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69"/>
  </p:notesMasterIdLst>
  <p:handoutMasterIdLst>
    <p:handoutMasterId r:id="rId70"/>
  </p:handoutMasterIdLst>
  <p:sldIdLst>
    <p:sldId id="605" r:id="rId3"/>
    <p:sldId id="619" r:id="rId4"/>
    <p:sldId id="618" r:id="rId5"/>
    <p:sldId id="519" r:id="rId6"/>
    <p:sldId id="627" r:id="rId7"/>
    <p:sldId id="520" r:id="rId8"/>
    <p:sldId id="521" r:id="rId9"/>
    <p:sldId id="472" r:id="rId10"/>
    <p:sldId id="524" r:id="rId11"/>
    <p:sldId id="585" r:id="rId12"/>
    <p:sldId id="525" r:id="rId13"/>
    <p:sldId id="586" r:id="rId14"/>
    <p:sldId id="587" r:id="rId15"/>
    <p:sldId id="588" r:id="rId16"/>
    <p:sldId id="593" r:id="rId17"/>
    <p:sldId id="570" r:id="rId18"/>
    <p:sldId id="594" r:id="rId19"/>
    <p:sldId id="595" r:id="rId20"/>
    <p:sldId id="589" r:id="rId21"/>
    <p:sldId id="590" r:id="rId22"/>
    <p:sldId id="526" r:id="rId23"/>
    <p:sldId id="489" r:id="rId24"/>
    <p:sldId id="629" r:id="rId25"/>
    <p:sldId id="598" r:id="rId26"/>
    <p:sldId id="599" r:id="rId27"/>
    <p:sldId id="600" r:id="rId28"/>
    <p:sldId id="601" r:id="rId29"/>
    <p:sldId id="602" r:id="rId30"/>
    <p:sldId id="603" r:id="rId31"/>
    <p:sldId id="604" r:id="rId32"/>
    <p:sldId id="622" r:id="rId33"/>
    <p:sldId id="623" r:id="rId34"/>
    <p:sldId id="606" r:id="rId35"/>
    <p:sldId id="628" r:id="rId36"/>
    <p:sldId id="476" r:id="rId37"/>
    <p:sldId id="539" r:id="rId38"/>
    <p:sldId id="477" r:id="rId39"/>
    <p:sldId id="478" r:id="rId40"/>
    <p:sldId id="479" r:id="rId41"/>
    <p:sldId id="480" r:id="rId42"/>
    <p:sldId id="625" r:id="rId43"/>
    <p:sldId id="624" r:id="rId44"/>
    <p:sldId id="626" r:id="rId45"/>
    <p:sldId id="534" r:id="rId46"/>
    <p:sldId id="617" r:id="rId47"/>
    <p:sldId id="616" r:id="rId48"/>
    <p:sldId id="575" r:id="rId49"/>
    <p:sldId id="579" r:id="rId50"/>
    <p:sldId id="581" r:id="rId51"/>
    <p:sldId id="583" r:id="rId52"/>
    <p:sldId id="554" r:id="rId53"/>
    <p:sldId id="555" r:id="rId54"/>
    <p:sldId id="597" r:id="rId55"/>
    <p:sldId id="584" r:id="rId56"/>
    <p:sldId id="621" r:id="rId57"/>
    <p:sldId id="562" r:id="rId58"/>
    <p:sldId id="608" r:id="rId59"/>
    <p:sldId id="609" r:id="rId60"/>
    <p:sldId id="611" r:id="rId61"/>
    <p:sldId id="565" r:id="rId62"/>
    <p:sldId id="566" r:id="rId63"/>
    <p:sldId id="568" r:id="rId64"/>
    <p:sldId id="613" r:id="rId65"/>
    <p:sldId id="614" r:id="rId66"/>
    <p:sldId id="612" r:id="rId67"/>
    <p:sldId id="569" r:id="rId6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Comic Sans MS" pitchFamily="66" charset="0"/>
        <a:ea typeface="+mn-ea"/>
        <a:cs typeface="Times New Roman" pitchFamily="18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Comic Sans MS" pitchFamily="66" charset="0"/>
        <a:ea typeface="+mn-ea"/>
        <a:cs typeface="Times New Roman" pitchFamily="18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Comic Sans MS" pitchFamily="66" charset="0"/>
        <a:ea typeface="+mn-ea"/>
        <a:cs typeface="Times New Roman" pitchFamily="18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Comic Sans MS" pitchFamily="66" charset="0"/>
        <a:ea typeface="+mn-ea"/>
        <a:cs typeface="Times New Roman" pitchFamily="18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Comic Sans MS" pitchFamily="66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sz="2400" kern="1200">
        <a:solidFill>
          <a:schemeClr val="tx2"/>
        </a:solidFill>
        <a:latin typeface="Comic Sans MS" pitchFamily="66" charset="0"/>
        <a:ea typeface="+mn-ea"/>
        <a:cs typeface="Times New Roman" pitchFamily="18" charset="0"/>
      </a:defRPr>
    </a:lvl6pPr>
    <a:lvl7pPr marL="2743200" algn="l" defTabSz="914400" rtl="0" eaLnBrk="1" latinLnBrk="0" hangingPunct="1">
      <a:defRPr sz="2400" kern="1200">
        <a:solidFill>
          <a:schemeClr val="tx2"/>
        </a:solidFill>
        <a:latin typeface="Comic Sans MS" pitchFamily="66" charset="0"/>
        <a:ea typeface="+mn-ea"/>
        <a:cs typeface="Times New Roman" pitchFamily="18" charset="0"/>
      </a:defRPr>
    </a:lvl7pPr>
    <a:lvl8pPr marL="3200400" algn="l" defTabSz="914400" rtl="0" eaLnBrk="1" latinLnBrk="0" hangingPunct="1">
      <a:defRPr sz="2400" kern="1200">
        <a:solidFill>
          <a:schemeClr val="tx2"/>
        </a:solidFill>
        <a:latin typeface="Comic Sans MS" pitchFamily="66" charset="0"/>
        <a:ea typeface="+mn-ea"/>
        <a:cs typeface="Times New Roman" pitchFamily="18" charset="0"/>
      </a:defRPr>
    </a:lvl8pPr>
    <a:lvl9pPr marL="3657600" algn="l" defTabSz="914400" rtl="0" eaLnBrk="1" latinLnBrk="0" hangingPunct="1">
      <a:defRPr sz="2400" kern="1200">
        <a:solidFill>
          <a:schemeClr val="tx2"/>
        </a:solidFill>
        <a:latin typeface="Comic Sans MS" pitchFamily="66" charset="0"/>
        <a:ea typeface="+mn-ea"/>
        <a:cs typeface="Times New Roman" pitchFamily="18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A82FD1A1-0BD7-4C97-8DCD-73EC3F5BF0F9}">
          <p14:sldIdLst>
            <p14:sldId id="605"/>
            <p14:sldId id="619"/>
            <p14:sldId id="618"/>
            <p14:sldId id="519"/>
            <p14:sldId id="627"/>
            <p14:sldId id="520"/>
            <p14:sldId id="521"/>
            <p14:sldId id="472"/>
            <p14:sldId id="524"/>
            <p14:sldId id="585"/>
          </p14:sldIdLst>
        </p14:section>
        <p14:section name="Untitled Section" id="{C2033029-9C6A-414C-97E6-226A471A7B83}">
          <p14:sldIdLst>
            <p14:sldId id="525"/>
            <p14:sldId id="586"/>
            <p14:sldId id="587"/>
            <p14:sldId id="588"/>
            <p14:sldId id="593"/>
            <p14:sldId id="570"/>
            <p14:sldId id="594"/>
            <p14:sldId id="595"/>
            <p14:sldId id="589"/>
            <p14:sldId id="590"/>
            <p14:sldId id="526"/>
            <p14:sldId id="489"/>
            <p14:sldId id="629"/>
            <p14:sldId id="598"/>
            <p14:sldId id="599"/>
            <p14:sldId id="600"/>
            <p14:sldId id="601"/>
            <p14:sldId id="602"/>
            <p14:sldId id="603"/>
            <p14:sldId id="604"/>
            <p14:sldId id="622"/>
            <p14:sldId id="623"/>
            <p14:sldId id="606"/>
            <p14:sldId id="628"/>
            <p14:sldId id="476"/>
            <p14:sldId id="539"/>
            <p14:sldId id="477"/>
            <p14:sldId id="478"/>
            <p14:sldId id="479"/>
            <p14:sldId id="480"/>
            <p14:sldId id="625"/>
            <p14:sldId id="624"/>
            <p14:sldId id="626"/>
            <p14:sldId id="534"/>
            <p14:sldId id="617"/>
            <p14:sldId id="616"/>
            <p14:sldId id="575"/>
            <p14:sldId id="579"/>
            <p14:sldId id="581"/>
            <p14:sldId id="583"/>
            <p14:sldId id="554"/>
            <p14:sldId id="555"/>
            <p14:sldId id="597"/>
            <p14:sldId id="584"/>
            <p14:sldId id="621"/>
            <p14:sldId id="562"/>
            <p14:sldId id="608"/>
            <p14:sldId id="609"/>
            <p14:sldId id="611"/>
            <p14:sldId id="565"/>
            <p14:sldId id="566"/>
            <p14:sldId id="568"/>
            <p14:sldId id="613"/>
            <p14:sldId id="614"/>
            <p14:sldId id="612"/>
          </p14:sldIdLst>
        </p14:section>
        <p14:section name="Untitled Section" id="{47B8C01E-8CE3-4124-BF77-8861E26F9C4C}">
          <p14:sldIdLst>
            <p14:sldId id="5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FF"/>
    <a:srgbClr val="FFFFFF"/>
    <a:srgbClr val="CCFFCC"/>
    <a:srgbClr val="FFFFCC"/>
    <a:srgbClr val="FFCCFF"/>
    <a:srgbClr val="F9DCDB"/>
    <a:srgbClr val="FFFF99"/>
    <a:srgbClr val="FFEBFF"/>
    <a:srgbClr val="CCFFFF"/>
    <a:srgbClr val="66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45" autoAdjust="0"/>
    <p:restoredTop sz="91609" autoAdjust="0"/>
  </p:normalViewPr>
  <p:slideViewPr>
    <p:cSldViewPr snapToGrid="0">
      <p:cViewPr varScale="1">
        <p:scale>
          <a:sx n="93" d="100"/>
          <a:sy n="93" d="100"/>
        </p:scale>
        <p:origin x="1300" y="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2094"/>
    </p:cViewPr>
  </p:sorterViewPr>
  <p:notesViewPr>
    <p:cSldViewPr snapToGrid="0">
      <p:cViewPr varScale="1">
        <p:scale>
          <a:sx n="98" d="100"/>
          <a:sy n="98" d="100"/>
        </p:scale>
        <p:origin x="-150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71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57.xml"/><Relationship Id="rId3" Type="http://schemas.openxmlformats.org/officeDocument/2006/relationships/slide" Target="slides/slide26.xml"/><Relationship Id="rId7" Type="http://schemas.openxmlformats.org/officeDocument/2006/relationships/slide" Target="slides/slide56.xml"/><Relationship Id="rId2" Type="http://schemas.openxmlformats.org/officeDocument/2006/relationships/slide" Target="slides/slide5.xml"/><Relationship Id="rId1" Type="http://schemas.openxmlformats.org/officeDocument/2006/relationships/slide" Target="slides/slide4.xml"/><Relationship Id="rId6" Type="http://schemas.openxmlformats.org/officeDocument/2006/relationships/slide" Target="slides/slide29.xml"/><Relationship Id="rId11" Type="http://schemas.openxmlformats.org/officeDocument/2006/relationships/slide" Target="slides/slide60.xml"/><Relationship Id="rId5" Type="http://schemas.openxmlformats.org/officeDocument/2006/relationships/slide" Target="slides/slide28.xml"/><Relationship Id="rId10" Type="http://schemas.openxmlformats.org/officeDocument/2006/relationships/slide" Target="slides/slide59.xml"/><Relationship Id="rId4" Type="http://schemas.openxmlformats.org/officeDocument/2006/relationships/slide" Target="slides/slide27.xml"/><Relationship Id="rId9" Type="http://schemas.openxmlformats.org/officeDocument/2006/relationships/slide" Target="slides/slide5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48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4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23923-9C6B-42E1-AC8D-151109B9BB0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003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gif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287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287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87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7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287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fld id="{FB04AB87-694E-43F5-9640-E2F9B79C082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63566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0E48561-D294-410D-91D1-684B52F0C1E8}" type="slidenum">
              <a:rPr lang="en-US"/>
              <a:pPr/>
              <a:t>1</a:t>
            </a:fld>
            <a:endParaRPr lang="en-US"/>
          </a:p>
        </p:txBody>
      </p:sp>
      <p:sp>
        <p:nvSpPr>
          <p:cNvPr id="288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8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4167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B55DDD1-DA2F-43BA-82C6-C7A3A13DA5AA}" type="slidenum">
              <a:rPr lang="en-US"/>
              <a:pPr/>
              <a:t>11</a:t>
            </a:fld>
            <a:endParaRPr lang="en-US"/>
          </a:p>
        </p:txBody>
      </p:sp>
      <p:sp>
        <p:nvSpPr>
          <p:cNvPr id="367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7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9401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2D1411-46F7-4279-A5BC-BBD86121ED4A}" type="slidenum">
              <a:rPr lang="en-US"/>
              <a:pPr/>
              <a:t>12</a:t>
            </a:fld>
            <a:endParaRPr lang="en-US"/>
          </a:p>
        </p:txBody>
      </p:sp>
      <p:sp>
        <p:nvSpPr>
          <p:cNvPr id="557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7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90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1A10D63-C331-44E3-B56E-F1C422179641}" type="slidenum">
              <a:rPr lang="en-US"/>
              <a:pPr/>
              <a:t>13</a:t>
            </a:fld>
            <a:endParaRPr lang="en-US"/>
          </a:p>
        </p:txBody>
      </p:sp>
      <p:sp>
        <p:nvSpPr>
          <p:cNvPr id="559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9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581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0323B01-36F6-4C75-B7F8-2900FCBA8BFB}" type="slidenum">
              <a:rPr lang="en-US"/>
              <a:pPr/>
              <a:t>14</a:t>
            </a:fld>
            <a:endParaRPr lang="en-US"/>
          </a:p>
        </p:txBody>
      </p:sp>
      <p:sp>
        <p:nvSpPr>
          <p:cNvPr id="561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1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4742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0323B01-36F6-4C75-B7F8-2900FCBA8BFB}" type="slidenum">
              <a:rPr lang="en-US"/>
              <a:pPr/>
              <a:t>15</a:t>
            </a:fld>
            <a:endParaRPr lang="en-US"/>
          </a:p>
        </p:txBody>
      </p:sp>
      <p:sp>
        <p:nvSpPr>
          <p:cNvPr id="561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1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856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8467CBB-E45D-477C-B36B-9D17C8C027A1}" type="slidenum">
              <a:rPr lang="en-US"/>
              <a:pPr/>
              <a:t>16</a:t>
            </a:fld>
            <a:endParaRPr lang="en-US"/>
          </a:p>
        </p:txBody>
      </p:sp>
      <p:sp>
        <p:nvSpPr>
          <p:cNvPr id="519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9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Bertrand Meyer: invented </a:t>
            </a:r>
            <a:r>
              <a:rPr lang="en-US" dirty="0" err="1"/>
              <a:t>eiffel</a:t>
            </a:r>
            <a:r>
              <a:rPr lang="en-US" dirty="0"/>
              <a:t> programming language</a:t>
            </a:r>
          </a:p>
        </p:txBody>
      </p:sp>
    </p:spTree>
    <p:extLst>
      <p:ext uri="{BB962C8B-B14F-4D97-AF65-F5344CB8AC3E}">
        <p14:creationId xmlns:p14="http://schemas.microsoft.com/office/powerpoint/2010/main" val="28578128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648117-EC21-4CBE-A2AF-9E6EA297A504}" type="slidenum">
              <a:rPr lang="en-US"/>
              <a:pPr/>
              <a:t>17</a:t>
            </a:fld>
            <a:endParaRPr lang="en-US"/>
          </a:p>
        </p:txBody>
      </p:sp>
      <p:sp>
        <p:nvSpPr>
          <p:cNvPr id="565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5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322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648117-EC21-4CBE-A2AF-9E6EA297A504}" type="slidenum">
              <a:rPr lang="en-US"/>
              <a:pPr/>
              <a:t>18</a:t>
            </a:fld>
            <a:endParaRPr lang="en-US"/>
          </a:p>
        </p:txBody>
      </p:sp>
      <p:sp>
        <p:nvSpPr>
          <p:cNvPr id="565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5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866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648117-EC21-4CBE-A2AF-9E6EA297A504}" type="slidenum">
              <a:rPr lang="en-US"/>
              <a:pPr/>
              <a:t>19</a:t>
            </a:fld>
            <a:endParaRPr lang="en-US"/>
          </a:p>
        </p:txBody>
      </p:sp>
      <p:sp>
        <p:nvSpPr>
          <p:cNvPr id="565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5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4582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8B5DC7-D360-45A0-B158-ECE528A09D5B}" type="slidenum">
              <a:rPr lang="en-US"/>
              <a:pPr/>
              <a:t>20</a:t>
            </a:fld>
            <a:endParaRPr lang="en-US"/>
          </a:p>
        </p:txBody>
      </p:sp>
      <p:sp>
        <p:nvSpPr>
          <p:cNvPr id="567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7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885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932EE-C760-4D12-AECE-8D6AA280D605}" type="slidenum">
              <a:rPr lang="en-US"/>
              <a:pPr/>
              <a:t>3</a:t>
            </a:fld>
            <a:endParaRPr lang="en-US"/>
          </a:p>
        </p:txBody>
      </p:sp>
      <p:sp>
        <p:nvSpPr>
          <p:cNvPr id="138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/>
              <a:t>We use </a:t>
            </a:r>
            <a:r>
              <a:rPr lang="en-US" sz="1200" dirty="0">
                <a:solidFill>
                  <a:schemeClr val="accent6"/>
                </a:solidFill>
              </a:rPr>
              <a:t>pointers</a:t>
            </a:r>
            <a:r>
              <a:rPr lang="en-US" sz="1200" dirty="0"/>
              <a:t> to efficiently </a:t>
            </a:r>
            <a:r>
              <a:rPr lang="en-US" sz="1200" dirty="0">
                <a:solidFill>
                  <a:schemeClr val="accent6"/>
                </a:solidFill>
              </a:rPr>
              <a:t>access/modify variables defined</a:t>
            </a:r>
            <a:r>
              <a:rPr lang="en-US" sz="1200" dirty="0"/>
              <a:t> in other parts of our program.</a:t>
            </a:r>
          </a:p>
        </p:txBody>
      </p:sp>
    </p:spTree>
    <p:extLst>
      <p:ext uri="{BB962C8B-B14F-4D97-AF65-F5344CB8AC3E}">
        <p14:creationId xmlns:p14="http://schemas.microsoft.com/office/powerpoint/2010/main" val="26381410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66D468-EAB9-44D3-AE26-2150191479B2}" type="slidenum">
              <a:rPr lang="en-US"/>
              <a:pPr/>
              <a:t>21</a:t>
            </a:fld>
            <a:endParaRPr lang="en-US"/>
          </a:p>
        </p:txBody>
      </p:sp>
      <p:sp>
        <p:nvSpPr>
          <p:cNvPr id="373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3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169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806E6A0-F26A-46B4-A479-8530D8110EA8}" type="slidenum">
              <a:rPr lang="en-US"/>
              <a:pPr/>
              <a:t>22</a:t>
            </a:fld>
            <a:endParaRPr lang="en-US"/>
          </a:p>
        </p:txBody>
      </p:sp>
      <p:sp>
        <p:nvSpPr>
          <p:cNvPr id="312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2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064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b="0" dirty="0">
                <a:solidFill>
                  <a:schemeClr val="tx2"/>
                </a:solidFill>
              </a:rPr>
              <a:t>Any time you call a </a:t>
            </a:r>
            <a:r>
              <a:rPr lang="en-US" altLang="en-US" b="0" dirty="0">
                <a:solidFill>
                  <a:schemeClr val="accent2"/>
                </a:solidFill>
              </a:rPr>
              <a:t>member function</a:t>
            </a:r>
            <a:r>
              <a:rPr lang="en-US" altLang="en-US" b="0" dirty="0">
                <a:solidFill>
                  <a:schemeClr val="tx2"/>
                </a:solidFill>
              </a:rPr>
              <a:t> for a class, C++ automatically </a:t>
            </a:r>
            <a:r>
              <a:rPr lang="en-US" altLang="en-US" b="0" i="1" dirty="0">
                <a:solidFill>
                  <a:schemeClr val="tx2"/>
                </a:solidFill>
              </a:rPr>
              <a:t>and invisibly </a:t>
            </a:r>
            <a:r>
              <a:rPr lang="en-US" altLang="en-US" b="0" dirty="0">
                <a:solidFill>
                  <a:schemeClr val="accent2"/>
                </a:solidFill>
              </a:rPr>
              <a:t>passes the address of the variable</a:t>
            </a:r>
            <a:r>
              <a:rPr lang="en-US" altLang="en-US" b="0" dirty="0">
                <a:solidFill>
                  <a:schemeClr val="tx2"/>
                </a:solidFill>
              </a:rPr>
              <a:t> to the function.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04AB87-694E-43F5-9640-E2F9B79C0824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3770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8AB48-CD04-4B43-89D8-EC4F89F2CFA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552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7420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8AB48-CD04-4B43-89D8-EC4F89F2CFA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552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601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John </a:t>
            </a:r>
            <a:r>
              <a:rPr lang="en-US" dirty="0" err="1"/>
              <a:t>Mauchly</a:t>
            </a:r>
            <a:r>
              <a:rPr lang="en-US" dirty="0"/>
              <a:t> – proposed </a:t>
            </a:r>
            <a:r>
              <a:rPr lang="en-US" dirty="0" err="1"/>
              <a:t>shortcode</a:t>
            </a:r>
            <a:r>
              <a:rPr lang="en-US" dirty="0"/>
              <a:t>,</a:t>
            </a:r>
            <a:r>
              <a:rPr lang="en-US" baseline="0" dirty="0"/>
              <a:t> the first high-level programming language for an electronic computer, first run on a UNIVAC 1 Serial 1 in 1950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04AB87-694E-43F5-9640-E2F9B79C0824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5537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932EE-C760-4D12-AECE-8D6AA280D605}" type="slidenum">
              <a:rPr lang="en-US"/>
              <a:pPr/>
              <a:t>34</a:t>
            </a:fld>
            <a:endParaRPr lang="en-US"/>
          </a:p>
        </p:txBody>
      </p:sp>
      <p:sp>
        <p:nvSpPr>
          <p:cNvPr id="138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0048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EB2886B-051A-4E3B-90FB-73AE7B8D7FB2}" type="slidenum">
              <a:rPr lang="en-US"/>
              <a:pPr/>
              <a:t>35</a:t>
            </a:fld>
            <a:endParaRPr lang="en-US"/>
          </a:p>
        </p:txBody>
      </p:sp>
      <p:sp>
        <p:nvSpPr>
          <p:cNvPr id="306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6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574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FA2CF2-1298-421F-8866-EC744B87BA65}" type="slidenum">
              <a:rPr lang="en-US"/>
              <a:pPr/>
              <a:t>36</a:t>
            </a:fld>
            <a:endParaRPr lang="en-US"/>
          </a:p>
        </p:txBody>
      </p:sp>
      <p:sp>
        <p:nvSpPr>
          <p:cNvPr id="403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3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5500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AC6FF15-D18F-4F96-955B-96AA54AC8867}" type="slidenum">
              <a:rPr lang="en-US"/>
              <a:pPr/>
              <a:t>37</a:t>
            </a:fld>
            <a:endParaRPr lang="en-US"/>
          </a:p>
        </p:txBody>
      </p:sp>
      <p:sp>
        <p:nvSpPr>
          <p:cNvPr id="307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82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926016-1F73-4A8D-8F4C-0FBB1EC16A8C}" type="slidenum">
              <a:rPr lang="en-US"/>
              <a:pPr/>
              <a:t>4</a:t>
            </a:fld>
            <a:endParaRPr lang="en-US"/>
          </a:p>
        </p:txBody>
      </p:sp>
      <p:sp>
        <p:nvSpPr>
          <p:cNvPr id="356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217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218534B-E5AB-4CD6-8796-6E3F26A37CB5}" type="slidenum">
              <a:rPr lang="en-US"/>
              <a:pPr/>
              <a:t>38</a:t>
            </a:fld>
            <a:endParaRPr lang="en-US"/>
          </a:p>
        </p:txBody>
      </p:sp>
      <p:sp>
        <p:nvSpPr>
          <p:cNvPr id="308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8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0469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6758BA7-C811-420E-A8F1-766B4D3BF3DF}" type="slidenum">
              <a:rPr lang="en-US"/>
              <a:pPr/>
              <a:t>39</a:t>
            </a:fld>
            <a:endParaRPr lang="en-US"/>
          </a:p>
        </p:txBody>
      </p:sp>
      <p:sp>
        <p:nvSpPr>
          <p:cNvPr id="309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9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5837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C06DF51-A891-4A8A-A851-20BD702CE5BB}" type="slidenum">
              <a:rPr lang="en-US"/>
              <a:pPr/>
              <a:t>40</a:t>
            </a:fld>
            <a:endParaRPr lang="en-US"/>
          </a:p>
        </p:txBody>
      </p:sp>
      <p:sp>
        <p:nvSpPr>
          <p:cNvPr id="310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0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in this example that the pointer size is 4 bytes. This assumes that we are on a 32-bit</a:t>
            </a:r>
            <a:r>
              <a:rPr lang="en-US" baseline="0" dirty="0"/>
              <a:t> system. With most systems today, you would see the pointer occupying 8 bytes of memory because systems today are 64-bit.</a:t>
            </a:r>
          </a:p>
          <a:p>
            <a:endParaRPr lang="en-US" baseline="0" dirty="0"/>
          </a:p>
          <a:p>
            <a:r>
              <a:rPr lang="en-US" baseline="0" dirty="0"/>
              <a:t>64 bits, with 8 bits per byte, means 8 bytes.</a:t>
            </a:r>
          </a:p>
          <a:p>
            <a:endParaRPr lang="en-US" baseline="0" dirty="0"/>
          </a:p>
          <a:p>
            <a:r>
              <a:rPr lang="en-US" baseline="0" dirty="0"/>
              <a:t>So because 64 bit systems can address 2^64 memory locations, we need pointers to occupy 8 bytes.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58569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EB2886B-051A-4E3B-90FB-73AE7B8D7FB2}" type="slidenum">
              <a:rPr lang="en-US"/>
              <a:pPr/>
              <a:t>41</a:t>
            </a:fld>
            <a:endParaRPr lang="en-US"/>
          </a:p>
        </p:txBody>
      </p:sp>
      <p:sp>
        <p:nvSpPr>
          <p:cNvPr id="306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6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542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EB2886B-051A-4E3B-90FB-73AE7B8D7FB2}" type="slidenum">
              <a:rPr lang="en-US"/>
              <a:pPr/>
              <a:t>42</a:t>
            </a:fld>
            <a:endParaRPr lang="en-US"/>
          </a:p>
        </p:txBody>
      </p:sp>
      <p:sp>
        <p:nvSpPr>
          <p:cNvPr id="306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6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637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EB2886B-051A-4E3B-90FB-73AE7B8D7FB2}" type="slidenum">
              <a:rPr lang="en-US"/>
              <a:pPr/>
              <a:t>43</a:t>
            </a:fld>
            <a:endParaRPr lang="en-US"/>
          </a:p>
        </p:txBody>
      </p:sp>
      <p:sp>
        <p:nvSpPr>
          <p:cNvPr id="306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6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7573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7DCD72-F57C-4E39-8984-7684714C862B}" type="slidenum">
              <a:rPr lang="en-US"/>
              <a:pPr/>
              <a:t>44</a:t>
            </a:fld>
            <a:endParaRPr lang="en-US"/>
          </a:p>
        </p:txBody>
      </p:sp>
      <p:sp>
        <p:nvSpPr>
          <p:cNvPr id="392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2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0046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04AB87-694E-43F5-9640-E2F9B79C0824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8636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932EE-C760-4D12-AECE-8D6AA280D605}" type="slidenum">
              <a:rPr lang="en-US"/>
              <a:pPr/>
              <a:t>46</a:t>
            </a:fld>
            <a:endParaRPr lang="en-US"/>
          </a:p>
        </p:txBody>
      </p:sp>
      <p:sp>
        <p:nvSpPr>
          <p:cNvPr id="138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3786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3707A5-E126-4163-8293-DE3C3943C6AC}" type="slidenum">
              <a:rPr lang="en-US"/>
              <a:pPr/>
              <a:t>47</a:t>
            </a:fld>
            <a:endParaRPr lang="en-US"/>
          </a:p>
        </p:txBody>
      </p:sp>
      <p:sp>
        <p:nvSpPr>
          <p:cNvPr id="531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1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742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926016-1F73-4A8D-8F4C-0FBB1EC16A8C}" type="slidenum">
              <a:rPr lang="en-US"/>
              <a:pPr/>
              <a:t>5</a:t>
            </a:fld>
            <a:endParaRPr lang="en-US"/>
          </a:p>
        </p:txBody>
      </p:sp>
      <p:sp>
        <p:nvSpPr>
          <p:cNvPr id="356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38470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0AC8FDD-EBB8-49C8-8E91-79D3D814B01A}" type="slidenum">
              <a:rPr lang="en-US"/>
              <a:pPr/>
              <a:t>48</a:t>
            </a:fld>
            <a:endParaRPr lang="en-US"/>
          </a:p>
        </p:txBody>
      </p:sp>
      <p:sp>
        <p:nvSpPr>
          <p:cNvPr id="539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9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585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498355A-97E1-4121-9860-60DC6307C53F}" type="slidenum">
              <a:rPr lang="en-US"/>
              <a:pPr/>
              <a:t>49</a:t>
            </a:fld>
            <a:endParaRPr lang="en-US"/>
          </a:p>
        </p:txBody>
      </p:sp>
      <p:sp>
        <p:nvSpPr>
          <p:cNvPr id="543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3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0219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CA5C316-A49A-4AC0-A303-A9ADECF1DA63}" type="slidenum">
              <a:rPr lang="en-US"/>
              <a:pPr/>
              <a:t>50</a:t>
            </a:fld>
            <a:endParaRPr lang="en-US"/>
          </a:p>
        </p:txBody>
      </p:sp>
      <p:sp>
        <p:nvSpPr>
          <p:cNvPr id="547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7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65793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43595A-BC31-46E9-87E1-9B7A85145FB8}" type="slidenum">
              <a:rPr lang="en-US"/>
              <a:pPr/>
              <a:t>51</a:t>
            </a:fld>
            <a:endParaRPr lang="en-US"/>
          </a:p>
        </p:txBody>
      </p:sp>
      <p:sp>
        <p:nvSpPr>
          <p:cNvPr id="453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3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0327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D7E3D46-C826-4D3C-984B-4E298AEBC694}" type="slidenum">
              <a:rPr lang="en-US"/>
              <a:pPr/>
              <a:t>52</a:t>
            </a:fld>
            <a:endParaRPr lang="en-US"/>
          </a:p>
        </p:txBody>
      </p:sp>
      <p:sp>
        <p:nvSpPr>
          <p:cNvPr id="455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5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854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1C9EE90-9C76-4B88-9E16-F7136836DD85}" type="slidenum">
              <a:rPr lang="en-US"/>
              <a:pPr/>
              <a:t>53</a:t>
            </a:fld>
            <a:endParaRPr lang="en-US"/>
          </a:p>
        </p:txBody>
      </p:sp>
      <p:sp>
        <p:nvSpPr>
          <p:cNvPr id="545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5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4934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5CDE7E7-20AA-4195-A6A5-686E5CD30ADA}" type="slidenum">
              <a:rPr lang="en-US"/>
              <a:pPr/>
              <a:t>54</a:t>
            </a:fld>
            <a:endParaRPr lang="en-US"/>
          </a:p>
        </p:txBody>
      </p:sp>
      <p:sp>
        <p:nvSpPr>
          <p:cNvPr id="549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9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32761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429B24E-F778-4534-837A-50F9703F1706}" type="slidenum">
              <a:rPr lang="en-US"/>
              <a:pPr/>
              <a:t>55</a:t>
            </a:fld>
            <a:endParaRPr lang="en-US"/>
          </a:p>
        </p:txBody>
      </p:sp>
      <p:sp>
        <p:nvSpPr>
          <p:cNvPr id="465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5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66525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4C2E96-2480-4F2F-A98E-CC270F18A51A}" type="slidenum">
              <a:rPr lang="en-US"/>
              <a:pPr/>
              <a:t>56</a:t>
            </a:fld>
            <a:endParaRPr lang="en-US"/>
          </a:p>
        </p:txBody>
      </p:sp>
      <p:sp>
        <p:nvSpPr>
          <p:cNvPr id="470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0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0128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DDC660F-A7B7-4BFC-A9A1-CC9AD2FF9949}" type="slidenum">
              <a:rPr lang="en-US"/>
              <a:pPr/>
              <a:t>57</a:t>
            </a:fld>
            <a:endParaRPr lang="en-US"/>
          </a:p>
        </p:txBody>
      </p:sp>
      <p:sp>
        <p:nvSpPr>
          <p:cNvPr id="472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2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443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8D46C36-74EC-4986-B682-38A33E5BB35C}" type="slidenum">
              <a:rPr lang="en-US"/>
              <a:pPr/>
              <a:t>6</a:t>
            </a:fld>
            <a:endParaRPr lang="en-US"/>
          </a:p>
        </p:txBody>
      </p:sp>
      <p:sp>
        <p:nvSpPr>
          <p:cNvPr id="358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5529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DDC660F-A7B7-4BFC-A9A1-CC9AD2FF9949}" type="slidenum">
              <a:rPr lang="en-US"/>
              <a:pPr/>
              <a:t>58</a:t>
            </a:fld>
            <a:endParaRPr lang="en-US"/>
          </a:p>
        </p:txBody>
      </p:sp>
      <p:sp>
        <p:nvSpPr>
          <p:cNvPr id="472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2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81962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15DC891-5489-4E0D-95FB-6429B9B40405}" type="slidenum">
              <a:rPr lang="en-US"/>
              <a:pPr/>
              <a:t>59</a:t>
            </a:fld>
            <a:endParaRPr lang="en-US"/>
          </a:p>
        </p:txBody>
      </p:sp>
      <p:sp>
        <p:nvSpPr>
          <p:cNvPr id="476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6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4461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15DC891-5489-4E0D-95FB-6429B9B40405}" type="slidenum">
              <a:rPr lang="en-US"/>
              <a:pPr/>
              <a:t>60</a:t>
            </a:fld>
            <a:endParaRPr lang="en-US"/>
          </a:p>
        </p:txBody>
      </p:sp>
      <p:sp>
        <p:nvSpPr>
          <p:cNvPr id="476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6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47001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ED376F-2AD9-4D5E-AF58-18CB1937EC76}" type="slidenum">
              <a:rPr lang="en-US"/>
              <a:pPr/>
              <a:t>61</a:t>
            </a:fld>
            <a:endParaRPr lang="en-US"/>
          </a:p>
        </p:txBody>
      </p:sp>
      <p:sp>
        <p:nvSpPr>
          <p:cNvPr id="478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8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8396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7C4421-DE18-4811-8670-B56C488586BE}" type="slidenum">
              <a:rPr lang="en-US"/>
              <a:pPr/>
              <a:t>62</a:t>
            </a:fld>
            <a:endParaRPr lang="en-US"/>
          </a:p>
        </p:txBody>
      </p:sp>
      <p:sp>
        <p:nvSpPr>
          <p:cNvPr id="482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2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05950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7C4421-DE18-4811-8670-B56C488586BE}" type="slidenum">
              <a:rPr lang="en-US"/>
              <a:pPr/>
              <a:t>63</a:t>
            </a:fld>
            <a:endParaRPr lang="en-US"/>
          </a:p>
        </p:txBody>
      </p:sp>
      <p:sp>
        <p:nvSpPr>
          <p:cNvPr id="482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2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02052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7C4421-DE18-4811-8670-B56C488586BE}" type="slidenum">
              <a:rPr lang="en-US"/>
              <a:pPr/>
              <a:t>64</a:t>
            </a:fld>
            <a:endParaRPr lang="en-US"/>
          </a:p>
        </p:txBody>
      </p:sp>
      <p:sp>
        <p:nvSpPr>
          <p:cNvPr id="482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2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58912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7C4421-DE18-4811-8670-B56C488586BE}" type="slidenum">
              <a:rPr lang="en-US"/>
              <a:pPr/>
              <a:t>65</a:t>
            </a:fld>
            <a:endParaRPr lang="en-US"/>
          </a:p>
        </p:txBody>
      </p:sp>
      <p:sp>
        <p:nvSpPr>
          <p:cNvPr id="482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2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33621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6F91C0F-B567-47FD-9711-30D3347877AD}" type="slidenum">
              <a:rPr lang="en-US"/>
              <a:pPr/>
              <a:t>66</a:t>
            </a:fld>
            <a:endParaRPr lang="en-US"/>
          </a:p>
        </p:txBody>
      </p:sp>
      <p:sp>
        <p:nvSpPr>
          <p:cNvPr id="484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4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501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57BD44-F7D9-4B7A-B71A-7030B3E14AC4}" type="slidenum">
              <a:rPr lang="en-US"/>
              <a:pPr/>
              <a:t>7</a:t>
            </a:fld>
            <a:endParaRPr lang="en-US"/>
          </a:p>
        </p:txBody>
      </p:sp>
      <p:sp>
        <p:nvSpPr>
          <p:cNvPr id="360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0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14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695D9CE-8756-4F46-958E-59820FD0D0DE}" type="slidenum">
              <a:rPr lang="en-US"/>
              <a:pPr/>
              <a:t>8</a:t>
            </a:fld>
            <a:endParaRPr lang="en-US"/>
          </a:p>
        </p:txBody>
      </p:sp>
      <p:sp>
        <p:nvSpPr>
          <p:cNvPr id="296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43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1F08F9-1D3C-4901-A7C9-3C07E89BA404}" type="slidenum">
              <a:rPr lang="en-US"/>
              <a:pPr/>
              <a:t>9</a:t>
            </a:fld>
            <a:endParaRPr lang="en-US"/>
          </a:p>
        </p:txBody>
      </p:sp>
      <p:sp>
        <p:nvSpPr>
          <p:cNvPr id="368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055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7CBC5A-D264-44B6-AFCA-33DD90EA3052}" type="slidenum">
              <a:rPr lang="en-US"/>
              <a:pPr/>
              <a:t>10</a:t>
            </a:fld>
            <a:endParaRPr lang="en-US"/>
          </a:p>
        </p:txBody>
      </p:sp>
      <p:sp>
        <p:nvSpPr>
          <p:cNvPr id="555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5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70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E02A0D-0041-4C60-9087-3A867C29F35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38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80E36D-BAE4-48A7-B96F-CC7BD041415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80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-76200"/>
            <a:ext cx="1943100" cy="6172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-76200"/>
            <a:ext cx="5676900" cy="6172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FF9BFB-E238-4481-82D8-3ABAAE54A0F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4377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9F2A3E27-F665-4496-9E0F-5CB4951E806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88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4B75EC-F818-4765-B142-506B8ABF2C1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64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A0C251-798E-4D87-B008-33F3CA90D27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7957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6C418C-9774-4D89-AC1B-6C6A2136608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415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8209A3-E1B8-4A31-AA1D-CAFBC6B337D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661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2B8710-9348-4A0E-AE9C-F067A5A077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469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C77AFE-C6F9-43C9-A430-E0B4E579524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8797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C81761-E563-4731-827C-0315DABA204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32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6D2EA2-16EE-4980-97D8-C0465ACFA85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668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FBCE86-1012-411A-A94D-AB6F64673DB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05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0BF98D-9388-43F1-B60E-E7AE0DF3894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7732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15BC64-3C62-43E8-9B9F-5691D4EE5DF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607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-76200"/>
            <a:ext cx="1943100" cy="6172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-76200"/>
            <a:ext cx="5676900" cy="6172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09FADD-AD84-41BA-AF84-2A66B45E15C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5950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762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-1447800" y="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3EE81A7C-0A6C-409C-AD99-641D7890AE7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76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75F40E-CCB6-4736-911F-456BCD441B7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14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E829FA-80B4-45D2-A30D-BDB7CB35495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65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27D9C7-352F-45A4-A051-B6865A503B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60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9E2B65-8C9F-42E8-9AA2-743C411059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332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FC45FD-7C4B-4D3D-9CFD-C5452E98D1B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36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296670-DDD0-4579-86B2-824B12DC79C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41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02CD0C4-7BE4-4369-8EC9-DACA79C2FC0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22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-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-1552575" y="-762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fld id="{CE564874-9FC1-4A1A-BBAD-84542275F193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-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solidFill>
                  <a:schemeClr val="tx1"/>
                </a:solidFill>
                <a:latin typeface="Times New Roman" pitchFamily="18" charset="0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solidFill>
                  <a:schemeClr val="tx1"/>
                </a:solidFill>
                <a:latin typeface="Times New Roman" pitchFamily="18" charset="0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-1447800" y="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solidFill>
                  <a:schemeClr val="tx1"/>
                </a:solidFill>
                <a:latin typeface="Times New Roman" pitchFamily="18" charset="0"/>
                <a:cs typeface="+mn-cs"/>
              </a:defRPr>
            </a:lvl1pPr>
          </a:lstStyle>
          <a:p>
            <a:fld id="{DBB18443-5F39-49E0-BEE9-CE888A09FED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650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  <a:cs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png"/><Relationship Id="rId4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6F7C0-E0F4-449F-8C1E-EDDB0CC9E3C2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#3</a:t>
            </a:r>
            <a:endParaRPr lang="en-US" baseline="30000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8458200" cy="30480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6600CC"/>
                </a:solidFill>
              </a:rPr>
              <a:t>Pointers: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A </a:t>
            </a:r>
            <a:r>
              <a:rPr lang="en-US" dirty="0">
                <a:solidFill>
                  <a:srgbClr val="990000"/>
                </a:solidFill>
              </a:rPr>
              <a:t>Quick</a:t>
            </a:r>
            <a:r>
              <a:rPr lang="en-US" dirty="0"/>
              <a:t> Review of Pointers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Dynamic Memory Allocation</a:t>
            </a:r>
          </a:p>
          <a:p>
            <a:pPr>
              <a:lnSpc>
                <a:spcPct val="80000"/>
              </a:lnSpc>
            </a:pPr>
            <a:r>
              <a:rPr lang="en-US" sz="2800" dirty="0">
                <a:solidFill>
                  <a:srgbClr val="6600CC"/>
                </a:solidFill>
              </a:rPr>
              <a:t>Resource Management Part 1: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Copy Constructors</a:t>
            </a:r>
          </a:p>
          <a:p>
            <a:pPr marL="0" indent="0">
              <a:lnSpc>
                <a:spcPct val="80000"/>
              </a:lnSpc>
              <a:buNone/>
            </a:pPr>
            <a:endParaRPr lang="en-US" dirty="0"/>
          </a:p>
        </p:txBody>
      </p:sp>
      <p:sp>
        <p:nvSpPr>
          <p:cNvPr id="4106" name="Text Box 10"/>
          <p:cNvSpPr txBox="1">
            <a:spLocks noChangeArrowheads="1"/>
          </p:cNvSpPr>
          <p:nvPr/>
        </p:nvSpPr>
        <p:spPr bwMode="auto">
          <a:xfrm>
            <a:off x="152400" y="4648200"/>
            <a:ext cx="8915400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 sz="1200" dirty="0">
              <a:solidFill>
                <a:schemeClr val="tx1"/>
              </a:solidFill>
              <a:ea typeface="MS Mincho" pitchFamily="49" charset="-128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ea typeface="MS Mincho" pitchFamily="49" charset="-128"/>
              </a:rPr>
              <a:t>If you feel uncomfortable with pointers, then study and become an expert before our next class!</a:t>
            </a:r>
          </a:p>
          <a:p>
            <a:pPr algn="ctr"/>
            <a:endParaRPr lang="en-US" sz="1200" dirty="0">
              <a:solidFill>
                <a:schemeClr val="tx1"/>
              </a:solidFill>
              <a:ea typeface="MS Mincho" pitchFamily="49" charset="-128"/>
            </a:endParaRPr>
          </a:p>
          <a:p>
            <a:pPr algn="ctr"/>
            <a:r>
              <a:rPr lang="en-US" dirty="0">
                <a:solidFill>
                  <a:srgbClr val="FF0000"/>
                </a:solidFill>
                <a:ea typeface="MS Mincho" pitchFamily="49" charset="-128"/>
              </a:rPr>
              <a:t>(Yeah right… like you’re </a:t>
            </a:r>
            <a:r>
              <a:rPr lang="en-US" dirty="0" err="1">
                <a:solidFill>
                  <a:srgbClr val="FF0000"/>
                </a:solidFill>
                <a:ea typeface="MS Mincho" pitchFamily="49" charset="-128"/>
              </a:rPr>
              <a:t>gonna</a:t>
            </a:r>
            <a:r>
              <a:rPr lang="en-US" dirty="0">
                <a:solidFill>
                  <a:srgbClr val="FF0000"/>
                </a:solidFill>
                <a:ea typeface="MS Mincho" pitchFamily="49" charset="-128"/>
              </a:rPr>
              <a:t> review on your own)</a:t>
            </a:r>
          </a:p>
          <a:p>
            <a:pPr algn="ctr"/>
            <a:endParaRPr lang="en-US" sz="1200" dirty="0">
              <a:solidFill>
                <a:schemeClr val="tx1"/>
              </a:solidFill>
              <a:ea typeface="MS Mincho" pitchFamily="49" charset="-128"/>
            </a:endParaRPr>
          </a:p>
          <a:p>
            <a:pPr algn="ctr"/>
            <a:endParaRPr lang="en-US" dirty="0">
              <a:solidFill>
                <a:srgbClr val="6600CC"/>
              </a:solidFill>
              <a:ea typeface="MS Mincho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835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4FDF3-DFF7-4793-8DBE-4C66C7F9316F}" type="slidenum">
              <a:rPr lang="en-US"/>
              <a:pPr/>
              <a:t>10</a:t>
            </a:fld>
            <a:endParaRPr lang="en-US"/>
          </a:p>
        </p:txBody>
      </p:sp>
      <p:sp>
        <p:nvSpPr>
          <p:cNvPr id="553989" name="Rectangle 5"/>
          <p:cNvSpPr>
            <a:spLocks noChangeArrowheads="1"/>
          </p:cNvSpPr>
          <p:nvPr/>
        </p:nvSpPr>
        <p:spPr bwMode="auto">
          <a:xfrm>
            <a:off x="6507163" y="1928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0" name="Rectangle 6"/>
          <p:cNvSpPr>
            <a:spLocks noChangeArrowheads="1"/>
          </p:cNvSpPr>
          <p:nvPr/>
        </p:nvSpPr>
        <p:spPr bwMode="auto">
          <a:xfrm>
            <a:off x="6507163" y="2233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1" name="Rectangle 7"/>
          <p:cNvSpPr>
            <a:spLocks noChangeArrowheads="1"/>
          </p:cNvSpPr>
          <p:nvPr/>
        </p:nvSpPr>
        <p:spPr bwMode="auto">
          <a:xfrm>
            <a:off x="6507163" y="2538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2" name="Rectangle 8"/>
          <p:cNvSpPr>
            <a:spLocks noChangeArrowheads="1"/>
          </p:cNvSpPr>
          <p:nvPr/>
        </p:nvSpPr>
        <p:spPr bwMode="auto">
          <a:xfrm>
            <a:off x="6507163" y="2843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3" name="Rectangle 9"/>
          <p:cNvSpPr>
            <a:spLocks noChangeArrowheads="1"/>
          </p:cNvSpPr>
          <p:nvPr/>
        </p:nvSpPr>
        <p:spPr bwMode="auto">
          <a:xfrm>
            <a:off x="6507163" y="3148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4" name="Rectangle 10"/>
          <p:cNvSpPr>
            <a:spLocks noChangeArrowheads="1"/>
          </p:cNvSpPr>
          <p:nvPr/>
        </p:nvSpPr>
        <p:spPr bwMode="auto">
          <a:xfrm>
            <a:off x="6507163" y="3452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5" name="Rectangle 11"/>
          <p:cNvSpPr>
            <a:spLocks noChangeArrowheads="1"/>
          </p:cNvSpPr>
          <p:nvPr/>
        </p:nvSpPr>
        <p:spPr bwMode="auto">
          <a:xfrm>
            <a:off x="6507163" y="3757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6" name="Rectangle 12"/>
          <p:cNvSpPr>
            <a:spLocks noChangeArrowheads="1"/>
          </p:cNvSpPr>
          <p:nvPr/>
        </p:nvSpPr>
        <p:spPr bwMode="auto">
          <a:xfrm>
            <a:off x="6507163" y="4062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7" name="Rectangle 13"/>
          <p:cNvSpPr>
            <a:spLocks noChangeArrowheads="1"/>
          </p:cNvSpPr>
          <p:nvPr/>
        </p:nvSpPr>
        <p:spPr bwMode="auto">
          <a:xfrm>
            <a:off x="6507163" y="4367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8" name="Rectangle 14"/>
          <p:cNvSpPr>
            <a:spLocks noChangeArrowheads="1"/>
          </p:cNvSpPr>
          <p:nvPr/>
        </p:nvSpPr>
        <p:spPr bwMode="auto">
          <a:xfrm>
            <a:off x="6507163" y="4672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999" name="Rectangle 15"/>
          <p:cNvSpPr>
            <a:spLocks noChangeArrowheads="1"/>
          </p:cNvSpPr>
          <p:nvPr/>
        </p:nvSpPr>
        <p:spPr bwMode="auto">
          <a:xfrm>
            <a:off x="6507163" y="4976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4000" name="Text Box 16"/>
          <p:cNvSpPr txBox="1">
            <a:spLocks noChangeArrowheads="1"/>
          </p:cNvSpPr>
          <p:nvPr/>
        </p:nvSpPr>
        <p:spPr bwMode="auto">
          <a:xfrm>
            <a:off x="6735763" y="1471613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554001" name="Rectangle 17"/>
          <p:cNvSpPr>
            <a:spLocks noChangeArrowheads="1"/>
          </p:cNvSpPr>
          <p:nvPr/>
        </p:nvSpPr>
        <p:spPr bwMode="auto">
          <a:xfrm>
            <a:off x="6507163" y="1014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4002" name="Rectangle 18"/>
          <p:cNvSpPr>
            <a:spLocks noChangeArrowheads="1"/>
          </p:cNvSpPr>
          <p:nvPr/>
        </p:nvSpPr>
        <p:spPr bwMode="auto">
          <a:xfrm>
            <a:off x="6507163" y="1319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4003" name="Text Box 19"/>
          <p:cNvSpPr txBox="1">
            <a:spLocks noChangeArrowheads="1"/>
          </p:cNvSpPr>
          <p:nvPr/>
        </p:nvSpPr>
        <p:spPr bwMode="auto">
          <a:xfrm>
            <a:off x="7315200" y="990600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00000000</a:t>
            </a:r>
          </a:p>
          <a:p>
            <a:r>
              <a:rPr lang="en-US" sz="2000" b="1">
                <a:latin typeface="Courier New" pitchFamily="49" charset="0"/>
              </a:rPr>
              <a:t>00000001</a:t>
            </a:r>
          </a:p>
        </p:txBody>
      </p:sp>
      <p:sp>
        <p:nvSpPr>
          <p:cNvPr id="554004" name="Text Box 20"/>
          <p:cNvSpPr txBox="1">
            <a:spLocks noChangeArrowheads="1"/>
          </p:cNvSpPr>
          <p:nvPr/>
        </p:nvSpPr>
        <p:spPr bwMode="auto">
          <a:xfrm>
            <a:off x="7315200" y="1916113"/>
            <a:ext cx="1403350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00009240</a:t>
            </a:r>
          </a:p>
          <a:p>
            <a:r>
              <a:rPr lang="en-US" sz="2000" b="1">
                <a:latin typeface="Courier New" pitchFamily="49" charset="0"/>
              </a:rPr>
              <a:t>00009241</a:t>
            </a:r>
          </a:p>
          <a:p>
            <a:r>
              <a:rPr lang="en-US" sz="2000" b="1">
                <a:latin typeface="Courier New" pitchFamily="49" charset="0"/>
              </a:rPr>
              <a:t>00009242</a:t>
            </a:r>
          </a:p>
          <a:p>
            <a:r>
              <a:rPr lang="en-US" sz="2000" b="1">
                <a:latin typeface="Courier New" pitchFamily="49" charset="0"/>
              </a:rPr>
              <a:t>00009243</a:t>
            </a:r>
          </a:p>
          <a:p>
            <a:r>
              <a:rPr lang="en-US" sz="2000" b="1">
                <a:latin typeface="Courier New" pitchFamily="49" charset="0"/>
              </a:rPr>
              <a:t>00009244</a:t>
            </a:r>
          </a:p>
          <a:p>
            <a:r>
              <a:rPr lang="en-US" sz="2000" b="1">
                <a:latin typeface="Courier New" pitchFamily="49" charset="0"/>
              </a:rPr>
              <a:t>00009245</a:t>
            </a:r>
          </a:p>
          <a:p>
            <a:r>
              <a:rPr lang="en-US" sz="2000" b="1">
                <a:latin typeface="Courier New" pitchFamily="49" charset="0"/>
              </a:rPr>
              <a:t>00009246</a:t>
            </a:r>
          </a:p>
          <a:p>
            <a:r>
              <a:rPr lang="en-US" sz="2000" b="1">
                <a:latin typeface="Courier New" pitchFamily="49" charset="0"/>
              </a:rPr>
              <a:t>00009247</a:t>
            </a:r>
          </a:p>
          <a:p>
            <a:r>
              <a:rPr lang="en-US" sz="2000" b="1">
                <a:latin typeface="Courier New" pitchFamily="49" charset="0"/>
              </a:rPr>
              <a:t>00009248</a:t>
            </a:r>
          </a:p>
          <a:p>
            <a:r>
              <a:rPr lang="en-US" sz="2000" b="1">
                <a:latin typeface="Courier New" pitchFamily="49" charset="0"/>
              </a:rPr>
              <a:t>00009249</a:t>
            </a:r>
          </a:p>
          <a:p>
            <a:r>
              <a:rPr lang="en-US" sz="2000" b="1">
                <a:latin typeface="Courier New" pitchFamily="49" charset="0"/>
              </a:rPr>
              <a:t>00009250</a:t>
            </a:r>
          </a:p>
        </p:txBody>
      </p:sp>
      <p:sp>
        <p:nvSpPr>
          <p:cNvPr id="554024" name="Text Box 40"/>
          <p:cNvSpPr txBox="1">
            <a:spLocks noChangeArrowheads="1"/>
          </p:cNvSpPr>
          <p:nvPr/>
        </p:nvSpPr>
        <p:spPr bwMode="auto">
          <a:xfrm>
            <a:off x="381000" y="990600"/>
            <a:ext cx="60198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When you pass a variable by </a:t>
            </a:r>
            <a:r>
              <a:rPr lang="en-US" dirty="0">
                <a:solidFill>
                  <a:srgbClr val="6600CC"/>
                </a:solidFill>
              </a:rPr>
              <a:t>reference</a:t>
            </a:r>
            <a:r>
              <a:rPr lang="en-US" dirty="0"/>
              <a:t> to a function, what really happens?</a:t>
            </a:r>
          </a:p>
        </p:txBody>
      </p:sp>
      <p:sp>
        <p:nvSpPr>
          <p:cNvPr id="554026" name="Rectangle 42"/>
          <p:cNvSpPr>
            <a:spLocks noChangeArrowheads="1"/>
          </p:cNvSpPr>
          <p:nvPr/>
        </p:nvSpPr>
        <p:spPr bwMode="auto">
          <a:xfrm>
            <a:off x="685800" y="-228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Pointers vs References</a:t>
            </a:r>
          </a:p>
        </p:txBody>
      </p:sp>
      <p:grpSp>
        <p:nvGrpSpPr>
          <p:cNvPr id="554040" name="Group 56"/>
          <p:cNvGrpSpPr>
            <a:grpSpLocks/>
          </p:cNvGrpSpPr>
          <p:nvPr/>
        </p:nvGrpSpPr>
        <p:grpSpPr bwMode="auto">
          <a:xfrm>
            <a:off x="0" y="1981200"/>
            <a:ext cx="6324600" cy="3466840"/>
            <a:chOff x="-192" y="642"/>
            <a:chExt cx="3984" cy="2550"/>
          </a:xfrm>
        </p:grpSpPr>
        <p:sp>
          <p:nvSpPr>
            <p:cNvPr id="554041" name="Rectangle 57"/>
            <p:cNvSpPr>
              <a:spLocks noChangeArrowheads="1"/>
            </p:cNvSpPr>
            <p:nvPr/>
          </p:nvSpPr>
          <p:spPr bwMode="auto">
            <a:xfrm>
              <a:off x="96" y="642"/>
              <a:ext cx="3696" cy="2496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042" name="Rectangle 58"/>
            <p:cNvSpPr>
              <a:spLocks noChangeArrowheads="1"/>
            </p:cNvSpPr>
            <p:nvPr/>
          </p:nvSpPr>
          <p:spPr bwMode="auto">
            <a:xfrm>
              <a:off x="-192" y="690"/>
              <a:ext cx="3984" cy="25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indent="45720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void set(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b="1" dirty="0">
                  <a:solidFill>
                    <a:srgbClr val="990000"/>
                  </a:solidFill>
                  <a:latin typeface="Courier New" pitchFamily="49" charset="0"/>
                  <a:ea typeface="MS Mincho" pitchFamily="49" charset="-128"/>
                </a:rPr>
                <a:t>&amp;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val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) // 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val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is a ref 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val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= 5;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0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x = 1;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0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set(x);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0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  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cout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&lt;&lt; x;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</a:rPr>
                <a:t>}</a:t>
              </a:r>
              <a:r>
                <a:rPr lang="en-US" sz="1900" dirty="0">
                  <a:solidFill>
                    <a:schemeClr val="tx1"/>
                  </a:solidFill>
                  <a:latin typeface="Courier New" pitchFamily="49" charset="0"/>
                </a:rPr>
                <a:t> </a:t>
              </a:r>
            </a:p>
          </p:txBody>
        </p:sp>
      </p:grpSp>
      <p:sp>
        <p:nvSpPr>
          <p:cNvPr id="554043" name="Text Box 59"/>
          <p:cNvSpPr txBox="1">
            <a:spLocks noChangeArrowheads="1"/>
          </p:cNvSpPr>
          <p:nvPr/>
        </p:nvSpPr>
        <p:spPr bwMode="auto">
          <a:xfrm>
            <a:off x="431800" y="5473700"/>
            <a:ext cx="60198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In fact, a reference is just a simpler notation for </a:t>
            </a:r>
            <a:r>
              <a:rPr lang="en-US" dirty="0">
                <a:solidFill>
                  <a:srgbClr val="6600CC"/>
                </a:solidFill>
              </a:rPr>
              <a:t>passing by a pointer</a:t>
            </a:r>
            <a:r>
              <a:rPr lang="en-US" dirty="0"/>
              <a:t>!</a:t>
            </a:r>
          </a:p>
        </p:txBody>
      </p:sp>
      <p:sp>
        <p:nvSpPr>
          <p:cNvPr id="554044" name="Line 60"/>
          <p:cNvSpPr>
            <a:spLocks noChangeShapeType="1"/>
          </p:cNvSpPr>
          <p:nvPr/>
        </p:nvSpPr>
        <p:spPr bwMode="auto">
          <a:xfrm>
            <a:off x="609600" y="42164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54045" name="Line 61"/>
          <p:cNvSpPr>
            <a:spLocks noChangeShapeType="1"/>
          </p:cNvSpPr>
          <p:nvPr/>
        </p:nvSpPr>
        <p:spPr bwMode="auto">
          <a:xfrm>
            <a:off x="596900" y="462915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54046" name="Line 62"/>
          <p:cNvSpPr>
            <a:spLocks noChangeShapeType="1"/>
          </p:cNvSpPr>
          <p:nvPr/>
        </p:nvSpPr>
        <p:spPr bwMode="auto">
          <a:xfrm>
            <a:off x="228600" y="22860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554047" name="Group 63"/>
          <p:cNvGrpSpPr>
            <a:grpSpLocks/>
          </p:cNvGrpSpPr>
          <p:nvPr/>
        </p:nvGrpSpPr>
        <p:grpSpPr bwMode="auto">
          <a:xfrm>
            <a:off x="5791200" y="1905000"/>
            <a:ext cx="1630363" cy="1219200"/>
            <a:chOff x="3653" y="1200"/>
            <a:chExt cx="1027" cy="768"/>
          </a:xfrm>
        </p:grpSpPr>
        <p:grpSp>
          <p:nvGrpSpPr>
            <p:cNvPr id="554048" name="Group 64"/>
            <p:cNvGrpSpPr>
              <a:grpSpLocks/>
            </p:cNvGrpSpPr>
            <p:nvPr/>
          </p:nvGrpSpPr>
          <p:grpSpPr bwMode="auto">
            <a:xfrm>
              <a:off x="3653" y="1200"/>
              <a:ext cx="1027" cy="768"/>
              <a:chOff x="3816" y="2496"/>
              <a:chExt cx="1027" cy="768"/>
            </a:xfrm>
          </p:grpSpPr>
          <p:grpSp>
            <p:nvGrpSpPr>
              <p:cNvPr id="554049" name="Group 65"/>
              <p:cNvGrpSpPr>
                <a:grpSpLocks/>
              </p:cNvGrpSpPr>
              <p:nvPr/>
            </p:nvGrpSpPr>
            <p:grpSpPr bwMode="auto">
              <a:xfrm>
                <a:off x="3816" y="2496"/>
                <a:ext cx="1027" cy="768"/>
                <a:chOff x="3816" y="1728"/>
                <a:chExt cx="1027" cy="768"/>
              </a:xfrm>
            </p:grpSpPr>
            <p:sp>
              <p:nvSpPr>
                <p:cNvPr id="554050" name="Rectangle 66"/>
                <p:cNvSpPr>
                  <a:spLocks noChangeArrowheads="1"/>
                </p:cNvSpPr>
                <p:nvPr/>
              </p:nvSpPr>
              <p:spPr bwMode="auto">
                <a:xfrm>
                  <a:off x="4258" y="1743"/>
                  <a:ext cx="546" cy="753"/>
                </a:xfrm>
                <a:prstGeom prst="rect">
                  <a:avLst/>
                </a:prstGeom>
                <a:solidFill>
                  <a:srgbClr val="800000"/>
                </a:solidFill>
                <a:ln w="28575">
                  <a:solidFill>
                    <a:srgbClr val="FF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4051" name="Text Box 67"/>
                <p:cNvSpPr txBox="1">
                  <a:spLocks noChangeArrowheads="1"/>
                </p:cNvSpPr>
                <p:nvPr/>
              </p:nvSpPr>
              <p:spPr bwMode="auto">
                <a:xfrm>
                  <a:off x="3816" y="1728"/>
                  <a:ext cx="1027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8575">
                      <a:solidFill>
                        <a:srgbClr val="FF0000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006666"/>
                      </a:solidFill>
                    </a:rPr>
                    <a:t>    x</a:t>
                  </a:r>
                  <a:r>
                    <a:rPr lang="en-US"/>
                    <a:t>          </a:t>
                  </a:r>
                </a:p>
              </p:txBody>
            </p:sp>
          </p:grpSp>
          <p:sp>
            <p:nvSpPr>
              <p:cNvPr id="554052" name="Text Box 68"/>
              <p:cNvSpPr txBox="1">
                <a:spLocks noChangeArrowheads="1"/>
              </p:cNvSpPr>
              <p:nvPr/>
            </p:nvSpPr>
            <p:spPr bwMode="auto">
              <a:xfrm>
                <a:off x="4224" y="2736"/>
                <a:ext cx="116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554053" name="Text Box 69"/>
            <p:cNvSpPr txBox="1">
              <a:spLocks noChangeArrowheads="1"/>
            </p:cNvSpPr>
            <p:nvPr/>
          </p:nvSpPr>
          <p:spPr bwMode="auto">
            <a:xfrm>
              <a:off x="4046" y="1440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554055" name="AutoShape 71"/>
          <p:cNvSpPr>
            <a:spLocks noChangeArrowheads="1"/>
          </p:cNvSpPr>
          <p:nvPr/>
        </p:nvSpPr>
        <p:spPr bwMode="auto">
          <a:xfrm>
            <a:off x="1581150" y="2776538"/>
            <a:ext cx="3836988" cy="1228725"/>
          </a:xfrm>
          <a:prstGeom prst="wedgeRoundRectCallout">
            <a:avLst>
              <a:gd name="adj1" fmla="val -48384"/>
              <a:gd name="adj2" fmla="val 92375"/>
              <a:gd name="adj3" fmla="val 16667"/>
            </a:avLst>
          </a:prstGeom>
          <a:solidFill>
            <a:srgbClr val="E7E7FF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/>
              <a:t>It looks like we’re just passing the value of x, but in fact…</a:t>
            </a:r>
          </a:p>
        </p:txBody>
      </p:sp>
      <p:sp>
        <p:nvSpPr>
          <p:cNvPr id="554056" name="AutoShape 72"/>
          <p:cNvSpPr>
            <a:spLocks noChangeArrowheads="1"/>
          </p:cNvSpPr>
          <p:nvPr/>
        </p:nvSpPr>
        <p:spPr bwMode="auto">
          <a:xfrm>
            <a:off x="2479675" y="447675"/>
            <a:ext cx="3892550" cy="1181100"/>
          </a:xfrm>
          <a:prstGeom prst="wedgeRoundRectCallout">
            <a:avLst>
              <a:gd name="adj1" fmla="val -48407"/>
              <a:gd name="adj2" fmla="val 94088"/>
              <a:gd name="adj3" fmla="val 16667"/>
            </a:avLst>
          </a:prstGeom>
          <a:solidFill>
            <a:srgbClr val="E7E7FF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dirty="0"/>
              <a:t>Since the </a:t>
            </a:r>
            <a:r>
              <a:rPr lang="en-US" dirty="0">
                <a:solidFill>
                  <a:srgbClr val="6600CC"/>
                </a:solidFill>
              </a:rPr>
              <a:t>set</a:t>
            </a:r>
            <a:r>
              <a:rPr lang="en-US" dirty="0"/>
              <a:t> function accepts a reference…</a:t>
            </a:r>
          </a:p>
        </p:txBody>
      </p:sp>
      <p:sp>
        <p:nvSpPr>
          <p:cNvPr id="554057" name="AutoShape 73"/>
          <p:cNvSpPr>
            <a:spLocks noChangeArrowheads="1"/>
          </p:cNvSpPr>
          <p:nvPr/>
        </p:nvSpPr>
        <p:spPr bwMode="auto">
          <a:xfrm>
            <a:off x="1555750" y="2789238"/>
            <a:ext cx="3836988" cy="1228725"/>
          </a:xfrm>
          <a:prstGeom prst="wedgeRoundRectCallout">
            <a:avLst>
              <a:gd name="adj1" fmla="val -48384"/>
              <a:gd name="adj2" fmla="val 92375"/>
              <a:gd name="adj3" fmla="val 16667"/>
            </a:avLst>
          </a:prstGeom>
          <a:solidFill>
            <a:srgbClr val="E7E7FF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/>
              <a:t>This line is really passing the address of variable x to </a:t>
            </a:r>
            <a:r>
              <a:rPr lang="en-US">
                <a:solidFill>
                  <a:srgbClr val="6600CC"/>
                </a:solidFill>
              </a:rPr>
              <a:t>set</a:t>
            </a:r>
            <a:r>
              <a:rPr lang="en-US"/>
              <a:t>…</a:t>
            </a:r>
          </a:p>
        </p:txBody>
      </p:sp>
      <p:sp>
        <p:nvSpPr>
          <p:cNvPr id="554058" name="Text Box 74"/>
          <p:cNvSpPr txBox="1">
            <a:spLocks noChangeArrowheads="1"/>
          </p:cNvSpPr>
          <p:nvPr/>
        </p:nvSpPr>
        <p:spPr bwMode="auto">
          <a:xfrm>
            <a:off x="1358900" y="4191000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3300"/>
                </a:solidFill>
              </a:rPr>
              <a:t>9240</a:t>
            </a:r>
          </a:p>
        </p:txBody>
      </p:sp>
      <p:sp>
        <p:nvSpPr>
          <p:cNvPr id="554059" name="Text Box 75"/>
          <p:cNvSpPr txBox="1">
            <a:spLocks noChangeArrowheads="1"/>
          </p:cNvSpPr>
          <p:nvPr/>
        </p:nvSpPr>
        <p:spPr bwMode="auto">
          <a:xfrm>
            <a:off x="381000" y="6324600"/>
            <a:ext cx="60198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800" dirty="0"/>
              <a:t>(Under the hood, C++ uses a pointer)</a:t>
            </a:r>
          </a:p>
        </p:txBody>
      </p:sp>
      <p:grpSp>
        <p:nvGrpSpPr>
          <p:cNvPr id="554060" name="Group 76"/>
          <p:cNvGrpSpPr>
            <a:grpSpLocks/>
          </p:cNvGrpSpPr>
          <p:nvPr/>
        </p:nvGrpSpPr>
        <p:grpSpPr bwMode="auto">
          <a:xfrm>
            <a:off x="5824538" y="3114675"/>
            <a:ext cx="1566862" cy="1219200"/>
            <a:chOff x="3674" y="1200"/>
            <a:chExt cx="987" cy="768"/>
          </a:xfrm>
        </p:grpSpPr>
        <p:grpSp>
          <p:nvGrpSpPr>
            <p:cNvPr id="554061" name="Group 77"/>
            <p:cNvGrpSpPr>
              <a:grpSpLocks/>
            </p:cNvGrpSpPr>
            <p:nvPr/>
          </p:nvGrpSpPr>
          <p:grpSpPr bwMode="auto">
            <a:xfrm>
              <a:off x="3674" y="1200"/>
              <a:ext cx="987" cy="768"/>
              <a:chOff x="3837" y="2496"/>
              <a:chExt cx="987" cy="768"/>
            </a:xfrm>
          </p:grpSpPr>
          <p:grpSp>
            <p:nvGrpSpPr>
              <p:cNvPr id="554062" name="Group 78"/>
              <p:cNvGrpSpPr>
                <a:grpSpLocks/>
              </p:cNvGrpSpPr>
              <p:nvPr/>
            </p:nvGrpSpPr>
            <p:grpSpPr bwMode="auto">
              <a:xfrm>
                <a:off x="3837" y="2496"/>
                <a:ext cx="987" cy="768"/>
                <a:chOff x="3837" y="1728"/>
                <a:chExt cx="987" cy="768"/>
              </a:xfrm>
            </p:grpSpPr>
            <p:sp>
              <p:nvSpPr>
                <p:cNvPr id="554063" name="Rectangle 79"/>
                <p:cNvSpPr>
                  <a:spLocks noChangeArrowheads="1"/>
                </p:cNvSpPr>
                <p:nvPr/>
              </p:nvSpPr>
              <p:spPr bwMode="auto">
                <a:xfrm>
                  <a:off x="4258" y="1743"/>
                  <a:ext cx="546" cy="753"/>
                </a:xfrm>
                <a:prstGeom prst="rect">
                  <a:avLst/>
                </a:prstGeom>
                <a:solidFill>
                  <a:srgbClr val="800000"/>
                </a:solidFill>
                <a:ln w="28575">
                  <a:solidFill>
                    <a:srgbClr val="FF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4064" name="Text Box 80"/>
                <p:cNvSpPr txBox="1">
                  <a:spLocks noChangeArrowheads="1"/>
                </p:cNvSpPr>
                <p:nvPr/>
              </p:nvSpPr>
              <p:spPr bwMode="auto">
                <a:xfrm>
                  <a:off x="3837" y="1728"/>
                  <a:ext cx="987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8575">
                      <a:solidFill>
                        <a:srgbClr val="FF0000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006666"/>
                      </a:solidFill>
                    </a:rPr>
                    <a:t> val </a:t>
                  </a:r>
                  <a:r>
                    <a:rPr lang="en-US"/>
                    <a:t>         </a:t>
                  </a:r>
                </a:p>
              </p:txBody>
            </p:sp>
          </p:grpSp>
          <p:sp>
            <p:nvSpPr>
              <p:cNvPr id="554065" name="Text Box 81"/>
              <p:cNvSpPr txBox="1">
                <a:spLocks noChangeArrowheads="1"/>
              </p:cNvSpPr>
              <p:nvPr/>
            </p:nvSpPr>
            <p:spPr bwMode="auto">
              <a:xfrm>
                <a:off x="4224" y="2736"/>
                <a:ext cx="116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554066" name="Text Box 82"/>
            <p:cNvSpPr txBox="1">
              <a:spLocks noChangeArrowheads="1"/>
            </p:cNvSpPr>
            <p:nvPr/>
          </p:nvSpPr>
          <p:spPr bwMode="auto">
            <a:xfrm>
              <a:off x="4046" y="1440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554067" name="Text Box 83"/>
          <p:cNvSpPr txBox="1">
            <a:spLocks noChangeArrowheads="1"/>
          </p:cNvSpPr>
          <p:nvPr/>
        </p:nvSpPr>
        <p:spPr bwMode="auto">
          <a:xfrm>
            <a:off x="6465888" y="3419475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FF00"/>
                </a:solidFill>
              </a:rPr>
              <a:t>9240</a:t>
            </a:r>
          </a:p>
        </p:txBody>
      </p:sp>
      <p:sp>
        <p:nvSpPr>
          <p:cNvPr id="554068" name="Line 84"/>
          <p:cNvSpPr>
            <a:spLocks noChangeShapeType="1"/>
          </p:cNvSpPr>
          <p:nvPr/>
        </p:nvSpPr>
        <p:spPr bwMode="auto">
          <a:xfrm>
            <a:off x="660400" y="28860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54069" name="AutoShape 85"/>
          <p:cNvSpPr>
            <a:spLocks noChangeArrowheads="1"/>
          </p:cNvSpPr>
          <p:nvPr/>
        </p:nvSpPr>
        <p:spPr bwMode="auto">
          <a:xfrm>
            <a:off x="1558925" y="654050"/>
            <a:ext cx="3892550" cy="1565275"/>
          </a:xfrm>
          <a:prstGeom prst="wedgeRoundRectCallout">
            <a:avLst>
              <a:gd name="adj1" fmla="val -48407"/>
              <a:gd name="adj2" fmla="val 83264"/>
              <a:gd name="adj3" fmla="val 16667"/>
            </a:avLst>
          </a:prstGeom>
          <a:solidFill>
            <a:srgbClr val="E7E7FF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/>
              <a:t>Since </a:t>
            </a:r>
            <a:r>
              <a:rPr lang="en-US">
                <a:solidFill>
                  <a:srgbClr val="6600CC"/>
                </a:solidFill>
              </a:rPr>
              <a:t>val</a:t>
            </a:r>
            <a:r>
              <a:rPr lang="en-US"/>
              <a:t> points to our original variable, </a:t>
            </a:r>
            <a:r>
              <a:rPr lang="en-US">
                <a:solidFill>
                  <a:srgbClr val="6600CC"/>
                </a:solidFill>
              </a:rPr>
              <a:t>x</a:t>
            </a:r>
            <a:r>
              <a:rPr lang="en-US"/>
              <a:t>, this line actually changes </a:t>
            </a:r>
            <a:r>
              <a:rPr lang="en-US">
                <a:solidFill>
                  <a:srgbClr val="6600CC"/>
                </a:solidFill>
              </a:rPr>
              <a:t>x</a:t>
            </a:r>
            <a:r>
              <a:rPr lang="en-US"/>
              <a:t>! </a:t>
            </a:r>
          </a:p>
        </p:txBody>
      </p:sp>
      <p:sp>
        <p:nvSpPr>
          <p:cNvPr id="554070" name="Text Box 86"/>
          <p:cNvSpPr txBox="1">
            <a:spLocks noChangeArrowheads="1"/>
          </p:cNvSpPr>
          <p:nvPr/>
        </p:nvSpPr>
        <p:spPr bwMode="auto">
          <a:xfrm>
            <a:off x="1743075" y="2705100"/>
            <a:ext cx="331788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900">
                <a:solidFill>
                  <a:srgbClr val="FF99FF"/>
                </a:solidFill>
              </a:rPr>
              <a:t>5</a:t>
            </a:r>
          </a:p>
        </p:txBody>
      </p:sp>
      <p:sp>
        <p:nvSpPr>
          <p:cNvPr id="554071" name="Rectangle 87"/>
          <p:cNvSpPr>
            <a:spLocks noChangeArrowheads="1"/>
          </p:cNvSpPr>
          <p:nvPr/>
        </p:nvSpPr>
        <p:spPr bwMode="auto">
          <a:xfrm>
            <a:off x="6681788" y="2239963"/>
            <a:ext cx="4111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 </a:t>
            </a:r>
            <a:r>
              <a:rPr lang="en-US">
                <a:solidFill>
                  <a:schemeClr val="bg1"/>
                </a:solidFill>
              </a:rPr>
              <a:t>1</a:t>
            </a:r>
          </a:p>
        </p:txBody>
      </p:sp>
      <p:grpSp>
        <p:nvGrpSpPr>
          <p:cNvPr id="554072" name="Group 88"/>
          <p:cNvGrpSpPr>
            <a:grpSpLocks/>
          </p:cNvGrpSpPr>
          <p:nvPr/>
        </p:nvGrpSpPr>
        <p:grpSpPr bwMode="auto">
          <a:xfrm>
            <a:off x="7315200" y="2133600"/>
            <a:ext cx="774700" cy="1600200"/>
            <a:chOff x="4600" y="1968"/>
            <a:chExt cx="488" cy="1132"/>
          </a:xfrm>
        </p:grpSpPr>
        <p:sp>
          <p:nvSpPr>
            <p:cNvPr id="554073" name="Freeform 89"/>
            <p:cNvSpPr>
              <a:spLocks/>
            </p:cNvSpPr>
            <p:nvPr/>
          </p:nvSpPr>
          <p:spPr bwMode="auto">
            <a:xfrm>
              <a:off x="4600" y="1968"/>
              <a:ext cx="488" cy="1104"/>
            </a:xfrm>
            <a:custGeom>
              <a:avLst/>
              <a:gdLst>
                <a:gd name="T0" fmla="*/ 48 w 488"/>
                <a:gd name="T1" fmla="*/ 768 h 768"/>
                <a:gd name="T2" fmla="*/ 480 w 488"/>
                <a:gd name="T3" fmla="*/ 336 h 768"/>
                <a:gd name="T4" fmla="*/ 0 w 488"/>
                <a:gd name="T5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8" h="768">
                  <a:moveTo>
                    <a:pt x="48" y="768"/>
                  </a:moveTo>
                  <a:cubicBezTo>
                    <a:pt x="268" y="616"/>
                    <a:pt x="488" y="464"/>
                    <a:pt x="480" y="336"/>
                  </a:cubicBezTo>
                  <a:cubicBezTo>
                    <a:pt x="472" y="208"/>
                    <a:pt x="236" y="104"/>
                    <a:pt x="0" y="0"/>
                  </a:cubicBezTo>
                </a:path>
              </a:pathLst>
            </a:custGeom>
            <a:noFill/>
            <a:ln w="53975" cap="flat" cmpd="sng">
              <a:solidFill>
                <a:srgbClr val="FF0000"/>
              </a:solidFill>
              <a:prstDash val="solid"/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074" name="Oval 90"/>
            <p:cNvSpPr>
              <a:spLocks noChangeArrowheads="1"/>
            </p:cNvSpPr>
            <p:nvPr/>
          </p:nvSpPr>
          <p:spPr bwMode="auto">
            <a:xfrm>
              <a:off x="4601" y="3052"/>
              <a:ext cx="48" cy="48"/>
            </a:xfrm>
            <a:prstGeom prst="ellipse">
              <a:avLst/>
            </a:prstGeom>
            <a:solidFill>
              <a:srgbClr val="008080"/>
            </a:solidFill>
            <a:ln w="28575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4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4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54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54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54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54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54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4.44444E-6 L 0.09236 -0.34629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5540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18" y="-1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554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554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554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2.22222E-6 L 0.55104 -0.06504 " pathEditMode="relative" rAng="0" ptsTypes="AA">
                                      <p:cBhvr>
                                        <p:cTn id="112" dur="1000" fill="hold"/>
                                        <p:tgtEl>
                                          <p:spTgt spid="5540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52" y="-3264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1000"/>
                                        <p:tgtEl>
                                          <p:spTgt spid="5540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4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 nodeType="clickPar">
                      <p:stCondLst>
                        <p:cond delay="indefinite"/>
                      </p:stCondLst>
                      <p:childTnLst>
                        <p:par>
                          <p:cTn id="1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4024" grpId="0"/>
      <p:bldP spid="554043" grpId="0"/>
      <p:bldP spid="554044" grpId="0" animBg="1"/>
      <p:bldP spid="554044" grpId="1" animBg="1"/>
      <p:bldP spid="554045" grpId="0" animBg="1"/>
      <p:bldP spid="554045" grpId="1" animBg="1"/>
      <p:bldP spid="554046" grpId="0" animBg="1"/>
      <p:bldP spid="554046" grpId="1" animBg="1"/>
      <p:bldP spid="554055" grpId="0" animBg="1"/>
      <p:bldP spid="554055" grpId="1" animBg="1"/>
      <p:bldP spid="554056" grpId="0" animBg="1"/>
      <p:bldP spid="554056" grpId="1" animBg="1"/>
      <p:bldP spid="554057" grpId="0" animBg="1"/>
      <p:bldP spid="554057" grpId="1" animBg="1"/>
      <p:bldP spid="554058" grpId="0"/>
      <p:bldP spid="554058" grpId="1"/>
      <p:bldP spid="554059" grpId="0"/>
      <p:bldP spid="554067" grpId="0"/>
      <p:bldP spid="554068" grpId="0" animBg="1"/>
      <p:bldP spid="554068" grpId="1" animBg="1"/>
      <p:bldP spid="554069" grpId="0" animBg="1"/>
      <p:bldP spid="554069" grpId="1" animBg="1"/>
      <p:bldP spid="554070" grpId="0"/>
      <p:bldP spid="554070" grpId="1"/>
      <p:bldP spid="554071" grpId="0"/>
      <p:bldP spid="55407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0A9CD-3171-4763-8EE4-2F5904B63AEA}" type="slidenum">
              <a:rPr lang="en-US"/>
              <a:pPr/>
              <a:t>11</a:t>
            </a:fld>
            <a:endParaRPr lang="en-US"/>
          </a:p>
        </p:txBody>
      </p:sp>
      <p:sp>
        <p:nvSpPr>
          <p:cNvPr id="366599" name="Rectangle 7"/>
          <p:cNvSpPr>
            <a:spLocks noGrp="1" noChangeArrowheads="1"/>
          </p:cNvSpPr>
          <p:nvPr>
            <p:ph type="title"/>
          </p:nvPr>
        </p:nvSpPr>
        <p:spPr>
          <a:xfrm>
            <a:off x="685800" y="-292774"/>
            <a:ext cx="7772400" cy="1143000"/>
          </a:xfrm>
        </p:spPr>
        <p:txBody>
          <a:bodyPr/>
          <a:lstStyle/>
          <a:p>
            <a:r>
              <a:rPr lang="en-US" sz="3600" dirty="0"/>
              <a:t>Pointers are Dangerous!</a:t>
            </a:r>
          </a:p>
        </p:txBody>
      </p:sp>
      <p:sp>
        <p:nvSpPr>
          <p:cNvPr id="366601" name="Rectangle 9"/>
          <p:cNvSpPr>
            <a:spLocks noChangeArrowheads="1"/>
          </p:cNvSpPr>
          <p:nvPr/>
        </p:nvSpPr>
        <p:spPr bwMode="auto">
          <a:xfrm>
            <a:off x="6507163" y="1928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02" name="Rectangle 10"/>
          <p:cNvSpPr>
            <a:spLocks noChangeArrowheads="1"/>
          </p:cNvSpPr>
          <p:nvPr/>
        </p:nvSpPr>
        <p:spPr bwMode="auto">
          <a:xfrm>
            <a:off x="6507163" y="2233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03" name="Rectangle 11"/>
          <p:cNvSpPr>
            <a:spLocks noChangeArrowheads="1"/>
          </p:cNvSpPr>
          <p:nvPr/>
        </p:nvSpPr>
        <p:spPr bwMode="auto">
          <a:xfrm>
            <a:off x="6507163" y="2538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04" name="Rectangle 12"/>
          <p:cNvSpPr>
            <a:spLocks noChangeArrowheads="1"/>
          </p:cNvSpPr>
          <p:nvPr/>
        </p:nvSpPr>
        <p:spPr bwMode="auto">
          <a:xfrm>
            <a:off x="6507163" y="2843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05" name="Rectangle 13"/>
          <p:cNvSpPr>
            <a:spLocks noChangeArrowheads="1"/>
          </p:cNvSpPr>
          <p:nvPr/>
        </p:nvSpPr>
        <p:spPr bwMode="auto">
          <a:xfrm>
            <a:off x="6507163" y="3148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06" name="Rectangle 14"/>
          <p:cNvSpPr>
            <a:spLocks noChangeArrowheads="1"/>
          </p:cNvSpPr>
          <p:nvPr/>
        </p:nvSpPr>
        <p:spPr bwMode="auto">
          <a:xfrm>
            <a:off x="6507163" y="3452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07" name="Rectangle 15"/>
          <p:cNvSpPr>
            <a:spLocks noChangeArrowheads="1"/>
          </p:cNvSpPr>
          <p:nvPr/>
        </p:nvSpPr>
        <p:spPr bwMode="auto">
          <a:xfrm>
            <a:off x="6507163" y="3757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08" name="Rectangle 16"/>
          <p:cNvSpPr>
            <a:spLocks noChangeArrowheads="1"/>
          </p:cNvSpPr>
          <p:nvPr/>
        </p:nvSpPr>
        <p:spPr bwMode="auto">
          <a:xfrm>
            <a:off x="6507163" y="4062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09" name="Rectangle 17"/>
          <p:cNvSpPr>
            <a:spLocks noChangeArrowheads="1"/>
          </p:cNvSpPr>
          <p:nvPr/>
        </p:nvSpPr>
        <p:spPr bwMode="auto">
          <a:xfrm>
            <a:off x="6507163" y="4367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10" name="Rectangle 18"/>
          <p:cNvSpPr>
            <a:spLocks noChangeArrowheads="1"/>
          </p:cNvSpPr>
          <p:nvPr/>
        </p:nvSpPr>
        <p:spPr bwMode="auto">
          <a:xfrm>
            <a:off x="6507163" y="4672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11" name="Rectangle 19"/>
          <p:cNvSpPr>
            <a:spLocks noChangeArrowheads="1"/>
          </p:cNvSpPr>
          <p:nvPr/>
        </p:nvSpPr>
        <p:spPr bwMode="auto">
          <a:xfrm>
            <a:off x="6507163" y="4976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12" name="Text Box 20"/>
          <p:cNvSpPr txBox="1">
            <a:spLocks noChangeArrowheads="1"/>
          </p:cNvSpPr>
          <p:nvPr/>
        </p:nvSpPr>
        <p:spPr bwMode="auto">
          <a:xfrm>
            <a:off x="6735763" y="1471613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366613" name="Rectangle 21"/>
          <p:cNvSpPr>
            <a:spLocks noChangeArrowheads="1"/>
          </p:cNvSpPr>
          <p:nvPr/>
        </p:nvSpPr>
        <p:spPr bwMode="auto">
          <a:xfrm>
            <a:off x="6507163" y="1014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14" name="Rectangle 22"/>
          <p:cNvSpPr>
            <a:spLocks noChangeArrowheads="1"/>
          </p:cNvSpPr>
          <p:nvPr/>
        </p:nvSpPr>
        <p:spPr bwMode="auto">
          <a:xfrm>
            <a:off x="6507163" y="1319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6615" name="Text Box 23"/>
          <p:cNvSpPr txBox="1">
            <a:spLocks noChangeArrowheads="1"/>
          </p:cNvSpPr>
          <p:nvPr/>
        </p:nvSpPr>
        <p:spPr bwMode="auto">
          <a:xfrm>
            <a:off x="7315200" y="864268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dirty="0">
                <a:latin typeface="Courier New" pitchFamily="49" charset="0"/>
              </a:rPr>
              <a:t>00000000</a:t>
            </a:r>
          </a:p>
          <a:p>
            <a:r>
              <a:rPr lang="en-US" sz="2000" b="1" dirty="0">
                <a:latin typeface="Courier New" pitchFamily="49" charset="0"/>
              </a:rPr>
              <a:t>00000004</a:t>
            </a:r>
          </a:p>
        </p:txBody>
      </p:sp>
      <p:sp>
        <p:nvSpPr>
          <p:cNvPr id="366616" name="Text Box 24"/>
          <p:cNvSpPr txBox="1">
            <a:spLocks noChangeArrowheads="1"/>
          </p:cNvSpPr>
          <p:nvPr/>
        </p:nvSpPr>
        <p:spPr bwMode="auto">
          <a:xfrm>
            <a:off x="7315200" y="1789781"/>
            <a:ext cx="1415772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dirty="0">
                <a:latin typeface="Courier New" pitchFamily="49" charset="0"/>
              </a:rPr>
              <a:t>00009240</a:t>
            </a:r>
          </a:p>
          <a:p>
            <a:r>
              <a:rPr lang="en-US" sz="2000" b="1" dirty="0">
                <a:latin typeface="Courier New" pitchFamily="49" charset="0"/>
              </a:rPr>
              <a:t>00009244</a:t>
            </a:r>
          </a:p>
          <a:p>
            <a:r>
              <a:rPr lang="en-US" sz="2000" b="1" dirty="0">
                <a:latin typeface="Courier New" pitchFamily="49" charset="0"/>
              </a:rPr>
              <a:t>00009248</a:t>
            </a:r>
          </a:p>
          <a:p>
            <a:r>
              <a:rPr lang="en-US" sz="2000" b="1" dirty="0">
                <a:latin typeface="Courier New" pitchFamily="49" charset="0"/>
              </a:rPr>
              <a:t>00009252</a:t>
            </a:r>
          </a:p>
          <a:p>
            <a:r>
              <a:rPr lang="en-US" sz="2000" b="1" dirty="0">
                <a:latin typeface="Courier New" pitchFamily="49" charset="0"/>
              </a:rPr>
              <a:t>00009256</a:t>
            </a:r>
          </a:p>
          <a:p>
            <a:r>
              <a:rPr lang="en-US" sz="2000" b="1" dirty="0">
                <a:latin typeface="Courier New" pitchFamily="49" charset="0"/>
              </a:rPr>
              <a:t>00009260</a:t>
            </a:r>
          </a:p>
          <a:p>
            <a:r>
              <a:rPr lang="en-US" sz="2000" b="1" dirty="0">
                <a:latin typeface="Courier New" pitchFamily="49" charset="0"/>
              </a:rPr>
              <a:t>00009264</a:t>
            </a:r>
          </a:p>
          <a:p>
            <a:r>
              <a:rPr lang="en-US" sz="2000" b="1" dirty="0">
                <a:latin typeface="Courier New" pitchFamily="49" charset="0"/>
              </a:rPr>
              <a:t>00009268</a:t>
            </a:r>
          </a:p>
          <a:p>
            <a:r>
              <a:rPr lang="en-US" sz="2000" b="1" dirty="0">
                <a:latin typeface="Courier New" pitchFamily="49" charset="0"/>
              </a:rPr>
              <a:t>00009272</a:t>
            </a:r>
          </a:p>
          <a:p>
            <a:r>
              <a:rPr lang="en-US" sz="2000" b="1" dirty="0">
                <a:latin typeface="Courier New" pitchFamily="49" charset="0"/>
              </a:rPr>
              <a:t>00009276</a:t>
            </a:r>
          </a:p>
          <a:p>
            <a:r>
              <a:rPr lang="en-US" sz="2000" b="1" dirty="0">
                <a:latin typeface="Courier New" pitchFamily="49" charset="0"/>
              </a:rPr>
              <a:t>00009280</a:t>
            </a:r>
          </a:p>
        </p:txBody>
      </p:sp>
      <p:grpSp>
        <p:nvGrpSpPr>
          <p:cNvPr id="366617" name="Group 25"/>
          <p:cNvGrpSpPr>
            <a:grpSpLocks/>
          </p:cNvGrpSpPr>
          <p:nvPr/>
        </p:nvGrpSpPr>
        <p:grpSpPr bwMode="auto">
          <a:xfrm>
            <a:off x="5006988" y="3685844"/>
            <a:ext cx="2360619" cy="681369"/>
            <a:chOff x="3317" y="2462"/>
            <a:chExt cx="1487" cy="802"/>
          </a:xfrm>
        </p:grpSpPr>
        <p:grpSp>
          <p:nvGrpSpPr>
            <p:cNvPr id="366618" name="Group 26"/>
            <p:cNvGrpSpPr>
              <a:grpSpLocks/>
            </p:cNvGrpSpPr>
            <p:nvPr/>
          </p:nvGrpSpPr>
          <p:grpSpPr bwMode="auto">
            <a:xfrm>
              <a:off x="3317" y="2462"/>
              <a:ext cx="1487" cy="802"/>
              <a:chOff x="3317" y="1694"/>
              <a:chExt cx="1487" cy="802"/>
            </a:xfrm>
          </p:grpSpPr>
          <p:sp>
            <p:nvSpPr>
              <p:cNvPr id="366619" name="Rectangle 27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800000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6620" name="Text Box 28"/>
              <p:cNvSpPr txBox="1">
                <a:spLocks noChangeArrowheads="1"/>
              </p:cNvSpPr>
              <p:nvPr/>
            </p:nvSpPr>
            <p:spPr bwMode="auto">
              <a:xfrm>
                <a:off x="3317" y="1694"/>
                <a:ext cx="980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800" dirty="0" err="1">
                    <a:solidFill>
                      <a:srgbClr val="006666"/>
                    </a:solidFill>
                  </a:rPr>
                  <a:t>ptr_to_debt</a:t>
                </a:r>
                <a:endParaRPr lang="en-US" sz="1800" dirty="0"/>
              </a:p>
            </p:txBody>
          </p:sp>
        </p:grpSp>
        <p:sp>
          <p:nvSpPr>
            <p:cNvPr id="366621" name="Text Box 29"/>
            <p:cNvSpPr txBox="1">
              <a:spLocks noChangeArrowheads="1"/>
            </p:cNvSpPr>
            <p:nvPr/>
          </p:nvSpPr>
          <p:spPr bwMode="auto">
            <a:xfrm>
              <a:off x="4224" y="2736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grpSp>
        <p:nvGrpSpPr>
          <p:cNvPr id="366622" name="Group 30"/>
          <p:cNvGrpSpPr>
            <a:grpSpLocks/>
          </p:cNvGrpSpPr>
          <p:nvPr/>
        </p:nvGrpSpPr>
        <p:grpSpPr bwMode="auto">
          <a:xfrm flipV="1">
            <a:off x="7356480" y="4023984"/>
            <a:ext cx="774700" cy="2185430"/>
            <a:chOff x="4600" y="1968"/>
            <a:chExt cx="488" cy="1132"/>
          </a:xfrm>
        </p:grpSpPr>
        <p:sp>
          <p:nvSpPr>
            <p:cNvPr id="366623" name="Freeform 31"/>
            <p:cNvSpPr>
              <a:spLocks/>
            </p:cNvSpPr>
            <p:nvPr/>
          </p:nvSpPr>
          <p:spPr bwMode="auto">
            <a:xfrm>
              <a:off x="4600" y="1968"/>
              <a:ext cx="488" cy="1104"/>
            </a:xfrm>
            <a:custGeom>
              <a:avLst/>
              <a:gdLst>
                <a:gd name="T0" fmla="*/ 48 w 488"/>
                <a:gd name="T1" fmla="*/ 768 h 768"/>
                <a:gd name="T2" fmla="*/ 480 w 488"/>
                <a:gd name="T3" fmla="*/ 336 h 768"/>
                <a:gd name="T4" fmla="*/ 0 w 488"/>
                <a:gd name="T5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8" h="768">
                  <a:moveTo>
                    <a:pt x="48" y="768"/>
                  </a:moveTo>
                  <a:cubicBezTo>
                    <a:pt x="268" y="616"/>
                    <a:pt x="488" y="464"/>
                    <a:pt x="480" y="336"/>
                  </a:cubicBezTo>
                  <a:cubicBezTo>
                    <a:pt x="472" y="208"/>
                    <a:pt x="236" y="104"/>
                    <a:pt x="0" y="0"/>
                  </a:cubicBezTo>
                </a:path>
              </a:pathLst>
            </a:custGeom>
            <a:noFill/>
            <a:ln w="41275" cap="flat" cmpd="sng">
              <a:solidFill>
                <a:srgbClr val="008080"/>
              </a:solidFill>
              <a:prstDash val="solid"/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6624" name="Oval 32"/>
            <p:cNvSpPr>
              <a:spLocks noChangeArrowheads="1"/>
            </p:cNvSpPr>
            <p:nvPr/>
          </p:nvSpPr>
          <p:spPr bwMode="auto">
            <a:xfrm>
              <a:off x="4601" y="3052"/>
              <a:ext cx="48" cy="48"/>
            </a:xfrm>
            <a:prstGeom prst="ellipse">
              <a:avLst/>
            </a:prstGeom>
            <a:solidFill>
              <a:srgbClr val="008080"/>
            </a:solidFill>
            <a:ln w="28575">
              <a:solidFill>
                <a:srgbClr val="0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66626" name="Text Box 34"/>
          <p:cNvSpPr txBox="1">
            <a:spLocks noChangeArrowheads="1"/>
          </p:cNvSpPr>
          <p:nvPr/>
        </p:nvSpPr>
        <p:spPr bwMode="auto">
          <a:xfrm>
            <a:off x="0" y="742419"/>
            <a:ext cx="5302077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You must always explicitly set the value of a pointer variable or you’ll be sorry! </a:t>
            </a:r>
            <a:r>
              <a:rPr lang="en-US" sz="2000" dirty="0">
                <a:sym typeface="Wingdings" panose="05000000000000000000" pitchFamily="2" charset="2"/>
              </a:rPr>
              <a:t></a:t>
            </a:r>
            <a:endParaRPr lang="en-US" sz="2000" dirty="0"/>
          </a:p>
        </p:txBody>
      </p:sp>
      <p:sp>
        <p:nvSpPr>
          <p:cNvPr id="366627" name="Text Box 35"/>
          <p:cNvSpPr txBox="1">
            <a:spLocks noChangeArrowheads="1"/>
          </p:cNvSpPr>
          <p:nvPr/>
        </p:nvSpPr>
        <p:spPr bwMode="auto">
          <a:xfrm>
            <a:off x="6499651" y="3853105"/>
            <a:ext cx="8899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FF00"/>
                </a:solidFill>
              </a:rPr>
              <a:t>52375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21C0CB37-41EA-4BE9-A375-E2B43919E130}"/>
              </a:ext>
            </a:extLst>
          </p:cNvPr>
          <p:cNvGrpSpPr/>
          <p:nvPr/>
        </p:nvGrpSpPr>
        <p:grpSpPr>
          <a:xfrm>
            <a:off x="4795962" y="1834812"/>
            <a:ext cx="2563688" cy="703601"/>
            <a:chOff x="4795962" y="1834812"/>
            <a:chExt cx="2563688" cy="703601"/>
          </a:xfrm>
        </p:grpSpPr>
        <p:sp>
          <p:nvSpPr>
            <p:cNvPr id="3" name="Rectangle 27">
              <a:extLst>
                <a:ext uri="{FF2B5EF4-FFF2-40B4-BE49-F238E27FC236}">
                  <a16:creationId xmlns:a16="http://schemas.microsoft.com/office/drawing/2014/main" xmlns="" id="{09E3DBD0-554A-4AA0-98F1-FE6B133B7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2875" y="1938415"/>
              <a:ext cx="866775" cy="599998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" name="Text Box 28">
              <a:extLst>
                <a:ext uri="{FF2B5EF4-FFF2-40B4-BE49-F238E27FC236}">
                  <a16:creationId xmlns:a16="http://schemas.microsoft.com/office/drawing/2014/main" xmlns="" id="{1A5E230B-E03A-4D28-9F71-3CFC7662BF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5962" y="1834812"/>
              <a:ext cx="1875301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 err="1">
                  <a:solidFill>
                    <a:srgbClr val="006666"/>
                  </a:solidFill>
                </a:rPr>
                <a:t>bank_balance</a:t>
              </a:r>
              <a:endParaRPr lang="en-US" sz="1800" dirty="0"/>
            </a:p>
          </p:txBody>
        </p:sp>
      </p:grpSp>
      <p:sp>
        <p:nvSpPr>
          <p:cNvPr id="50" name="Text Box 35">
            <a:extLst>
              <a:ext uri="{FF2B5EF4-FFF2-40B4-BE49-F238E27FC236}">
                <a16:creationId xmlns:a16="http://schemas.microsoft.com/office/drawing/2014/main" xmlns="" id="{C1D281DF-02C9-4BCA-8F7F-F8781C37B7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6854" y="2058657"/>
            <a:ext cx="94769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FF00"/>
                </a:solidFill>
              </a:rPr>
              <a:t>300.50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B7B0946C-4245-4911-B373-52739973A5E5}"/>
              </a:ext>
            </a:extLst>
          </p:cNvPr>
          <p:cNvGrpSpPr/>
          <p:nvPr/>
        </p:nvGrpSpPr>
        <p:grpSpPr>
          <a:xfrm>
            <a:off x="361617" y="1485106"/>
            <a:ext cx="4483100" cy="3500025"/>
            <a:chOff x="361617" y="1485106"/>
            <a:chExt cx="4483100" cy="3500025"/>
          </a:xfrm>
        </p:grpSpPr>
        <p:sp>
          <p:nvSpPr>
            <p:cNvPr id="366598" name="Rectangle 6"/>
            <p:cNvSpPr>
              <a:spLocks noChangeArrowheads="1"/>
            </p:cNvSpPr>
            <p:nvPr/>
          </p:nvSpPr>
          <p:spPr bwMode="auto">
            <a:xfrm>
              <a:off x="361617" y="1485106"/>
              <a:ext cx="4483100" cy="3438466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F69851DA-E625-4546-8F0D-637F2A7C6429}"/>
                </a:ext>
              </a:extLst>
            </p:cNvPr>
            <p:cNvSpPr txBox="1"/>
            <p:nvPr/>
          </p:nvSpPr>
          <p:spPr>
            <a:xfrm>
              <a:off x="380376" y="1507256"/>
              <a:ext cx="4463086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int main()</a:t>
              </a:r>
            </a:p>
            <a:p>
              <a:r>
                <a:rPr lang="en-US" sz="1800" dirty="0"/>
                <a:t>{</a:t>
              </a:r>
            </a:p>
            <a:p>
              <a:r>
                <a:rPr lang="en-US" sz="1800" dirty="0"/>
                <a:t>   double </a:t>
              </a:r>
              <a:r>
                <a:rPr lang="en-US" sz="1800" dirty="0" err="1"/>
                <a:t>bank_balance</a:t>
              </a:r>
              <a:r>
                <a:rPr lang="en-US" sz="1800" dirty="0"/>
                <a:t> = 325.50; // $$</a:t>
              </a:r>
              <a:br>
                <a:rPr lang="en-US" sz="1800" dirty="0"/>
              </a:br>
              <a:endParaRPr lang="en-US" sz="400" dirty="0"/>
            </a:p>
            <a:p>
              <a:r>
                <a:rPr lang="en-US" sz="1800" dirty="0"/>
                <a:t>   double </a:t>
              </a:r>
              <a:r>
                <a:rPr lang="en-US" sz="1800" dirty="0" err="1"/>
                <a:t>college_debt</a:t>
              </a:r>
              <a:r>
                <a:rPr lang="en-US" sz="1800" dirty="0"/>
                <a:t> = 5000; // $$</a:t>
              </a:r>
            </a:p>
            <a:p>
              <a:endParaRPr lang="en-US" sz="1800" dirty="0"/>
            </a:p>
            <a:p>
              <a:r>
                <a:rPr lang="en-US" sz="1800" dirty="0"/>
                <a:t>   …</a:t>
              </a:r>
            </a:p>
            <a:p>
              <a:endParaRPr lang="en-US" sz="1800" dirty="0"/>
            </a:p>
            <a:p>
              <a:r>
                <a:rPr lang="en-US" sz="1800" dirty="0"/>
                <a:t>   double *</a:t>
              </a:r>
              <a:r>
                <a:rPr lang="en-US" sz="1800" dirty="0" err="1"/>
                <a:t>ptr_to_debt</a:t>
              </a:r>
              <a:r>
                <a:rPr lang="en-US" sz="1800" dirty="0"/>
                <a:t>;</a:t>
              </a:r>
            </a:p>
            <a:p>
              <a:r>
                <a:rPr lang="en-US" sz="1800" dirty="0"/>
                <a:t>   </a:t>
              </a:r>
            </a:p>
            <a:p>
              <a:r>
                <a:rPr lang="en-US" sz="1800" dirty="0"/>
                <a:t>   </a:t>
              </a:r>
            </a:p>
            <a:p>
              <a:r>
                <a:rPr lang="en-US" sz="1800" dirty="0"/>
                <a:t>   *</a:t>
              </a:r>
              <a:r>
                <a:rPr lang="en-US" sz="1800" dirty="0" err="1"/>
                <a:t>ptr_to_debt</a:t>
              </a:r>
              <a:r>
                <a:rPr lang="en-US" sz="1800" dirty="0"/>
                <a:t> = 0; // Set debt to $0!!</a:t>
              </a:r>
            </a:p>
            <a:p>
              <a:r>
                <a:rPr lang="en-US" sz="1800" dirty="0"/>
                <a:t>}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58531D6-9086-4C42-B03F-9EB7E03D87CE}"/>
              </a:ext>
            </a:extLst>
          </p:cNvPr>
          <p:cNvSpPr/>
          <p:nvPr/>
        </p:nvSpPr>
        <p:spPr>
          <a:xfrm>
            <a:off x="607598" y="3877168"/>
            <a:ext cx="34227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/>
              <a:t>ptr_to_debt</a:t>
            </a:r>
            <a:r>
              <a:rPr lang="en-US" sz="1800" dirty="0"/>
              <a:t> = &amp;</a:t>
            </a:r>
            <a:r>
              <a:rPr lang="en-US" sz="1800" dirty="0" err="1"/>
              <a:t>college_debt</a:t>
            </a:r>
            <a:r>
              <a:rPr lang="en-US" sz="1800" dirty="0"/>
              <a:t>;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xmlns="" id="{F0133C92-5A0F-490B-88E7-36DFAE15AE53}"/>
              </a:ext>
            </a:extLst>
          </p:cNvPr>
          <p:cNvSpPr/>
          <p:nvPr/>
        </p:nvSpPr>
        <p:spPr bwMode="auto">
          <a:xfrm>
            <a:off x="4030330" y="2499426"/>
            <a:ext cx="3108978" cy="1432491"/>
          </a:xfrm>
          <a:prstGeom prst="wedgeRoundRectCallout">
            <a:avLst>
              <a:gd name="adj1" fmla="val -101431"/>
              <a:gd name="adj2" fmla="val 55103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Here we properly set our pointer so it holds the address of our college debt variable…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xmlns="" id="{A3C8DC12-D210-484E-9464-C13F80929B65}"/>
              </a:ext>
            </a:extLst>
          </p:cNvPr>
          <p:cNvSpPr/>
          <p:nvPr/>
        </p:nvSpPr>
        <p:spPr bwMode="auto">
          <a:xfrm>
            <a:off x="3625336" y="5012141"/>
            <a:ext cx="2515123" cy="1091521"/>
          </a:xfrm>
          <a:prstGeom prst="wedgeRoundRectCallout">
            <a:avLst>
              <a:gd name="adj1" fmla="val -115865"/>
              <a:gd name="adj2" fmla="val -87389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before using the pointer to change our debt to zero!</a:t>
            </a:r>
          </a:p>
        </p:txBody>
      </p:sp>
      <p:sp>
        <p:nvSpPr>
          <p:cNvPr id="62" name="Speech Bubble: Rectangle with Corners Rounded 61">
            <a:extLst>
              <a:ext uri="{FF2B5EF4-FFF2-40B4-BE49-F238E27FC236}">
                <a16:creationId xmlns:a16="http://schemas.microsoft.com/office/drawing/2014/main" xmlns="" id="{CA3F1458-E546-454C-AC8A-90C37FE45FB7}"/>
              </a:ext>
            </a:extLst>
          </p:cNvPr>
          <p:cNvSpPr/>
          <p:nvPr/>
        </p:nvSpPr>
        <p:spPr bwMode="auto">
          <a:xfrm>
            <a:off x="4074649" y="2497591"/>
            <a:ext cx="3108978" cy="1432491"/>
          </a:xfrm>
          <a:prstGeom prst="wedgeRoundRectCallout">
            <a:avLst>
              <a:gd name="adj1" fmla="val -101431"/>
              <a:gd name="adj2" fmla="val 55103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But what would happen if we accidentally deleted or just forgot this line?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63" name="Line 62">
            <a:extLst>
              <a:ext uri="{FF2B5EF4-FFF2-40B4-BE49-F238E27FC236}">
                <a16:creationId xmlns:a16="http://schemas.microsoft.com/office/drawing/2014/main" xmlns="" id="{CA28D8A9-0423-4F5D-9660-BB800CC1E010}"/>
              </a:ext>
            </a:extLst>
          </p:cNvPr>
          <p:cNvSpPr>
            <a:spLocks noChangeShapeType="1"/>
          </p:cNvSpPr>
          <p:nvPr/>
        </p:nvSpPr>
        <p:spPr bwMode="auto">
          <a:xfrm>
            <a:off x="330870" y="224990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4" name="Line 62">
            <a:extLst>
              <a:ext uri="{FF2B5EF4-FFF2-40B4-BE49-F238E27FC236}">
                <a16:creationId xmlns:a16="http://schemas.microsoft.com/office/drawing/2014/main" xmlns="" id="{BAC29A3B-2A15-4FF4-A48B-4C9D0478C557}"/>
              </a:ext>
            </a:extLst>
          </p:cNvPr>
          <p:cNvSpPr>
            <a:spLocks noChangeShapeType="1"/>
          </p:cNvSpPr>
          <p:nvPr/>
        </p:nvSpPr>
        <p:spPr bwMode="auto">
          <a:xfrm>
            <a:off x="326858" y="257074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DACA6E2E-605C-4F0D-9DB0-287256517A7C}"/>
              </a:ext>
            </a:extLst>
          </p:cNvPr>
          <p:cNvGrpSpPr/>
          <p:nvPr/>
        </p:nvGrpSpPr>
        <p:grpSpPr>
          <a:xfrm>
            <a:off x="4791951" y="2748487"/>
            <a:ext cx="2563688" cy="703601"/>
            <a:chOff x="4795962" y="1834812"/>
            <a:chExt cx="2563688" cy="703601"/>
          </a:xfrm>
        </p:grpSpPr>
        <p:sp>
          <p:nvSpPr>
            <p:cNvPr id="66" name="Rectangle 27">
              <a:extLst>
                <a:ext uri="{FF2B5EF4-FFF2-40B4-BE49-F238E27FC236}">
                  <a16:creationId xmlns:a16="http://schemas.microsoft.com/office/drawing/2014/main" xmlns="" id="{6766BCD1-C45D-481A-829E-317DC19060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2875" y="1938415"/>
              <a:ext cx="866775" cy="599998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Text Box 28">
              <a:extLst>
                <a:ext uri="{FF2B5EF4-FFF2-40B4-BE49-F238E27FC236}">
                  <a16:creationId xmlns:a16="http://schemas.microsoft.com/office/drawing/2014/main" xmlns="" id="{6B4F3BE8-0E6E-428B-A0C2-B142553FDC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5962" y="1834812"/>
              <a:ext cx="1875301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 err="1">
                  <a:solidFill>
                    <a:srgbClr val="006666"/>
                  </a:solidFill>
                </a:rPr>
                <a:t>college_debt</a:t>
              </a:r>
              <a:endParaRPr lang="en-US" sz="1800" dirty="0"/>
            </a:p>
          </p:txBody>
        </p:sp>
      </p:grpSp>
      <p:sp>
        <p:nvSpPr>
          <p:cNvPr id="68" name="Text Box 35">
            <a:extLst>
              <a:ext uri="{FF2B5EF4-FFF2-40B4-BE49-F238E27FC236}">
                <a16:creationId xmlns:a16="http://schemas.microsoft.com/office/drawing/2014/main" xmlns="" id="{8E78B775-53D1-4252-B4F5-672D3F822A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63158" y="2982723"/>
            <a:ext cx="74892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FF00"/>
                </a:solidFill>
              </a:rPr>
              <a:t>5000</a:t>
            </a:r>
          </a:p>
        </p:txBody>
      </p:sp>
      <p:sp>
        <p:nvSpPr>
          <p:cNvPr id="69" name="Line 62">
            <a:extLst>
              <a:ext uri="{FF2B5EF4-FFF2-40B4-BE49-F238E27FC236}">
                <a16:creationId xmlns:a16="http://schemas.microsoft.com/office/drawing/2014/main" xmlns="" id="{DAAC6146-5F3D-49AA-B889-0F5FF498C29A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814" y="3671807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0" name="Speech Bubble: Rectangle with Corners Rounded 69">
            <a:extLst>
              <a:ext uri="{FF2B5EF4-FFF2-40B4-BE49-F238E27FC236}">
                <a16:creationId xmlns:a16="http://schemas.microsoft.com/office/drawing/2014/main" xmlns="" id="{80C09295-3D29-428F-9252-CC8799D18581}"/>
              </a:ext>
            </a:extLst>
          </p:cNvPr>
          <p:cNvSpPr/>
          <p:nvPr/>
        </p:nvSpPr>
        <p:spPr bwMode="auto">
          <a:xfrm>
            <a:off x="1898010" y="1669767"/>
            <a:ext cx="3108978" cy="1432491"/>
          </a:xfrm>
          <a:prstGeom prst="wedgeRoundRectCallout">
            <a:avLst>
              <a:gd name="adj1" fmla="val -50928"/>
              <a:gd name="adj2" fmla="val 82400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So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what address does our pointer hold?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baseline="0" dirty="0"/>
          </a:p>
        </p:txBody>
      </p:sp>
      <p:grpSp>
        <p:nvGrpSpPr>
          <p:cNvPr id="71" name="Group 30">
            <a:extLst>
              <a:ext uri="{FF2B5EF4-FFF2-40B4-BE49-F238E27FC236}">
                <a16:creationId xmlns:a16="http://schemas.microsoft.com/office/drawing/2014/main" xmlns="" id="{5418F791-39C4-41A5-A9C8-4CED02D46143}"/>
              </a:ext>
            </a:extLst>
          </p:cNvPr>
          <p:cNvGrpSpPr>
            <a:grpSpLocks/>
          </p:cNvGrpSpPr>
          <p:nvPr/>
        </p:nvGrpSpPr>
        <p:grpSpPr bwMode="auto">
          <a:xfrm>
            <a:off x="7435028" y="1938416"/>
            <a:ext cx="774700" cy="2097208"/>
            <a:chOff x="4600" y="1968"/>
            <a:chExt cx="488" cy="1132"/>
          </a:xfrm>
        </p:grpSpPr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xmlns="" id="{D81286EB-B8CC-4279-A12E-24E776437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0" y="1968"/>
              <a:ext cx="488" cy="1104"/>
            </a:xfrm>
            <a:custGeom>
              <a:avLst/>
              <a:gdLst>
                <a:gd name="T0" fmla="*/ 48 w 488"/>
                <a:gd name="T1" fmla="*/ 768 h 768"/>
                <a:gd name="T2" fmla="*/ 480 w 488"/>
                <a:gd name="T3" fmla="*/ 336 h 768"/>
                <a:gd name="T4" fmla="*/ 0 w 488"/>
                <a:gd name="T5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8" h="768">
                  <a:moveTo>
                    <a:pt x="48" y="768"/>
                  </a:moveTo>
                  <a:cubicBezTo>
                    <a:pt x="268" y="616"/>
                    <a:pt x="488" y="464"/>
                    <a:pt x="480" y="336"/>
                  </a:cubicBezTo>
                  <a:cubicBezTo>
                    <a:pt x="472" y="208"/>
                    <a:pt x="236" y="104"/>
                    <a:pt x="0" y="0"/>
                  </a:cubicBezTo>
                </a:path>
              </a:pathLst>
            </a:custGeom>
            <a:noFill/>
            <a:ln w="41275" cap="flat" cmpd="sng">
              <a:solidFill>
                <a:srgbClr val="008080"/>
              </a:solidFill>
              <a:prstDash val="solid"/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32">
              <a:extLst>
                <a:ext uri="{FF2B5EF4-FFF2-40B4-BE49-F238E27FC236}">
                  <a16:creationId xmlns:a16="http://schemas.microsoft.com/office/drawing/2014/main" xmlns="" id="{76DBACEC-DC47-4B29-ADD0-E146A5DEA0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1" y="3052"/>
              <a:ext cx="48" cy="48"/>
            </a:xfrm>
            <a:prstGeom prst="ellipse">
              <a:avLst/>
            </a:prstGeom>
            <a:solidFill>
              <a:srgbClr val="008080"/>
            </a:solidFill>
            <a:ln w="28575">
              <a:solidFill>
                <a:srgbClr val="0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4" name="Text Box 35">
            <a:extLst>
              <a:ext uri="{FF2B5EF4-FFF2-40B4-BE49-F238E27FC236}">
                <a16:creationId xmlns:a16="http://schemas.microsoft.com/office/drawing/2014/main" xmlns="" id="{94D13B04-E8D7-4D42-9C2F-DAA2926949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78199" y="3864744"/>
            <a:ext cx="74892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FF00"/>
                </a:solidFill>
              </a:rPr>
              <a:t>9240</a:t>
            </a:r>
          </a:p>
        </p:txBody>
      </p:sp>
      <p:sp>
        <p:nvSpPr>
          <p:cNvPr id="75" name="Text Box 35">
            <a:extLst>
              <a:ext uri="{FF2B5EF4-FFF2-40B4-BE49-F238E27FC236}">
                <a16:creationId xmlns:a16="http://schemas.microsoft.com/office/drawing/2014/main" xmlns="" id="{2A2C6232-971B-491A-B319-1BA4F8C545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90" y="3871535"/>
            <a:ext cx="90601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FF00"/>
                </a:solidFill>
              </a:rPr>
              <a:t>??????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2F1133C2-ECEA-41F4-AEF9-ACF4602518A1}"/>
              </a:ext>
            </a:extLst>
          </p:cNvPr>
          <p:cNvSpPr/>
          <p:nvPr/>
        </p:nvSpPr>
        <p:spPr>
          <a:xfrm>
            <a:off x="2490368" y="2525458"/>
            <a:ext cx="19896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It’s random!!</a:t>
            </a:r>
          </a:p>
        </p:txBody>
      </p:sp>
      <p:sp>
        <p:nvSpPr>
          <p:cNvPr id="77" name="Line 62">
            <a:extLst>
              <a:ext uri="{FF2B5EF4-FFF2-40B4-BE49-F238E27FC236}">
                <a16:creationId xmlns:a16="http://schemas.microsoft.com/office/drawing/2014/main" xmlns="" id="{7BE18AF1-30F0-4007-B373-DEB7B0A85173}"/>
              </a:ext>
            </a:extLst>
          </p:cNvPr>
          <p:cNvSpPr>
            <a:spLocks noChangeShapeType="1"/>
          </p:cNvSpPr>
          <p:nvPr/>
        </p:nvSpPr>
        <p:spPr bwMode="auto">
          <a:xfrm>
            <a:off x="344906" y="4498831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8" name="Text Box 35">
            <a:extLst>
              <a:ext uri="{FF2B5EF4-FFF2-40B4-BE49-F238E27FC236}">
                <a16:creationId xmlns:a16="http://schemas.microsoft.com/office/drawing/2014/main" xmlns="" id="{BA3F59DC-E0E5-433A-8D9D-758789CD6B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18538" y="4313874"/>
            <a:ext cx="32573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0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57E375DB-5CF4-447B-BFDB-13D2DD4CBE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20"/>
          <a:stretch/>
        </p:blipFill>
        <p:spPr>
          <a:xfrm>
            <a:off x="7389638" y="5717"/>
            <a:ext cx="1756035" cy="1767307"/>
          </a:xfrm>
          <a:prstGeom prst="rect">
            <a:avLst/>
          </a:prstGeom>
        </p:spPr>
      </p:pic>
      <p:sp>
        <p:nvSpPr>
          <p:cNvPr id="80" name="Text Box 47">
            <a:extLst>
              <a:ext uri="{FF2B5EF4-FFF2-40B4-BE49-F238E27FC236}">
                <a16:creationId xmlns:a16="http://schemas.microsoft.com/office/drawing/2014/main" xmlns="" id="{965BDD0F-2DE1-480E-8E82-43A52E89C3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965" y="5204593"/>
            <a:ext cx="5659187" cy="969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990000"/>
                </a:solidFill>
              </a:rPr>
              <a:t>Pro tip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tx1"/>
                </a:solidFill>
              </a:rPr>
              <a:t>Always initialize pointers to </a:t>
            </a:r>
            <a:r>
              <a:rPr lang="en-US" sz="2000" dirty="0" err="1">
                <a:solidFill>
                  <a:srgbClr val="FF0000"/>
                </a:solidFill>
              </a:rPr>
              <a:t>nullptr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immediately when you define them!</a:t>
            </a:r>
          </a:p>
          <a:p>
            <a:endParaRPr lang="en-US" sz="1700" dirty="0">
              <a:solidFill>
                <a:srgbClr val="7030A0"/>
              </a:solidFill>
            </a:endParaRPr>
          </a:p>
        </p:txBody>
      </p:sp>
      <p:sp>
        <p:nvSpPr>
          <p:cNvPr id="81" name="Text Box 47">
            <a:extLst>
              <a:ext uri="{FF2B5EF4-FFF2-40B4-BE49-F238E27FC236}">
                <a16:creationId xmlns:a16="http://schemas.microsoft.com/office/drawing/2014/main" xmlns="" id="{0C261BE7-44D0-49D8-BA2E-E31DB4792D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61" y="5970362"/>
            <a:ext cx="6866794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Why? If you </a:t>
            </a:r>
            <a:r>
              <a:rPr lang="en-US" sz="2000" dirty="0">
                <a:solidFill>
                  <a:srgbClr val="FF0000"/>
                </a:solidFill>
              </a:rPr>
              <a:t>use * on a null pointer</a:t>
            </a:r>
            <a:r>
              <a:rPr lang="en-US" sz="2000" dirty="0">
                <a:solidFill>
                  <a:schemeClr val="tx1"/>
                </a:solidFill>
              </a:rPr>
              <a:t>, your program will </a:t>
            </a:r>
            <a:r>
              <a:rPr lang="en-US" sz="2000" dirty="0">
                <a:solidFill>
                  <a:srgbClr val="FF0000"/>
                </a:solidFill>
              </a:rPr>
              <a:t>crash immediately </a:t>
            </a:r>
            <a:r>
              <a:rPr lang="en-US" sz="2000" dirty="0">
                <a:solidFill>
                  <a:schemeClr val="tx1"/>
                </a:solidFill>
              </a:rPr>
              <a:t>and you’ll </a:t>
            </a:r>
            <a:r>
              <a:rPr lang="en-US" sz="2000" dirty="0">
                <a:solidFill>
                  <a:srgbClr val="FF0000"/>
                </a:solidFill>
              </a:rPr>
              <a:t>find the bug</a:t>
            </a:r>
            <a:r>
              <a:rPr lang="en-US" sz="2000" dirty="0">
                <a:solidFill>
                  <a:schemeClr val="tx1"/>
                </a:solidFill>
              </a:rPr>
              <a:t> ASAP!</a:t>
            </a:r>
            <a:endParaRPr lang="en-US" sz="1700" dirty="0">
              <a:solidFill>
                <a:schemeClr val="tx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38C09347-D5D1-4E0E-A41F-9C47FF4998AD}"/>
              </a:ext>
            </a:extLst>
          </p:cNvPr>
          <p:cNvGrpSpPr/>
          <p:nvPr/>
        </p:nvGrpSpPr>
        <p:grpSpPr>
          <a:xfrm>
            <a:off x="2935142" y="3461375"/>
            <a:ext cx="1636857" cy="400110"/>
            <a:chOff x="2935142" y="3461375"/>
            <a:chExt cx="1636857" cy="40011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FA4BD4FC-9EE7-4ED8-9692-9061D0389526}"/>
                </a:ext>
              </a:extLst>
            </p:cNvPr>
            <p:cNvSpPr/>
            <p:nvPr/>
          </p:nvSpPr>
          <p:spPr bwMode="auto">
            <a:xfrm>
              <a:off x="2935142" y="3505645"/>
              <a:ext cx="1636857" cy="305233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39E28460-29D2-4244-B987-EE6D022C647B}"/>
                </a:ext>
              </a:extLst>
            </p:cNvPr>
            <p:cNvSpPr txBox="1"/>
            <p:nvPr/>
          </p:nvSpPr>
          <p:spPr>
            <a:xfrm>
              <a:off x="2960091" y="3461375"/>
              <a:ext cx="12602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= </a:t>
              </a:r>
              <a:r>
                <a:rPr lang="en-US" sz="2000" dirty="0" err="1">
                  <a:solidFill>
                    <a:srgbClr val="FF0000"/>
                  </a:solidFill>
                </a:rPr>
                <a:t>nullptr</a:t>
              </a:r>
              <a:r>
                <a:rPr lang="en-US" sz="2000" dirty="0"/>
                <a:t>;</a:t>
              </a:r>
            </a:p>
          </p:txBody>
        </p:sp>
      </p:grpSp>
      <p:sp>
        <p:nvSpPr>
          <p:cNvPr id="76" name="Speech Bubble: Rectangle with Corners Rounded 75">
            <a:extLst>
              <a:ext uri="{FF2B5EF4-FFF2-40B4-BE49-F238E27FC236}">
                <a16:creationId xmlns:a16="http://schemas.microsoft.com/office/drawing/2014/main" xmlns="" id="{D6691099-A2F8-4280-BFB4-E498D5619DB4}"/>
              </a:ext>
            </a:extLst>
          </p:cNvPr>
          <p:cNvSpPr/>
          <p:nvPr/>
        </p:nvSpPr>
        <p:spPr bwMode="auto">
          <a:xfrm>
            <a:off x="2981792" y="4983068"/>
            <a:ext cx="3108978" cy="839180"/>
          </a:xfrm>
          <a:prstGeom prst="wedgeRoundRectCallout">
            <a:avLst>
              <a:gd name="adj1" fmla="val 90757"/>
              <a:gd name="adj2" fmla="val 109406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It might point at an empty slot of memory...</a:t>
            </a:r>
            <a:endParaRPr kumimoji="0" lang="en-US" sz="2000" b="0" i="0" u="none" strike="noStrike" cap="none" normalizeH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baseline="0" dirty="0"/>
          </a:p>
        </p:txBody>
      </p:sp>
      <p:sp>
        <p:nvSpPr>
          <p:cNvPr id="79" name="Speech Bubble: Rectangle with Corners Rounded 78">
            <a:extLst>
              <a:ext uri="{FF2B5EF4-FFF2-40B4-BE49-F238E27FC236}">
                <a16:creationId xmlns:a16="http://schemas.microsoft.com/office/drawing/2014/main" xmlns="" id="{6150D37C-7D23-4A75-A055-40910953263E}"/>
              </a:ext>
            </a:extLst>
          </p:cNvPr>
          <p:cNvSpPr/>
          <p:nvPr/>
        </p:nvSpPr>
        <p:spPr bwMode="auto">
          <a:xfrm>
            <a:off x="1601125" y="283915"/>
            <a:ext cx="3642548" cy="1251614"/>
          </a:xfrm>
          <a:prstGeom prst="wedgeRoundRectCallout">
            <a:avLst>
              <a:gd name="adj1" fmla="val 89666"/>
              <a:gd name="adj2" fmla="val 89553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Or it could point at a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critical variable! </a:t>
            </a:r>
            <a:b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1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/>
            </a:r>
            <a:br>
              <a:rPr kumimoji="0" lang="en-US" sz="1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</a:rPr>
              <a:t>(But not the one you want!)</a:t>
            </a:r>
            <a:endParaRPr lang="en-US" sz="2000" baseline="0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249A65C-89AF-4833-8775-C9F0D63296CA}"/>
              </a:ext>
            </a:extLst>
          </p:cNvPr>
          <p:cNvSpPr txBox="1"/>
          <p:nvPr/>
        </p:nvSpPr>
        <p:spPr>
          <a:xfrm>
            <a:off x="3168732" y="3463482"/>
            <a:ext cx="9749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FF0000"/>
                </a:solidFill>
              </a:rPr>
              <a:t>nullptr</a:t>
            </a:r>
            <a:endParaRPr lang="en-US" sz="2000" dirty="0"/>
          </a:p>
        </p:txBody>
      </p:sp>
      <p:sp>
        <p:nvSpPr>
          <p:cNvPr id="5" name="Explosion: 8 Points 4">
            <a:extLst>
              <a:ext uri="{FF2B5EF4-FFF2-40B4-BE49-F238E27FC236}">
                <a16:creationId xmlns:a16="http://schemas.microsoft.com/office/drawing/2014/main" xmlns="" id="{59493D06-F1B7-4677-B43C-3B0754B1A4AC}"/>
              </a:ext>
            </a:extLst>
          </p:cNvPr>
          <p:cNvSpPr/>
          <p:nvPr/>
        </p:nvSpPr>
        <p:spPr bwMode="auto">
          <a:xfrm rot="20389519">
            <a:off x="1480908" y="4202429"/>
            <a:ext cx="2709573" cy="1767307"/>
          </a:xfrm>
          <a:prstGeom prst="irregularSeal1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/>
            </a:r>
            <a:br>
              <a:rPr kumimoji="0" lang="en-US" sz="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CRASH!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66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366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3666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3666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6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209 L 0.48733 -0.33033 " pathEditMode="relative" rAng="0" ptsTypes="AA">
                                      <p:cBhvr>
                                        <p:cTn id="160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75" y="-16412"/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-0.00093 L 0.36041 0.05509 " pathEditMode="relative" ptsTypes="AA">
                                      <p:cBhvr>
                                        <p:cTn id="20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6626" grpId="0"/>
      <p:bldP spid="366627" grpId="0"/>
      <p:bldP spid="366627" grpId="1"/>
      <p:bldP spid="50" grpId="0"/>
      <p:bldP spid="50" grpId="1"/>
      <p:bldP spid="9" grpId="0"/>
      <p:bldP spid="9" grpId="1"/>
      <p:bldP spid="12" grpId="0" animBg="1"/>
      <p:bldP spid="12" grpId="1" animBg="1"/>
      <p:bldP spid="13" grpId="0" animBg="1"/>
      <p:bldP spid="13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8" grpId="0"/>
      <p:bldP spid="69" grpId="0" animBg="1"/>
      <p:bldP spid="69" grpId="1" animBg="1"/>
      <p:bldP spid="70" grpId="0" animBg="1"/>
      <p:bldP spid="70" grpId="1" animBg="1"/>
      <p:bldP spid="74" grpId="0"/>
      <p:bldP spid="74" grpId="1"/>
      <p:bldP spid="75" grpId="0"/>
      <p:bldP spid="75" grpId="1"/>
      <p:bldP spid="14" grpId="0"/>
      <p:bldP spid="14" grpId="1"/>
      <p:bldP spid="77" grpId="0" animBg="1"/>
      <p:bldP spid="77" grpId="1" animBg="1"/>
      <p:bldP spid="77" grpId="2" animBg="1"/>
      <p:bldP spid="78" grpId="0"/>
      <p:bldP spid="78" grpId="1"/>
      <p:bldP spid="80" grpId="0"/>
      <p:bldP spid="81" grpId="0"/>
      <p:bldP spid="76" grpId="0" animBg="1"/>
      <p:bldP spid="76" grpId="1" animBg="1"/>
      <p:bldP spid="79" grpId="0" animBg="1"/>
      <p:bldP spid="79" grpId="1" animBg="1"/>
      <p:bldP spid="2" grpId="0"/>
      <p:bldP spid="2" grpId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40E86-F21F-466F-948A-7F463F5B56DE}" type="slidenum">
              <a:rPr lang="en-US"/>
              <a:pPr/>
              <a:t>12</a:t>
            </a:fld>
            <a:endParaRPr lang="en-US"/>
          </a:p>
        </p:txBody>
      </p:sp>
      <p:sp>
        <p:nvSpPr>
          <p:cNvPr id="556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Class Challenge</a:t>
            </a:r>
          </a:p>
        </p:txBody>
      </p:sp>
      <p:sp>
        <p:nvSpPr>
          <p:cNvPr id="556035" name="Text Box 3"/>
          <p:cNvSpPr txBox="1">
            <a:spLocks noChangeArrowheads="1"/>
          </p:cNvSpPr>
          <p:nvPr/>
        </p:nvSpPr>
        <p:spPr bwMode="auto">
          <a:xfrm>
            <a:off x="669925" y="1112838"/>
            <a:ext cx="6737350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/>
              <a:t>Write a function called swap that accepts two</a:t>
            </a:r>
            <a:br>
              <a:rPr lang="en-US" dirty="0"/>
            </a:br>
            <a:r>
              <a:rPr lang="en-US" dirty="0"/>
              <a:t>pointers to integers and swaps the two values </a:t>
            </a:r>
            <a:br>
              <a:rPr lang="en-US" dirty="0"/>
            </a:br>
            <a:r>
              <a:rPr lang="en-US" dirty="0"/>
              <a:t>pointed to by the pointers.</a:t>
            </a:r>
          </a:p>
        </p:txBody>
      </p:sp>
      <p:sp>
        <p:nvSpPr>
          <p:cNvPr id="556036" name="Text Box 4"/>
          <p:cNvSpPr txBox="1">
            <a:spLocks noChangeArrowheads="1"/>
          </p:cNvSpPr>
          <p:nvPr/>
        </p:nvSpPr>
        <p:spPr bwMode="auto">
          <a:xfrm>
            <a:off x="1050925" y="3475038"/>
            <a:ext cx="3470822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int main()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 </a:t>
            </a:r>
            <a:r>
              <a:rPr lang="en-US" dirty="0" err="1"/>
              <a:t>int</a:t>
            </a:r>
            <a:r>
              <a:rPr lang="en-US" dirty="0"/>
              <a:t> a=5, b=6;</a:t>
            </a:r>
          </a:p>
          <a:p>
            <a:endParaRPr lang="en-US" dirty="0"/>
          </a:p>
          <a:p>
            <a:r>
              <a:rPr lang="en-US" dirty="0"/>
              <a:t>   swap(&amp;a, &amp;b);</a:t>
            </a:r>
          </a:p>
          <a:p>
            <a:r>
              <a:rPr lang="en-US" dirty="0"/>
              <a:t>   </a:t>
            </a:r>
            <a:r>
              <a:rPr lang="en-US" dirty="0" err="1"/>
              <a:t>cout</a:t>
            </a:r>
            <a:r>
              <a:rPr lang="en-US" dirty="0"/>
              <a:t> &lt;&lt; a; // prints 6;</a:t>
            </a:r>
          </a:p>
          <a:p>
            <a:r>
              <a:rPr lang="en-US" dirty="0"/>
              <a:t>   </a:t>
            </a:r>
            <a:r>
              <a:rPr lang="en-US" dirty="0" err="1"/>
              <a:t>cout</a:t>
            </a:r>
            <a:r>
              <a:rPr lang="en-US" dirty="0"/>
              <a:t> &lt;&lt; b; // prints 5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5181599" y="5004137"/>
            <a:ext cx="3760519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</a:rPr>
              <a:t>Hint: </a:t>
            </a:r>
            <a:r>
              <a:rPr lang="en-US" sz="2000" dirty="0"/>
              <a:t>Make sure that every time you define a pointer variable you immediately set its value to a valid address!!!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72E23-5291-4273-8710-FD9DF2192791}" type="slidenum">
              <a:rPr lang="en-US"/>
              <a:pPr/>
              <a:t>13</a:t>
            </a:fld>
            <a:endParaRPr lang="en-US"/>
          </a:p>
        </p:txBody>
      </p:sp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/>
              <a:t>Class Challenge Solution</a:t>
            </a:r>
          </a:p>
        </p:txBody>
      </p:sp>
      <p:sp>
        <p:nvSpPr>
          <p:cNvPr id="558083" name="Rectangle 3"/>
          <p:cNvSpPr>
            <a:spLocks noChangeArrowheads="1"/>
          </p:cNvSpPr>
          <p:nvPr/>
        </p:nvSpPr>
        <p:spPr bwMode="auto">
          <a:xfrm>
            <a:off x="304800" y="1200150"/>
            <a:ext cx="4211638" cy="4514850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void swap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*pa,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temp;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temp = *pa;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*pa =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temp;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main()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a=5, b=6;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swap(&amp;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a,&amp;b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&lt;&lt; a;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&lt;&lt; b;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200" dirty="0">
              <a:solidFill>
                <a:srgbClr val="FF3300"/>
              </a:solidFill>
            </a:endParaRPr>
          </a:p>
        </p:txBody>
      </p:sp>
      <p:sp>
        <p:nvSpPr>
          <p:cNvPr id="558084" name="Line 4"/>
          <p:cNvSpPr>
            <a:spLocks noChangeShapeType="1"/>
          </p:cNvSpPr>
          <p:nvPr/>
        </p:nvSpPr>
        <p:spPr bwMode="auto">
          <a:xfrm>
            <a:off x="533400" y="41148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58085" name="Rectangle 5"/>
          <p:cNvSpPr>
            <a:spLocks noChangeArrowheads="1"/>
          </p:cNvSpPr>
          <p:nvPr/>
        </p:nvSpPr>
        <p:spPr bwMode="auto">
          <a:xfrm>
            <a:off x="6818313" y="3376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86" name="Rectangle 6"/>
          <p:cNvSpPr>
            <a:spLocks noChangeArrowheads="1"/>
          </p:cNvSpPr>
          <p:nvPr/>
        </p:nvSpPr>
        <p:spPr bwMode="auto">
          <a:xfrm>
            <a:off x="6818313" y="3681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87" name="Rectangle 7"/>
          <p:cNvSpPr>
            <a:spLocks noChangeArrowheads="1"/>
          </p:cNvSpPr>
          <p:nvPr/>
        </p:nvSpPr>
        <p:spPr bwMode="auto">
          <a:xfrm>
            <a:off x="6818313" y="3986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88" name="Rectangle 8"/>
          <p:cNvSpPr>
            <a:spLocks noChangeArrowheads="1"/>
          </p:cNvSpPr>
          <p:nvPr/>
        </p:nvSpPr>
        <p:spPr bwMode="auto">
          <a:xfrm>
            <a:off x="6818313" y="4291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89" name="Rectangle 9"/>
          <p:cNvSpPr>
            <a:spLocks noChangeArrowheads="1"/>
          </p:cNvSpPr>
          <p:nvPr/>
        </p:nvSpPr>
        <p:spPr bwMode="auto">
          <a:xfrm>
            <a:off x="6818313" y="4595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90" name="Rectangle 10"/>
          <p:cNvSpPr>
            <a:spLocks noChangeArrowheads="1"/>
          </p:cNvSpPr>
          <p:nvPr/>
        </p:nvSpPr>
        <p:spPr bwMode="auto">
          <a:xfrm>
            <a:off x="6818313" y="4900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91" name="Rectangle 11"/>
          <p:cNvSpPr>
            <a:spLocks noChangeArrowheads="1"/>
          </p:cNvSpPr>
          <p:nvPr/>
        </p:nvSpPr>
        <p:spPr bwMode="auto">
          <a:xfrm>
            <a:off x="6818313" y="5205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92" name="Rectangle 12"/>
          <p:cNvSpPr>
            <a:spLocks noChangeArrowheads="1"/>
          </p:cNvSpPr>
          <p:nvPr/>
        </p:nvSpPr>
        <p:spPr bwMode="auto">
          <a:xfrm>
            <a:off x="6818313" y="5510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93" name="Rectangle 13"/>
          <p:cNvSpPr>
            <a:spLocks noChangeArrowheads="1"/>
          </p:cNvSpPr>
          <p:nvPr/>
        </p:nvSpPr>
        <p:spPr bwMode="auto">
          <a:xfrm>
            <a:off x="6818313" y="5815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94" name="Rectangle 14"/>
          <p:cNvSpPr>
            <a:spLocks noChangeArrowheads="1"/>
          </p:cNvSpPr>
          <p:nvPr/>
        </p:nvSpPr>
        <p:spPr bwMode="auto">
          <a:xfrm>
            <a:off x="6818313" y="6119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95" name="Rectangle 15"/>
          <p:cNvSpPr>
            <a:spLocks noChangeArrowheads="1"/>
          </p:cNvSpPr>
          <p:nvPr/>
        </p:nvSpPr>
        <p:spPr bwMode="auto">
          <a:xfrm>
            <a:off x="6818313" y="6424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96" name="Text Box 16"/>
          <p:cNvSpPr txBox="1">
            <a:spLocks noChangeArrowheads="1"/>
          </p:cNvSpPr>
          <p:nvPr/>
        </p:nvSpPr>
        <p:spPr bwMode="auto">
          <a:xfrm>
            <a:off x="7046913" y="2919413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558097" name="Rectangle 17"/>
          <p:cNvSpPr>
            <a:spLocks noChangeArrowheads="1"/>
          </p:cNvSpPr>
          <p:nvPr/>
        </p:nvSpPr>
        <p:spPr bwMode="auto">
          <a:xfrm>
            <a:off x="6818313" y="2462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98" name="Rectangle 18"/>
          <p:cNvSpPr>
            <a:spLocks noChangeArrowheads="1"/>
          </p:cNvSpPr>
          <p:nvPr/>
        </p:nvSpPr>
        <p:spPr bwMode="auto">
          <a:xfrm>
            <a:off x="6818313" y="2767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8099" name="Text Box 19"/>
          <p:cNvSpPr txBox="1">
            <a:spLocks noChangeArrowheads="1"/>
          </p:cNvSpPr>
          <p:nvPr/>
        </p:nvSpPr>
        <p:spPr bwMode="auto">
          <a:xfrm>
            <a:off x="7626350" y="2438400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00000000</a:t>
            </a:r>
          </a:p>
          <a:p>
            <a:r>
              <a:rPr lang="en-US" sz="2000" b="1">
                <a:latin typeface="Courier New" pitchFamily="49" charset="0"/>
              </a:rPr>
              <a:t>00000001</a:t>
            </a:r>
          </a:p>
        </p:txBody>
      </p:sp>
      <p:sp>
        <p:nvSpPr>
          <p:cNvPr id="558100" name="Text Box 20"/>
          <p:cNvSpPr txBox="1">
            <a:spLocks noChangeArrowheads="1"/>
          </p:cNvSpPr>
          <p:nvPr/>
        </p:nvSpPr>
        <p:spPr bwMode="auto">
          <a:xfrm>
            <a:off x="7626350" y="3363913"/>
            <a:ext cx="1403350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00009240</a:t>
            </a:r>
          </a:p>
          <a:p>
            <a:r>
              <a:rPr lang="en-US" sz="2000" b="1">
                <a:latin typeface="Courier New" pitchFamily="49" charset="0"/>
              </a:rPr>
              <a:t>00009242</a:t>
            </a:r>
          </a:p>
          <a:p>
            <a:r>
              <a:rPr lang="en-US" sz="2000" b="1">
                <a:latin typeface="Courier New" pitchFamily="49" charset="0"/>
              </a:rPr>
              <a:t>00009244</a:t>
            </a:r>
          </a:p>
          <a:p>
            <a:r>
              <a:rPr lang="en-US" sz="2000" b="1">
                <a:latin typeface="Courier New" pitchFamily="49" charset="0"/>
              </a:rPr>
              <a:t>00009246</a:t>
            </a:r>
          </a:p>
          <a:p>
            <a:r>
              <a:rPr lang="en-US" sz="2000" b="1">
                <a:latin typeface="Courier New" pitchFamily="49" charset="0"/>
              </a:rPr>
              <a:t>00009248</a:t>
            </a:r>
          </a:p>
          <a:p>
            <a:r>
              <a:rPr lang="en-US" sz="2000" b="1">
                <a:latin typeface="Courier New" pitchFamily="49" charset="0"/>
              </a:rPr>
              <a:t>00009250</a:t>
            </a:r>
          </a:p>
          <a:p>
            <a:r>
              <a:rPr lang="en-US" sz="2000" b="1">
                <a:latin typeface="Courier New" pitchFamily="49" charset="0"/>
              </a:rPr>
              <a:t>00009252</a:t>
            </a:r>
          </a:p>
          <a:p>
            <a:r>
              <a:rPr lang="en-US" sz="2000" b="1">
                <a:latin typeface="Courier New" pitchFamily="49" charset="0"/>
              </a:rPr>
              <a:t>00009254</a:t>
            </a:r>
          </a:p>
          <a:p>
            <a:r>
              <a:rPr lang="en-US" sz="2000" b="1">
                <a:latin typeface="Courier New" pitchFamily="49" charset="0"/>
              </a:rPr>
              <a:t>00009256</a:t>
            </a:r>
          </a:p>
          <a:p>
            <a:r>
              <a:rPr lang="en-US" sz="2000" b="1">
                <a:latin typeface="Courier New" pitchFamily="49" charset="0"/>
              </a:rPr>
              <a:t>00009258</a:t>
            </a:r>
          </a:p>
          <a:p>
            <a:r>
              <a:rPr lang="en-US" sz="2000" b="1">
                <a:latin typeface="Courier New" pitchFamily="49" charset="0"/>
              </a:rPr>
              <a:t>00009260</a:t>
            </a:r>
          </a:p>
        </p:txBody>
      </p:sp>
      <p:grpSp>
        <p:nvGrpSpPr>
          <p:cNvPr id="558101" name="Group 21"/>
          <p:cNvGrpSpPr>
            <a:grpSpLocks/>
          </p:cNvGrpSpPr>
          <p:nvPr/>
        </p:nvGrpSpPr>
        <p:grpSpPr bwMode="auto">
          <a:xfrm>
            <a:off x="6254750" y="3352800"/>
            <a:ext cx="1423988" cy="654050"/>
            <a:chOff x="3907" y="2496"/>
            <a:chExt cx="897" cy="795"/>
          </a:xfrm>
        </p:grpSpPr>
        <p:grpSp>
          <p:nvGrpSpPr>
            <p:cNvPr id="558102" name="Group 22"/>
            <p:cNvGrpSpPr>
              <a:grpSpLocks/>
            </p:cNvGrpSpPr>
            <p:nvPr/>
          </p:nvGrpSpPr>
          <p:grpSpPr bwMode="auto">
            <a:xfrm>
              <a:off x="3907" y="2496"/>
              <a:ext cx="897" cy="768"/>
              <a:chOff x="3907" y="1728"/>
              <a:chExt cx="897" cy="768"/>
            </a:xfrm>
          </p:grpSpPr>
          <p:sp>
            <p:nvSpPr>
              <p:cNvPr id="558103" name="Rectangle 23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8104" name="Text Box 24"/>
              <p:cNvSpPr txBox="1">
                <a:spLocks noChangeArrowheads="1"/>
              </p:cNvSpPr>
              <p:nvPr/>
            </p:nvSpPr>
            <p:spPr bwMode="auto">
              <a:xfrm>
                <a:off x="3907" y="1728"/>
                <a:ext cx="841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a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58105" name="Text Box 25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58106" name="Text Box 26"/>
          <p:cNvSpPr txBox="1">
            <a:spLocks noChangeArrowheads="1"/>
          </p:cNvSpPr>
          <p:nvPr/>
        </p:nvSpPr>
        <p:spPr bwMode="auto">
          <a:xfrm>
            <a:off x="7024688" y="3441700"/>
            <a:ext cx="3698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5</a:t>
            </a:r>
          </a:p>
        </p:txBody>
      </p:sp>
      <p:grpSp>
        <p:nvGrpSpPr>
          <p:cNvPr id="558107" name="Group 27"/>
          <p:cNvGrpSpPr>
            <a:grpSpLocks/>
          </p:cNvGrpSpPr>
          <p:nvPr/>
        </p:nvGrpSpPr>
        <p:grpSpPr bwMode="auto">
          <a:xfrm>
            <a:off x="6235700" y="3986213"/>
            <a:ext cx="1436688" cy="654050"/>
            <a:chOff x="3899" y="2496"/>
            <a:chExt cx="905" cy="795"/>
          </a:xfrm>
        </p:grpSpPr>
        <p:grpSp>
          <p:nvGrpSpPr>
            <p:cNvPr id="558108" name="Group 28"/>
            <p:cNvGrpSpPr>
              <a:grpSpLocks/>
            </p:cNvGrpSpPr>
            <p:nvPr/>
          </p:nvGrpSpPr>
          <p:grpSpPr bwMode="auto">
            <a:xfrm>
              <a:off x="3899" y="2496"/>
              <a:ext cx="905" cy="768"/>
              <a:chOff x="3899" y="1728"/>
              <a:chExt cx="905" cy="768"/>
            </a:xfrm>
          </p:grpSpPr>
          <p:sp>
            <p:nvSpPr>
              <p:cNvPr id="558109" name="Rectangle 29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8110" name="Text Box 30"/>
              <p:cNvSpPr txBox="1">
                <a:spLocks noChangeArrowheads="1"/>
              </p:cNvSpPr>
              <p:nvPr/>
            </p:nvSpPr>
            <p:spPr bwMode="auto">
              <a:xfrm>
                <a:off x="3899" y="1728"/>
                <a:ext cx="857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b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58111" name="Text Box 31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58112" name="Text Box 32"/>
          <p:cNvSpPr txBox="1">
            <a:spLocks noChangeArrowheads="1"/>
          </p:cNvSpPr>
          <p:nvPr/>
        </p:nvSpPr>
        <p:spPr bwMode="auto">
          <a:xfrm>
            <a:off x="7018338" y="4075113"/>
            <a:ext cx="3698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6</a:t>
            </a:r>
          </a:p>
        </p:txBody>
      </p:sp>
      <p:sp>
        <p:nvSpPr>
          <p:cNvPr id="558113" name="Line 33"/>
          <p:cNvSpPr>
            <a:spLocks noChangeShapeType="1"/>
          </p:cNvSpPr>
          <p:nvPr/>
        </p:nvSpPr>
        <p:spPr bwMode="auto">
          <a:xfrm>
            <a:off x="496888" y="4689321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58114" name="Text Box 34"/>
          <p:cNvSpPr txBox="1">
            <a:spLocks noChangeArrowheads="1"/>
          </p:cNvSpPr>
          <p:nvPr/>
        </p:nvSpPr>
        <p:spPr bwMode="auto">
          <a:xfrm>
            <a:off x="1066800" y="4281488"/>
            <a:ext cx="157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9240, 9244</a:t>
            </a:r>
          </a:p>
        </p:txBody>
      </p:sp>
      <p:sp>
        <p:nvSpPr>
          <p:cNvPr id="558115" name="Text Box 35"/>
          <p:cNvSpPr txBox="1">
            <a:spLocks noChangeArrowheads="1"/>
          </p:cNvSpPr>
          <p:nvPr/>
        </p:nvSpPr>
        <p:spPr bwMode="auto">
          <a:xfrm>
            <a:off x="1066800" y="4283075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9240</a:t>
            </a:r>
          </a:p>
        </p:txBody>
      </p:sp>
      <p:sp>
        <p:nvSpPr>
          <p:cNvPr id="558116" name="Text Box 36"/>
          <p:cNvSpPr txBox="1">
            <a:spLocks noChangeArrowheads="1"/>
          </p:cNvSpPr>
          <p:nvPr/>
        </p:nvSpPr>
        <p:spPr bwMode="auto">
          <a:xfrm>
            <a:off x="1828800" y="4283075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9244</a:t>
            </a:r>
          </a:p>
        </p:txBody>
      </p:sp>
      <p:sp>
        <p:nvSpPr>
          <p:cNvPr id="558117" name="Line 37"/>
          <p:cNvSpPr>
            <a:spLocks noChangeShapeType="1"/>
          </p:cNvSpPr>
          <p:nvPr/>
        </p:nvSpPr>
        <p:spPr bwMode="auto">
          <a:xfrm>
            <a:off x="63500" y="1379692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558118" name="Group 38"/>
          <p:cNvGrpSpPr>
            <a:grpSpLocks/>
          </p:cNvGrpSpPr>
          <p:nvPr/>
        </p:nvGrpSpPr>
        <p:grpSpPr bwMode="auto">
          <a:xfrm>
            <a:off x="6170613" y="4892675"/>
            <a:ext cx="1504950" cy="654050"/>
            <a:chOff x="3856" y="2496"/>
            <a:chExt cx="948" cy="795"/>
          </a:xfrm>
        </p:grpSpPr>
        <p:grpSp>
          <p:nvGrpSpPr>
            <p:cNvPr id="558119" name="Group 39"/>
            <p:cNvGrpSpPr>
              <a:grpSpLocks/>
            </p:cNvGrpSpPr>
            <p:nvPr/>
          </p:nvGrpSpPr>
          <p:grpSpPr bwMode="auto">
            <a:xfrm>
              <a:off x="3856" y="2496"/>
              <a:ext cx="948" cy="768"/>
              <a:chOff x="3856" y="1728"/>
              <a:chExt cx="948" cy="768"/>
            </a:xfrm>
          </p:grpSpPr>
          <p:sp>
            <p:nvSpPr>
              <p:cNvPr id="558120" name="Rectangle 40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8121" name="Text Box 41"/>
              <p:cNvSpPr txBox="1">
                <a:spLocks noChangeArrowheads="1"/>
              </p:cNvSpPr>
              <p:nvPr/>
            </p:nvSpPr>
            <p:spPr bwMode="auto">
              <a:xfrm>
                <a:off x="3856" y="1728"/>
                <a:ext cx="944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pa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58122" name="Text Box 42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58123" name="Text Box 43"/>
          <p:cNvSpPr txBox="1">
            <a:spLocks noChangeArrowheads="1"/>
          </p:cNvSpPr>
          <p:nvPr/>
        </p:nvSpPr>
        <p:spPr bwMode="auto">
          <a:xfrm>
            <a:off x="6781800" y="4981575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9240</a:t>
            </a:r>
          </a:p>
        </p:txBody>
      </p:sp>
      <p:grpSp>
        <p:nvGrpSpPr>
          <p:cNvPr id="558124" name="Group 44"/>
          <p:cNvGrpSpPr>
            <a:grpSpLocks/>
          </p:cNvGrpSpPr>
          <p:nvPr/>
        </p:nvGrpSpPr>
        <p:grpSpPr bwMode="auto">
          <a:xfrm>
            <a:off x="6151563" y="5526088"/>
            <a:ext cx="1524000" cy="654050"/>
            <a:chOff x="3848" y="2496"/>
            <a:chExt cx="960" cy="795"/>
          </a:xfrm>
        </p:grpSpPr>
        <p:grpSp>
          <p:nvGrpSpPr>
            <p:cNvPr id="558125" name="Group 45"/>
            <p:cNvGrpSpPr>
              <a:grpSpLocks/>
            </p:cNvGrpSpPr>
            <p:nvPr/>
          </p:nvGrpSpPr>
          <p:grpSpPr bwMode="auto">
            <a:xfrm>
              <a:off x="3848" y="2496"/>
              <a:ext cx="960" cy="768"/>
              <a:chOff x="3848" y="1728"/>
              <a:chExt cx="960" cy="768"/>
            </a:xfrm>
          </p:grpSpPr>
          <p:sp>
            <p:nvSpPr>
              <p:cNvPr id="558126" name="Rectangle 46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8127" name="Text Box 47"/>
              <p:cNvSpPr txBox="1">
                <a:spLocks noChangeArrowheads="1"/>
              </p:cNvSpPr>
              <p:nvPr/>
            </p:nvSpPr>
            <p:spPr bwMode="auto">
              <a:xfrm>
                <a:off x="3848" y="1728"/>
                <a:ext cx="960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pb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58128" name="Text Box 48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58129" name="Text Box 49"/>
          <p:cNvSpPr txBox="1">
            <a:spLocks noChangeArrowheads="1"/>
          </p:cNvSpPr>
          <p:nvPr/>
        </p:nvSpPr>
        <p:spPr bwMode="auto">
          <a:xfrm>
            <a:off x="6773863" y="5614988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9244</a:t>
            </a:r>
          </a:p>
        </p:txBody>
      </p:sp>
      <p:cxnSp>
        <p:nvCxnSpPr>
          <p:cNvPr id="558130" name="AutoShape 50"/>
          <p:cNvCxnSpPr>
            <a:cxnSpLocks noChangeShapeType="1"/>
          </p:cNvCxnSpPr>
          <p:nvPr/>
        </p:nvCxnSpPr>
        <p:spPr bwMode="auto">
          <a:xfrm flipH="1" flipV="1">
            <a:off x="7677150" y="3675063"/>
            <a:ext cx="15875" cy="1535112"/>
          </a:xfrm>
          <a:prstGeom prst="curvedConnector3">
            <a:avLst>
              <a:gd name="adj1" fmla="val -1440000"/>
            </a:avLst>
          </a:prstGeom>
          <a:noFill/>
          <a:ln w="31750">
            <a:solidFill>
              <a:srgbClr val="99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8131" name="AutoShape 51"/>
          <p:cNvCxnSpPr>
            <a:cxnSpLocks noChangeShapeType="1"/>
          </p:cNvCxnSpPr>
          <p:nvPr/>
        </p:nvCxnSpPr>
        <p:spPr bwMode="auto">
          <a:xfrm flipH="1" flipV="1">
            <a:off x="7664450" y="4256088"/>
            <a:ext cx="15875" cy="1535112"/>
          </a:xfrm>
          <a:prstGeom prst="curvedConnector3">
            <a:avLst>
              <a:gd name="adj1" fmla="val -1440000"/>
            </a:avLst>
          </a:prstGeom>
          <a:noFill/>
          <a:ln w="31750">
            <a:solidFill>
              <a:srgbClr val="99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58132" name="Line 52"/>
          <p:cNvSpPr>
            <a:spLocks noChangeShapeType="1"/>
          </p:cNvSpPr>
          <p:nvPr/>
        </p:nvSpPr>
        <p:spPr bwMode="auto">
          <a:xfrm>
            <a:off x="365125" y="191692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558133" name="Group 53"/>
          <p:cNvGrpSpPr>
            <a:grpSpLocks/>
          </p:cNvGrpSpPr>
          <p:nvPr/>
        </p:nvGrpSpPr>
        <p:grpSpPr bwMode="auto">
          <a:xfrm>
            <a:off x="5868988" y="6151563"/>
            <a:ext cx="2070100" cy="654050"/>
            <a:chOff x="3678" y="2496"/>
            <a:chExt cx="1304" cy="795"/>
          </a:xfrm>
        </p:grpSpPr>
        <p:grpSp>
          <p:nvGrpSpPr>
            <p:cNvPr id="558134" name="Group 54"/>
            <p:cNvGrpSpPr>
              <a:grpSpLocks/>
            </p:cNvGrpSpPr>
            <p:nvPr/>
          </p:nvGrpSpPr>
          <p:grpSpPr bwMode="auto">
            <a:xfrm>
              <a:off x="3678" y="2496"/>
              <a:ext cx="1304" cy="768"/>
              <a:chOff x="3678" y="1728"/>
              <a:chExt cx="1304" cy="768"/>
            </a:xfrm>
          </p:grpSpPr>
          <p:sp>
            <p:nvSpPr>
              <p:cNvPr id="558135" name="Rectangle 55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8136" name="Text Box 56"/>
              <p:cNvSpPr txBox="1">
                <a:spLocks noChangeArrowheads="1"/>
              </p:cNvSpPr>
              <p:nvPr/>
            </p:nvSpPr>
            <p:spPr bwMode="auto">
              <a:xfrm>
                <a:off x="3678" y="1728"/>
                <a:ext cx="1304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temp   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58137" name="Text Box 57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58138" name="Text Box 58"/>
          <p:cNvSpPr txBox="1">
            <a:spLocks noChangeArrowheads="1"/>
          </p:cNvSpPr>
          <p:nvPr/>
        </p:nvSpPr>
        <p:spPr bwMode="auto">
          <a:xfrm>
            <a:off x="6858000" y="6240463"/>
            <a:ext cx="682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-23</a:t>
            </a:r>
          </a:p>
        </p:txBody>
      </p:sp>
      <p:sp>
        <p:nvSpPr>
          <p:cNvPr id="558139" name="Line 59"/>
          <p:cNvSpPr>
            <a:spLocks noChangeShapeType="1"/>
          </p:cNvSpPr>
          <p:nvPr/>
        </p:nvSpPr>
        <p:spPr bwMode="auto">
          <a:xfrm>
            <a:off x="365125" y="217251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58140" name="AutoShape 60"/>
          <p:cNvSpPr>
            <a:spLocks noChangeArrowheads="1"/>
          </p:cNvSpPr>
          <p:nvPr/>
        </p:nvSpPr>
        <p:spPr bwMode="auto">
          <a:xfrm>
            <a:off x="1803400" y="576263"/>
            <a:ext cx="3424238" cy="1295400"/>
          </a:xfrm>
          <a:prstGeom prst="wedgeRoundRectCallout">
            <a:avLst>
              <a:gd name="adj1" fmla="val -46384"/>
              <a:gd name="adj2" fmla="val 69977"/>
              <a:gd name="adj3" fmla="val 16667"/>
            </a:avLst>
          </a:prstGeom>
          <a:solidFill>
            <a:srgbClr val="FFCC99"/>
          </a:soli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/>
              <a:t>Get the value stored at location 9240…</a:t>
            </a:r>
          </a:p>
          <a:p>
            <a:pPr algn="ctr"/>
            <a:r>
              <a:rPr lang="en-US"/>
              <a:t>and put it in </a:t>
            </a:r>
            <a:r>
              <a:rPr lang="en-US">
                <a:solidFill>
                  <a:srgbClr val="6600CC"/>
                </a:solidFill>
              </a:rPr>
              <a:t>temp</a:t>
            </a:r>
            <a:r>
              <a:rPr lang="en-US"/>
              <a:t>.</a:t>
            </a:r>
          </a:p>
        </p:txBody>
      </p:sp>
      <p:sp>
        <p:nvSpPr>
          <p:cNvPr id="558141" name="Text Box 61"/>
          <p:cNvSpPr txBox="1">
            <a:spLocks noChangeArrowheads="1"/>
          </p:cNvSpPr>
          <p:nvPr/>
        </p:nvSpPr>
        <p:spPr bwMode="auto">
          <a:xfrm>
            <a:off x="7029450" y="3444875"/>
            <a:ext cx="369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6600CC"/>
                </a:solidFill>
              </a:rPr>
              <a:t>5</a:t>
            </a:r>
          </a:p>
        </p:txBody>
      </p:sp>
      <p:sp>
        <p:nvSpPr>
          <p:cNvPr id="558142" name="Line 62"/>
          <p:cNvSpPr>
            <a:spLocks noChangeShapeType="1"/>
          </p:cNvSpPr>
          <p:nvPr/>
        </p:nvSpPr>
        <p:spPr bwMode="auto">
          <a:xfrm>
            <a:off x="357188" y="245826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58143" name="AutoShape 63"/>
          <p:cNvSpPr>
            <a:spLocks noChangeArrowheads="1"/>
          </p:cNvSpPr>
          <p:nvPr/>
        </p:nvSpPr>
        <p:spPr bwMode="auto">
          <a:xfrm>
            <a:off x="2854325" y="969963"/>
            <a:ext cx="2289175" cy="1069975"/>
          </a:xfrm>
          <a:prstGeom prst="wedgeRoundRectCallout">
            <a:avLst>
              <a:gd name="adj1" fmla="val -96046"/>
              <a:gd name="adj2" fmla="val 82940"/>
              <a:gd name="adj3" fmla="val 16667"/>
            </a:avLst>
          </a:prstGeom>
          <a:solidFill>
            <a:srgbClr val="FFCC99"/>
          </a:soli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/>
              <a:t>Get the value stored at location 9244…</a:t>
            </a:r>
          </a:p>
        </p:txBody>
      </p:sp>
      <p:sp>
        <p:nvSpPr>
          <p:cNvPr id="558144" name="AutoShape 64"/>
          <p:cNvSpPr>
            <a:spLocks noChangeArrowheads="1"/>
          </p:cNvSpPr>
          <p:nvPr/>
        </p:nvSpPr>
        <p:spPr bwMode="auto">
          <a:xfrm>
            <a:off x="762000" y="990600"/>
            <a:ext cx="1905000" cy="1163638"/>
          </a:xfrm>
          <a:prstGeom prst="wedgeRoundRectCallout">
            <a:avLst>
              <a:gd name="adj1" fmla="val -43500"/>
              <a:gd name="adj2" fmla="val 72236"/>
              <a:gd name="adj3" fmla="val 16667"/>
            </a:avLst>
          </a:prstGeom>
          <a:solidFill>
            <a:srgbClr val="FFCC99"/>
          </a:soli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/>
              <a:t>And put it into location 9240.</a:t>
            </a:r>
          </a:p>
        </p:txBody>
      </p:sp>
      <p:sp>
        <p:nvSpPr>
          <p:cNvPr id="558145" name="Text Box 65"/>
          <p:cNvSpPr txBox="1">
            <a:spLocks noChangeArrowheads="1"/>
          </p:cNvSpPr>
          <p:nvPr/>
        </p:nvSpPr>
        <p:spPr bwMode="auto">
          <a:xfrm>
            <a:off x="7021513" y="4083050"/>
            <a:ext cx="3698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6600CC"/>
                </a:solidFill>
              </a:rPr>
              <a:t>6</a:t>
            </a:r>
          </a:p>
        </p:txBody>
      </p:sp>
      <p:sp>
        <p:nvSpPr>
          <p:cNvPr id="558146" name="Line 66"/>
          <p:cNvSpPr>
            <a:spLocks noChangeShapeType="1"/>
          </p:cNvSpPr>
          <p:nvPr/>
        </p:nvSpPr>
        <p:spPr bwMode="auto">
          <a:xfrm>
            <a:off x="328613" y="273131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58147" name="AutoShape 67"/>
          <p:cNvSpPr>
            <a:spLocks noChangeArrowheads="1"/>
          </p:cNvSpPr>
          <p:nvPr/>
        </p:nvSpPr>
        <p:spPr bwMode="auto">
          <a:xfrm>
            <a:off x="1982788" y="787400"/>
            <a:ext cx="2317750" cy="1530350"/>
          </a:xfrm>
          <a:prstGeom prst="wedgeRoundRectCallout">
            <a:avLst>
              <a:gd name="adj1" fmla="val -95481"/>
              <a:gd name="adj2" fmla="val 73028"/>
              <a:gd name="adj3" fmla="val 16667"/>
            </a:avLst>
          </a:prstGeom>
          <a:solidFill>
            <a:srgbClr val="FFCC99"/>
          </a:soli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/>
              <a:t>Get the value stored in temp and store it in location 9244…</a:t>
            </a:r>
          </a:p>
        </p:txBody>
      </p:sp>
      <p:sp>
        <p:nvSpPr>
          <p:cNvPr id="558148" name="Line 68"/>
          <p:cNvSpPr>
            <a:spLocks noChangeShapeType="1"/>
          </p:cNvSpPr>
          <p:nvPr/>
        </p:nvSpPr>
        <p:spPr bwMode="auto">
          <a:xfrm>
            <a:off x="128588" y="302976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1.71217E-7 L 0.1408 -0.4953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558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2478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71217E-7 L 0.19357 -0.4942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558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70" y="-247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558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58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558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4167 0.04673 -0.08316 0.0937 -0.08472 0.15988 C -0.08629 0.22605 -0.04792 0.31119 -0.00955 0.39657 " pathEditMode="relative" ptsTypes="aaA">
                                      <p:cBhvr>
                                        <p:cTn id="103" dur="2000" fill="hold"/>
                                        <p:tgtEl>
                                          <p:spTgt spid="558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2000"/>
                                        <p:tgtEl>
                                          <p:spTgt spid="558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58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58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 nodeType="clickPar">
                      <p:stCondLst>
                        <p:cond delay="indefinite"/>
                      </p:stCondLst>
                      <p:childTnLst>
                        <p:par>
                          <p:cTn id="1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558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 nodeType="clickPar">
                      <p:stCondLst>
                        <p:cond delay="indefinite"/>
                      </p:stCondLst>
                      <p:childTnLst>
                        <p:par>
                          <p:cTn id="1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73 -0.00393 L 0.00087 -0.09301 " pathEditMode="relative" rAng="0" ptsTypes="AA">
                                      <p:cBhvr>
                                        <p:cTn id="134" dur="2000" fill="hold"/>
                                        <p:tgtEl>
                                          <p:spTgt spid="558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4466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 nodeType="clickPar">
                      <p:stCondLst>
                        <p:cond delay="indefinite"/>
                      </p:stCondLst>
                      <p:childTnLst>
                        <p:par>
                          <p:cTn id="1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 nodeType="clickPar">
                      <p:stCondLst>
                        <p:cond delay="indefinite"/>
                      </p:stCondLst>
                      <p:childTnLst>
                        <p:par>
                          <p:cTn id="1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 nodeType="clickPar">
                      <p:stCondLst>
                        <p:cond delay="indefinite"/>
                      </p:stCondLst>
                      <p:childTnLst>
                        <p:par>
                          <p:cTn id="1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 nodeType="clickPar">
                      <p:stCondLst>
                        <p:cond delay="indefinite"/>
                      </p:stCondLst>
                      <p:childTnLst>
                        <p:par>
                          <p:cTn id="1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00"/>
                                        <p:tgtEl>
                                          <p:spTgt spid="558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 nodeType="clickPar">
                      <p:stCondLst>
                        <p:cond delay="indefinite"/>
                      </p:stCondLst>
                      <p:childTnLst>
                        <p:par>
                          <p:cTn id="1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8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5 0.39657 C -0.04028 0.34891 -0.07101 0.30148 -0.06962 0.25058 C -0.06823 0.19967 -0.03455 0.14507 -0.00087 0.0907 " pathEditMode="relative" rAng="0" ptsTypes="aaA">
                                      <p:cBhvr>
                                        <p:cTn id="159" dur="2000" fill="hold"/>
                                        <p:tgtEl>
                                          <p:spTgt spid="558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39" y="-15294"/>
                                    </p:animMotion>
                                  </p:childTnLst>
                                </p:cTn>
                              </p:par>
                              <p:par>
                                <p:cTn id="1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2000"/>
                                        <p:tgtEl>
                                          <p:spTgt spid="558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58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 nodeType="clickPar">
                      <p:stCondLst>
                        <p:cond delay="indefinite"/>
                      </p:stCondLst>
                      <p:childTnLst>
                        <p:par>
                          <p:cTn id="1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 nodeType="clickPar">
                      <p:stCondLst>
                        <p:cond delay="indefinite"/>
                      </p:stCondLst>
                      <p:childTnLst>
                        <p:par>
                          <p:cTn id="1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 nodeType="clickPar">
                      <p:stCondLst>
                        <p:cond delay="indefinite"/>
                      </p:stCondLst>
                      <p:childTnLst>
                        <p:par>
                          <p:cTn id="1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 nodeType="clickPar">
                      <p:stCondLst>
                        <p:cond delay="indefinite"/>
                      </p:stCondLst>
                      <p:childTnLst>
                        <p:par>
                          <p:cTn id="1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4" dur="500"/>
                                        <p:tgtEl>
                                          <p:spTgt spid="558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8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7" dur="500"/>
                                        <p:tgtEl>
                                          <p:spTgt spid="558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8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 nodeType="clickPar">
                      <p:stCondLst>
                        <p:cond delay="indefinite"/>
                      </p:stCondLst>
                      <p:childTnLst>
                        <p:par>
                          <p:cTn id="2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8084" grpId="0" animBg="1"/>
      <p:bldP spid="558084" grpId="1" animBg="1"/>
      <p:bldP spid="558106" grpId="0"/>
      <p:bldP spid="558106" grpId="1"/>
      <p:bldP spid="558112" grpId="0"/>
      <p:bldP spid="558112" grpId="1"/>
      <p:bldP spid="558113" grpId="0" animBg="1"/>
      <p:bldP spid="558113" grpId="1" animBg="1"/>
      <p:bldP spid="558114" grpId="0"/>
      <p:bldP spid="558115" grpId="0"/>
      <p:bldP spid="558115" grpId="1"/>
      <p:bldP spid="558115" grpId="2"/>
      <p:bldP spid="558116" grpId="0"/>
      <p:bldP spid="558116" grpId="1"/>
      <p:bldP spid="558116" grpId="2"/>
      <p:bldP spid="558117" grpId="0" animBg="1"/>
      <p:bldP spid="558117" grpId="1" animBg="1"/>
      <p:bldP spid="558123" grpId="0"/>
      <p:bldP spid="558123" grpId="1"/>
      <p:bldP spid="558129" grpId="0"/>
      <p:bldP spid="558129" grpId="1"/>
      <p:bldP spid="558132" grpId="0" animBg="1"/>
      <p:bldP spid="558132" grpId="1" animBg="1"/>
      <p:bldP spid="558138" grpId="0"/>
      <p:bldP spid="558138" grpId="1"/>
      <p:bldP spid="558138" grpId="2"/>
      <p:bldP spid="558139" grpId="0" animBg="1"/>
      <p:bldP spid="558139" grpId="1" animBg="1"/>
      <p:bldP spid="558140" grpId="0" animBg="1"/>
      <p:bldP spid="558140" grpId="1" animBg="1"/>
      <p:bldP spid="558141" grpId="0"/>
      <p:bldP spid="558141" grpId="1"/>
      <p:bldP spid="558141" grpId="2"/>
      <p:bldP spid="558142" grpId="0" animBg="1"/>
      <p:bldP spid="558142" grpId="1" animBg="1"/>
      <p:bldP spid="558143" grpId="0" animBg="1"/>
      <p:bldP spid="558143" grpId="1" animBg="1"/>
      <p:bldP spid="558144" grpId="0" animBg="1"/>
      <p:bldP spid="558144" grpId="1" animBg="1"/>
      <p:bldP spid="558145" grpId="0"/>
      <p:bldP spid="558145" grpId="1"/>
      <p:bldP spid="558146" grpId="0" animBg="1"/>
      <p:bldP spid="558146" grpId="1" animBg="1"/>
      <p:bldP spid="558147" grpId="0" animBg="1"/>
      <p:bldP spid="558147" grpId="1" animBg="1"/>
      <p:bldP spid="558148" grpId="0" animBg="1"/>
      <p:bldP spid="558148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D0377-DDDE-42C1-99FF-705051E52737}" type="slidenum">
              <a:rPr lang="en-US"/>
              <a:pPr/>
              <a:t>14</a:t>
            </a:fld>
            <a:endParaRPr lang="en-US"/>
          </a:p>
        </p:txBody>
      </p:sp>
      <p:sp>
        <p:nvSpPr>
          <p:cNvPr id="5601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 sz="3600" dirty="0"/>
              <a:t>Wrong Challenge Solution #1</a:t>
            </a:r>
          </a:p>
        </p:txBody>
      </p:sp>
      <p:sp>
        <p:nvSpPr>
          <p:cNvPr id="560131" name="Rectangle 3"/>
          <p:cNvSpPr>
            <a:spLocks noChangeArrowheads="1"/>
          </p:cNvSpPr>
          <p:nvPr/>
        </p:nvSpPr>
        <p:spPr bwMode="auto">
          <a:xfrm>
            <a:off x="304800" y="1200150"/>
            <a:ext cx="4211638" cy="4514850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void swap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*pa,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800" b="1" dirty="0">
                <a:solidFill>
                  <a:srgbClr val="FF3300"/>
                </a:solidFill>
                <a:latin typeface="Courier New" pitchFamily="49" charset="0"/>
                <a:cs typeface="Courier New" pitchFamily="49" charset="0"/>
              </a:rPr>
              <a:t>*temp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*temp = *pa;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*pa =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800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*temp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main()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a=5, b=6;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swap(&amp;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a,&amp;b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&lt;&lt; a;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&lt;&lt; b;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200" dirty="0">
              <a:solidFill>
                <a:srgbClr val="FF3300"/>
              </a:solidFill>
            </a:endParaRPr>
          </a:p>
        </p:txBody>
      </p:sp>
      <p:sp>
        <p:nvSpPr>
          <p:cNvPr id="560132" name="Line 4"/>
          <p:cNvSpPr>
            <a:spLocks noChangeShapeType="1"/>
          </p:cNvSpPr>
          <p:nvPr/>
        </p:nvSpPr>
        <p:spPr bwMode="auto">
          <a:xfrm>
            <a:off x="533400" y="41148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60133" name="Rectangle 5"/>
          <p:cNvSpPr>
            <a:spLocks noChangeArrowheads="1"/>
          </p:cNvSpPr>
          <p:nvPr/>
        </p:nvSpPr>
        <p:spPr bwMode="auto">
          <a:xfrm>
            <a:off x="6818313" y="3376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4" name="Rectangle 6"/>
          <p:cNvSpPr>
            <a:spLocks noChangeArrowheads="1"/>
          </p:cNvSpPr>
          <p:nvPr/>
        </p:nvSpPr>
        <p:spPr bwMode="auto">
          <a:xfrm>
            <a:off x="6818313" y="3681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5" name="Rectangle 7"/>
          <p:cNvSpPr>
            <a:spLocks noChangeArrowheads="1"/>
          </p:cNvSpPr>
          <p:nvPr/>
        </p:nvSpPr>
        <p:spPr bwMode="auto">
          <a:xfrm>
            <a:off x="6818313" y="3986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6" name="Rectangle 8"/>
          <p:cNvSpPr>
            <a:spLocks noChangeArrowheads="1"/>
          </p:cNvSpPr>
          <p:nvPr/>
        </p:nvSpPr>
        <p:spPr bwMode="auto">
          <a:xfrm>
            <a:off x="6818313" y="4291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7" name="Rectangle 9"/>
          <p:cNvSpPr>
            <a:spLocks noChangeArrowheads="1"/>
          </p:cNvSpPr>
          <p:nvPr/>
        </p:nvSpPr>
        <p:spPr bwMode="auto">
          <a:xfrm>
            <a:off x="6818313" y="4595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8" name="Rectangle 10"/>
          <p:cNvSpPr>
            <a:spLocks noChangeArrowheads="1"/>
          </p:cNvSpPr>
          <p:nvPr/>
        </p:nvSpPr>
        <p:spPr bwMode="auto">
          <a:xfrm>
            <a:off x="6818313" y="4900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9" name="Rectangle 11"/>
          <p:cNvSpPr>
            <a:spLocks noChangeArrowheads="1"/>
          </p:cNvSpPr>
          <p:nvPr/>
        </p:nvSpPr>
        <p:spPr bwMode="auto">
          <a:xfrm>
            <a:off x="6818313" y="5205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0" name="Rectangle 12"/>
          <p:cNvSpPr>
            <a:spLocks noChangeArrowheads="1"/>
          </p:cNvSpPr>
          <p:nvPr/>
        </p:nvSpPr>
        <p:spPr bwMode="auto">
          <a:xfrm>
            <a:off x="6818313" y="5510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1" name="Rectangle 13"/>
          <p:cNvSpPr>
            <a:spLocks noChangeArrowheads="1"/>
          </p:cNvSpPr>
          <p:nvPr/>
        </p:nvSpPr>
        <p:spPr bwMode="auto">
          <a:xfrm>
            <a:off x="6818313" y="5815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2" name="Rectangle 14"/>
          <p:cNvSpPr>
            <a:spLocks noChangeArrowheads="1"/>
          </p:cNvSpPr>
          <p:nvPr/>
        </p:nvSpPr>
        <p:spPr bwMode="auto">
          <a:xfrm>
            <a:off x="6818313" y="6119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3" name="Rectangle 15"/>
          <p:cNvSpPr>
            <a:spLocks noChangeArrowheads="1"/>
          </p:cNvSpPr>
          <p:nvPr/>
        </p:nvSpPr>
        <p:spPr bwMode="auto">
          <a:xfrm>
            <a:off x="6818313" y="6424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4" name="Text Box 16"/>
          <p:cNvSpPr txBox="1">
            <a:spLocks noChangeArrowheads="1"/>
          </p:cNvSpPr>
          <p:nvPr/>
        </p:nvSpPr>
        <p:spPr bwMode="auto">
          <a:xfrm>
            <a:off x="7046913" y="2919413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560145" name="Rectangle 17"/>
          <p:cNvSpPr>
            <a:spLocks noChangeArrowheads="1"/>
          </p:cNvSpPr>
          <p:nvPr/>
        </p:nvSpPr>
        <p:spPr bwMode="auto">
          <a:xfrm>
            <a:off x="6818313" y="2462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6" name="Rectangle 18"/>
          <p:cNvSpPr>
            <a:spLocks noChangeArrowheads="1"/>
          </p:cNvSpPr>
          <p:nvPr/>
        </p:nvSpPr>
        <p:spPr bwMode="auto">
          <a:xfrm>
            <a:off x="6818313" y="2767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7" name="Text Box 19"/>
          <p:cNvSpPr txBox="1">
            <a:spLocks noChangeArrowheads="1"/>
          </p:cNvSpPr>
          <p:nvPr/>
        </p:nvSpPr>
        <p:spPr bwMode="auto">
          <a:xfrm>
            <a:off x="7626350" y="2438400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00000000</a:t>
            </a:r>
          </a:p>
          <a:p>
            <a:r>
              <a:rPr lang="en-US" sz="2000" b="1">
                <a:latin typeface="Courier New" pitchFamily="49" charset="0"/>
              </a:rPr>
              <a:t>00000001</a:t>
            </a:r>
          </a:p>
        </p:txBody>
      </p:sp>
      <p:sp>
        <p:nvSpPr>
          <p:cNvPr id="560148" name="Text Box 20"/>
          <p:cNvSpPr txBox="1">
            <a:spLocks noChangeArrowheads="1"/>
          </p:cNvSpPr>
          <p:nvPr/>
        </p:nvSpPr>
        <p:spPr bwMode="auto">
          <a:xfrm>
            <a:off x="7626350" y="3363913"/>
            <a:ext cx="1403350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00009240</a:t>
            </a:r>
          </a:p>
          <a:p>
            <a:r>
              <a:rPr lang="en-US" sz="2000" b="1">
                <a:latin typeface="Courier New" pitchFamily="49" charset="0"/>
              </a:rPr>
              <a:t>00009242</a:t>
            </a:r>
          </a:p>
          <a:p>
            <a:r>
              <a:rPr lang="en-US" sz="2000" b="1">
                <a:latin typeface="Courier New" pitchFamily="49" charset="0"/>
              </a:rPr>
              <a:t>00009244</a:t>
            </a:r>
          </a:p>
          <a:p>
            <a:r>
              <a:rPr lang="en-US" sz="2000" b="1">
                <a:latin typeface="Courier New" pitchFamily="49" charset="0"/>
              </a:rPr>
              <a:t>00009246</a:t>
            </a:r>
          </a:p>
          <a:p>
            <a:r>
              <a:rPr lang="en-US" sz="2000" b="1">
                <a:latin typeface="Courier New" pitchFamily="49" charset="0"/>
              </a:rPr>
              <a:t>00009248</a:t>
            </a:r>
          </a:p>
          <a:p>
            <a:r>
              <a:rPr lang="en-US" sz="2000" b="1">
                <a:latin typeface="Courier New" pitchFamily="49" charset="0"/>
              </a:rPr>
              <a:t>00009250</a:t>
            </a:r>
          </a:p>
          <a:p>
            <a:r>
              <a:rPr lang="en-US" sz="2000" b="1">
                <a:latin typeface="Courier New" pitchFamily="49" charset="0"/>
              </a:rPr>
              <a:t>00009252</a:t>
            </a:r>
          </a:p>
          <a:p>
            <a:r>
              <a:rPr lang="en-US" sz="2000" b="1">
                <a:latin typeface="Courier New" pitchFamily="49" charset="0"/>
              </a:rPr>
              <a:t>00009254</a:t>
            </a:r>
          </a:p>
          <a:p>
            <a:r>
              <a:rPr lang="en-US" sz="2000" b="1">
                <a:latin typeface="Courier New" pitchFamily="49" charset="0"/>
              </a:rPr>
              <a:t>00009256</a:t>
            </a:r>
          </a:p>
          <a:p>
            <a:r>
              <a:rPr lang="en-US" sz="2000" b="1">
                <a:latin typeface="Courier New" pitchFamily="49" charset="0"/>
              </a:rPr>
              <a:t>00009258</a:t>
            </a:r>
          </a:p>
          <a:p>
            <a:r>
              <a:rPr lang="en-US" sz="2000" b="1">
                <a:latin typeface="Courier New" pitchFamily="49" charset="0"/>
              </a:rPr>
              <a:t>00009260</a:t>
            </a:r>
          </a:p>
        </p:txBody>
      </p:sp>
      <p:grpSp>
        <p:nvGrpSpPr>
          <p:cNvPr id="560149" name="Group 21"/>
          <p:cNvGrpSpPr>
            <a:grpSpLocks/>
          </p:cNvGrpSpPr>
          <p:nvPr/>
        </p:nvGrpSpPr>
        <p:grpSpPr bwMode="auto">
          <a:xfrm>
            <a:off x="6254750" y="3352800"/>
            <a:ext cx="1423988" cy="654050"/>
            <a:chOff x="3907" y="2496"/>
            <a:chExt cx="897" cy="795"/>
          </a:xfrm>
        </p:grpSpPr>
        <p:grpSp>
          <p:nvGrpSpPr>
            <p:cNvPr id="560150" name="Group 22"/>
            <p:cNvGrpSpPr>
              <a:grpSpLocks/>
            </p:cNvGrpSpPr>
            <p:nvPr/>
          </p:nvGrpSpPr>
          <p:grpSpPr bwMode="auto">
            <a:xfrm>
              <a:off x="3907" y="2496"/>
              <a:ext cx="897" cy="768"/>
              <a:chOff x="3907" y="1728"/>
              <a:chExt cx="897" cy="768"/>
            </a:xfrm>
          </p:grpSpPr>
          <p:sp>
            <p:nvSpPr>
              <p:cNvPr id="560151" name="Rectangle 23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52" name="Text Box 24"/>
              <p:cNvSpPr txBox="1">
                <a:spLocks noChangeArrowheads="1"/>
              </p:cNvSpPr>
              <p:nvPr/>
            </p:nvSpPr>
            <p:spPr bwMode="auto">
              <a:xfrm>
                <a:off x="3907" y="1728"/>
                <a:ext cx="841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a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60153" name="Text Box 25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54" name="Text Box 26"/>
          <p:cNvSpPr txBox="1">
            <a:spLocks noChangeArrowheads="1"/>
          </p:cNvSpPr>
          <p:nvPr/>
        </p:nvSpPr>
        <p:spPr bwMode="auto">
          <a:xfrm>
            <a:off x="7024688" y="3441700"/>
            <a:ext cx="3698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5</a:t>
            </a:r>
          </a:p>
        </p:txBody>
      </p:sp>
      <p:grpSp>
        <p:nvGrpSpPr>
          <p:cNvPr id="560155" name="Group 27"/>
          <p:cNvGrpSpPr>
            <a:grpSpLocks/>
          </p:cNvGrpSpPr>
          <p:nvPr/>
        </p:nvGrpSpPr>
        <p:grpSpPr bwMode="auto">
          <a:xfrm>
            <a:off x="6235700" y="3986213"/>
            <a:ext cx="1436688" cy="654050"/>
            <a:chOff x="3899" y="2496"/>
            <a:chExt cx="905" cy="795"/>
          </a:xfrm>
        </p:grpSpPr>
        <p:grpSp>
          <p:nvGrpSpPr>
            <p:cNvPr id="560156" name="Group 28"/>
            <p:cNvGrpSpPr>
              <a:grpSpLocks/>
            </p:cNvGrpSpPr>
            <p:nvPr/>
          </p:nvGrpSpPr>
          <p:grpSpPr bwMode="auto">
            <a:xfrm>
              <a:off x="3899" y="2496"/>
              <a:ext cx="905" cy="768"/>
              <a:chOff x="3899" y="1728"/>
              <a:chExt cx="905" cy="768"/>
            </a:xfrm>
          </p:grpSpPr>
          <p:sp>
            <p:nvSpPr>
              <p:cNvPr id="560157" name="Rectangle 29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58" name="Text Box 30"/>
              <p:cNvSpPr txBox="1">
                <a:spLocks noChangeArrowheads="1"/>
              </p:cNvSpPr>
              <p:nvPr/>
            </p:nvSpPr>
            <p:spPr bwMode="auto">
              <a:xfrm>
                <a:off x="3899" y="1728"/>
                <a:ext cx="857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b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60159" name="Text Box 31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60" name="Text Box 32"/>
          <p:cNvSpPr txBox="1">
            <a:spLocks noChangeArrowheads="1"/>
          </p:cNvSpPr>
          <p:nvPr/>
        </p:nvSpPr>
        <p:spPr bwMode="auto">
          <a:xfrm>
            <a:off x="7018338" y="4075113"/>
            <a:ext cx="3698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6</a:t>
            </a:r>
          </a:p>
        </p:txBody>
      </p:sp>
      <p:sp>
        <p:nvSpPr>
          <p:cNvPr id="560161" name="Line 33"/>
          <p:cNvSpPr>
            <a:spLocks noChangeShapeType="1"/>
          </p:cNvSpPr>
          <p:nvPr/>
        </p:nvSpPr>
        <p:spPr bwMode="auto">
          <a:xfrm>
            <a:off x="496888" y="4697413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60162" name="Text Box 34"/>
          <p:cNvSpPr txBox="1">
            <a:spLocks noChangeArrowheads="1"/>
          </p:cNvSpPr>
          <p:nvPr/>
        </p:nvSpPr>
        <p:spPr bwMode="auto">
          <a:xfrm>
            <a:off x="1066800" y="4281488"/>
            <a:ext cx="157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9240, 9244</a:t>
            </a:r>
          </a:p>
        </p:txBody>
      </p:sp>
      <p:sp>
        <p:nvSpPr>
          <p:cNvPr id="560163" name="Text Box 35"/>
          <p:cNvSpPr txBox="1">
            <a:spLocks noChangeArrowheads="1"/>
          </p:cNvSpPr>
          <p:nvPr/>
        </p:nvSpPr>
        <p:spPr bwMode="auto">
          <a:xfrm>
            <a:off x="1066800" y="4283075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9240</a:t>
            </a:r>
          </a:p>
        </p:txBody>
      </p:sp>
      <p:sp>
        <p:nvSpPr>
          <p:cNvPr id="560164" name="Text Box 36"/>
          <p:cNvSpPr txBox="1">
            <a:spLocks noChangeArrowheads="1"/>
          </p:cNvSpPr>
          <p:nvPr/>
        </p:nvSpPr>
        <p:spPr bwMode="auto">
          <a:xfrm>
            <a:off x="1828800" y="4283075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9244</a:t>
            </a:r>
          </a:p>
        </p:txBody>
      </p:sp>
      <p:sp>
        <p:nvSpPr>
          <p:cNvPr id="560165" name="Line 37"/>
          <p:cNvSpPr>
            <a:spLocks noChangeShapeType="1"/>
          </p:cNvSpPr>
          <p:nvPr/>
        </p:nvSpPr>
        <p:spPr bwMode="auto">
          <a:xfrm>
            <a:off x="63500" y="139858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560166" name="Group 38"/>
          <p:cNvGrpSpPr>
            <a:grpSpLocks/>
          </p:cNvGrpSpPr>
          <p:nvPr/>
        </p:nvGrpSpPr>
        <p:grpSpPr bwMode="auto">
          <a:xfrm>
            <a:off x="6170613" y="4892675"/>
            <a:ext cx="1504950" cy="654050"/>
            <a:chOff x="3856" y="2496"/>
            <a:chExt cx="948" cy="795"/>
          </a:xfrm>
        </p:grpSpPr>
        <p:grpSp>
          <p:nvGrpSpPr>
            <p:cNvPr id="560167" name="Group 39"/>
            <p:cNvGrpSpPr>
              <a:grpSpLocks/>
            </p:cNvGrpSpPr>
            <p:nvPr/>
          </p:nvGrpSpPr>
          <p:grpSpPr bwMode="auto">
            <a:xfrm>
              <a:off x="3856" y="2496"/>
              <a:ext cx="948" cy="768"/>
              <a:chOff x="3856" y="1728"/>
              <a:chExt cx="948" cy="768"/>
            </a:xfrm>
          </p:grpSpPr>
          <p:sp>
            <p:nvSpPr>
              <p:cNvPr id="560168" name="Rectangle 40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69" name="Text Box 41"/>
              <p:cNvSpPr txBox="1">
                <a:spLocks noChangeArrowheads="1"/>
              </p:cNvSpPr>
              <p:nvPr/>
            </p:nvSpPr>
            <p:spPr bwMode="auto">
              <a:xfrm>
                <a:off x="3856" y="1728"/>
                <a:ext cx="944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pa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60170" name="Text Box 42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71" name="Text Box 43"/>
          <p:cNvSpPr txBox="1">
            <a:spLocks noChangeArrowheads="1"/>
          </p:cNvSpPr>
          <p:nvPr/>
        </p:nvSpPr>
        <p:spPr bwMode="auto">
          <a:xfrm>
            <a:off x="6781800" y="4981575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9240</a:t>
            </a:r>
          </a:p>
        </p:txBody>
      </p:sp>
      <p:grpSp>
        <p:nvGrpSpPr>
          <p:cNvPr id="560172" name="Group 44"/>
          <p:cNvGrpSpPr>
            <a:grpSpLocks/>
          </p:cNvGrpSpPr>
          <p:nvPr/>
        </p:nvGrpSpPr>
        <p:grpSpPr bwMode="auto">
          <a:xfrm>
            <a:off x="6151563" y="5526088"/>
            <a:ext cx="1524000" cy="654050"/>
            <a:chOff x="3848" y="2496"/>
            <a:chExt cx="960" cy="795"/>
          </a:xfrm>
        </p:grpSpPr>
        <p:grpSp>
          <p:nvGrpSpPr>
            <p:cNvPr id="560173" name="Group 45"/>
            <p:cNvGrpSpPr>
              <a:grpSpLocks/>
            </p:cNvGrpSpPr>
            <p:nvPr/>
          </p:nvGrpSpPr>
          <p:grpSpPr bwMode="auto">
            <a:xfrm>
              <a:off x="3848" y="2496"/>
              <a:ext cx="960" cy="768"/>
              <a:chOff x="3848" y="1728"/>
              <a:chExt cx="960" cy="768"/>
            </a:xfrm>
          </p:grpSpPr>
          <p:sp>
            <p:nvSpPr>
              <p:cNvPr id="560174" name="Rectangle 46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75" name="Text Box 47"/>
              <p:cNvSpPr txBox="1">
                <a:spLocks noChangeArrowheads="1"/>
              </p:cNvSpPr>
              <p:nvPr/>
            </p:nvSpPr>
            <p:spPr bwMode="auto">
              <a:xfrm>
                <a:off x="3848" y="1728"/>
                <a:ext cx="960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pb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60176" name="Text Box 48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77" name="Text Box 49"/>
          <p:cNvSpPr txBox="1">
            <a:spLocks noChangeArrowheads="1"/>
          </p:cNvSpPr>
          <p:nvPr/>
        </p:nvSpPr>
        <p:spPr bwMode="auto">
          <a:xfrm>
            <a:off x="6773863" y="5614988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9244</a:t>
            </a:r>
          </a:p>
        </p:txBody>
      </p:sp>
      <p:cxnSp>
        <p:nvCxnSpPr>
          <p:cNvPr id="560178" name="AutoShape 50"/>
          <p:cNvCxnSpPr>
            <a:cxnSpLocks noChangeShapeType="1"/>
          </p:cNvCxnSpPr>
          <p:nvPr/>
        </p:nvCxnSpPr>
        <p:spPr bwMode="auto">
          <a:xfrm flipH="1" flipV="1">
            <a:off x="7677150" y="3675063"/>
            <a:ext cx="15875" cy="1535112"/>
          </a:xfrm>
          <a:prstGeom prst="curvedConnector3">
            <a:avLst>
              <a:gd name="adj1" fmla="val -1440000"/>
            </a:avLst>
          </a:prstGeom>
          <a:noFill/>
          <a:ln w="31750">
            <a:solidFill>
              <a:srgbClr val="99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0179" name="AutoShape 51"/>
          <p:cNvCxnSpPr>
            <a:cxnSpLocks noChangeShapeType="1"/>
          </p:cNvCxnSpPr>
          <p:nvPr/>
        </p:nvCxnSpPr>
        <p:spPr bwMode="auto">
          <a:xfrm flipH="1" flipV="1">
            <a:off x="7664450" y="4256088"/>
            <a:ext cx="15875" cy="1535112"/>
          </a:xfrm>
          <a:prstGeom prst="curvedConnector3">
            <a:avLst>
              <a:gd name="adj1" fmla="val -1440000"/>
            </a:avLst>
          </a:prstGeom>
          <a:noFill/>
          <a:ln w="31750">
            <a:solidFill>
              <a:srgbClr val="99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0180" name="Line 52"/>
          <p:cNvSpPr>
            <a:spLocks noChangeShapeType="1"/>
          </p:cNvSpPr>
          <p:nvPr/>
        </p:nvSpPr>
        <p:spPr bwMode="auto">
          <a:xfrm>
            <a:off x="365125" y="195738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560181" name="Group 53"/>
          <p:cNvGrpSpPr>
            <a:grpSpLocks/>
          </p:cNvGrpSpPr>
          <p:nvPr/>
        </p:nvGrpSpPr>
        <p:grpSpPr bwMode="auto">
          <a:xfrm>
            <a:off x="5868988" y="6151563"/>
            <a:ext cx="2070100" cy="654050"/>
            <a:chOff x="3678" y="2496"/>
            <a:chExt cx="1304" cy="795"/>
          </a:xfrm>
        </p:grpSpPr>
        <p:grpSp>
          <p:nvGrpSpPr>
            <p:cNvPr id="560182" name="Group 54"/>
            <p:cNvGrpSpPr>
              <a:grpSpLocks/>
            </p:cNvGrpSpPr>
            <p:nvPr/>
          </p:nvGrpSpPr>
          <p:grpSpPr bwMode="auto">
            <a:xfrm>
              <a:off x="3678" y="2496"/>
              <a:ext cx="1304" cy="768"/>
              <a:chOff x="3678" y="1728"/>
              <a:chExt cx="1304" cy="768"/>
            </a:xfrm>
          </p:grpSpPr>
          <p:sp>
            <p:nvSpPr>
              <p:cNvPr id="560183" name="Rectangle 55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84" name="Text Box 56"/>
              <p:cNvSpPr txBox="1">
                <a:spLocks noChangeArrowheads="1"/>
              </p:cNvSpPr>
              <p:nvPr/>
            </p:nvSpPr>
            <p:spPr bwMode="auto">
              <a:xfrm>
                <a:off x="3678" y="1728"/>
                <a:ext cx="1304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temp   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60185" name="Text Box 57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86" name="Text Box 58"/>
          <p:cNvSpPr txBox="1">
            <a:spLocks noChangeArrowheads="1"/>
          </p:cNvSpPr>
          <p:nvPr/>
        </p:nvSpPr>
        <p:spPr bwMode="auto">
          <a:xfrm>
            <a:off x="6729413" y="6288088"/>
            <a:ext cx="9620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/>
              <a:t>50000</a:t>
            </a:r>
          </a:p>
        </p:txBody>
      </p:sp>
      <p:sp>
        <p:nvSpPr>
          <p:cNvPr id="560187" name="Line 59"/>
          <p:cNvSpPr>
            <a:spLocks noChangeShapeType="1"/>
          </p:cNvSpPr>
          <p:nvPr/>
        </p:nvSpPr>
        <p:spPr bwMode="auto">
          <a:xfrm>
            <a:off x="365125" y="22129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60188" name="AutoShape 60"/>
          <p:cNvSpPr>
            <a:spLocks noChangeArrowheads="1"/>
          </p:cNvSpPr>
          <p:nvPr/>
        </p:nvSpPr>
        <p:spPr bwMode="auto">
          <a:xfrm>
            <a:off x="2709863" y="684213"/>
            <a:ext cx="2312987" cy="1187450"/>
          </a:xfrm>
          <a:prstGeom prst="wedgeRoundRectCallout">
            <a:avLst>
              <a:gd name="adj1" fmla="val -83838"/>
              <a:gd name="adj2" fmla="val 71792"/>
              <a:gd name="adj3" fmla="val 16667"/>
            </a:avLst>
          </a:prstGeom>
          <a:solidFill>
            <a:srgbClr val="FFCC99"/>
          </a:soli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/>
              <a:t>Get the value stored at location 9240…</a:t>
            </a:r>
          </a:p>
        </p:txBody>
      </p:sp>
      <p:sp>
        <p:nvSpPr>
          <p:cNvPr id="560189" name="AutoShape 61"/>
          <p:cNvSpPr>
            <a:spLocks noChangeArrowheads="1"/>
          </p:cNvSpPr>
          <p:nvPr/>
        </p:nvSpPr>
        <p:spPr bwMode="auto">
          <a:xfrm>
            <a:off x="968375" y="690563"/>
            <a:ext cx="1800225" cy="1187450"/>
          </a:xfrm>
          <a:prstGeom prst="wedgeRoundRectCallout">
            <a:avLst>
              <a:gd name="adj1" fmla="val -43120"/>
              <a:gd name="adj2" fmla="val 71792"/>
              <a:gd name="adj3" fmla="val 16667"/>
            </a:avLst>
          </a:prstGeom>
          <a:solidFill>
            <a:srgbClr val="FFCC99"/>
          </a:soli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 dirty="0"/>
              <a:t>And put it in location 50000!</a:t>
            </a:r>
          </a:p>
        </p:txBody>
      </p:sp>
      <p:sp>
        <p:nvSpPr>
          <p:cNvPr id="560190" name="Text Box 62"/>
          <p:cNvSpPr txBox="1">
            <a:spLocks noChangeArrowheads="1"/>
          </p:cNvSpPr>
          <p:nvPr/>
        </p:nvSpPr>
        <p:spPr bwMode="auto">
          <a:xfrm>
            <a:off x="7026275" y="3436938"/>
            <a:ext cx="369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6600CC"/>
                </a:solidFill>
              </a:rPr>
              <a:t>5</a:t>
            </a:r>
          </a:p>
        </p:txBody>
      </p:sp>
      <p:sp>
        <p:nvSpPr>
          <p:cNvPr id="560191" name="AutoShape 63"/>
          <p:cNvSpPr>
            <a:spLocks noChangeArrowheads="1"/>
          </p:cNvSpPr>
          <p:nvPr/>
        </p:nvSpPr>
        <p:spPr bwMode="auto">
          <a:xfrm>
            <a:off x="2971800" y="5543550"/>
            <a:ext cx="2133600" cy="1371600"/>
          </a:xfrm>
          <a:prstGeom prst="irregularSeal1">
            <a:avLst/>
          </a:prstGeom>
          <a:solidFill>
            <a:srgbClr val="FF0000"/>
          </a:soli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/>
              <a:t>CRASH!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5091198" y="1036081"/>
            <a:ext cx="33970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chemeClr val="accent2"/>
                </a:solidFill>
              </a:rPr>
              <a:t>Problem: </a:t>
            </a:r>
            <a:r>
              <a:rPr lang="en-US" sz="1800" dirty="0"/>
              <a:t>In this solution,</a:t>
            </a:r>
            <a:br>
              <a:rPr lang="en-US" sz="1800" dirty="0"/>
            </a:br>
            <a:r>
              <a:rPr lang="en-US" sz="1800" dirty="0"/>
              <a:t>we use a pointer without first</a:t>
            </a:r>
            <a:br>
              <a:rPr lang="en-US" sz="1800" dirty="0"/>
            </a:br>
            <a:r>
              <a:rPr lang="en-US" sz="1800" dirty="0"/>
              <a:t>pointing it at a variable!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1.71217E-7 L 0.1408 -0.4953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560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2478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71217E-7 L 0.19357 -0.4942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5601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70" y="-247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560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60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560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560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1303 -0.01203 -0.02969 -0.0118 -0.0448 -0.01273 C -0.06511 -0.01064 -0.06841 -0.01296 -0.07848 0.00856 C -0.08247 0.02753 -0.07917 0.04558 -0.07691 0.06502 C -0.0757 0.10111 -0.07466 0.14322 -0.10504 0.15687 C -0.11407 0.16104 -0.11146 0.15988 -0.12084 0.16104 C -0.15018 0.15757 -0.16129 0.15803 -0.18403 0.13651 C -0.19948 0.12193 -0.20539 0.11869 -0.21389 0.09718 C -0.21615 0.08029 -0.21823 0.06687 -0.21928 0.04905 C -0.2191 0.0317 -0.22205 0.01342 -0.21684 -0.00208 C -0.2099 -0.0236 -0.19167 -0.02591 -0.17761 -0.03286 C -0.16875 -0.03725 -0.16059 -0.04095 -0.15139 -0.04396 C -0.13994 -0.05206 -0.12362 -0.05784 -0.11441 -0.06941 C -0.10157 -0.08584 -0.08855 -0.10296 -0.07553 -0.11939 C -0.07153 -0.12448 -0.06754 -0.12957 -0.06407 -0.13535 C -0.05869 -0.14461 -0.04879 -0.16404 -0.04879 -0.16404 C -0.04428 -0.18255 -0.03803 -0.20037 -0.03525 -0.21957 C -0.03559 -0.2249 -0.03542 -0.23022 -0.03612 -0.23554 C -0.04011 -0.26238 -0.06719 -0.264 -0.08247 -0.26654 C -0.09757 -0.264 -0.09132 -0.26608 -0.10174 -0.26122 C -0.11198 -0.25174 -0.12414 -0.24549 -0.13282 -0.23346 C -0.13594 -0.22952 -0.1375 -0.22374 -0.14098 -0.21957 C -0.14271 -0.21726 -0.14532 -0.21634 -0.1474 -0.21448 C -0.15573 -0.20546 -0.16303 -0.19389 -0.17119 -0.18464 C -0.19619 -0.15618 -0.22171 -0.13304 -0.25521 -0.12888 C -0.26719 -0.13026 -0.27952 -0.13026 -0.2915 -0.13327 C -0.32466 -0.1416 -0.3573 -0.16682 -0.3849 -0.19181 C -0.39098 -0.19736 -0.39636 -0.20384 -0.40244 -0.20893 C -0.41546 -0.21981 -0.43056 -0.22675 -0.44254 -0.2397 C -0.45226 -0.25012 -0.46042 -0.25659 -0.47205 -0.26007 C -0.47639 -0.25891 -0.48091 -0.25937 -0.48507 -0.25706 C -0.49115 -0.25359 -0.50244 -0.23461 -0.5073 -0.22837 C -0.51823 -0.21333 -0.529 -0.20268 -0.53612 -0.18464 C -0.53803 -0.17399 -0.54011 -0.16543 -0.5408 -0.15479 C -0.54063 -0.14646 -0.5408 -0.13813 -0.54011 -0.13003 C -0.53855 -0.11175 -0.53056 -0.09278 -0.52327 -0.07774 C -0.51042 -0.05137 -0.49375 -0.01828 -0.46962 -0.0074 C -0.4474 0.00278 -0.42466 0.01319 -0.40573 0.03216 C -0.39375 0.04419 -0.38108 0.06363 -0.37119 0.07682 C -0.35712 0.09533 -0.3441 0.1136 -0.33525 0.13767 C -0.32431 0.16682 -0.32066 0.19921 -0.31441 0.23045 C -0.31476 0.24294 -0.31007 0.25844 -0.32014 0.26099 C -0.35417 0.25729 -0.38837 0.25497 -0.4224 0.25173 C -0.43351 0.24688 -0.43264 0.24734 -0.44011 0.24109 C -0.44862 0.22559 -0.45521 0.20847 -0.46337 0.19297 C -0.46441 0.19019 -0.46476 0.18741 -0.46563 0.18464 C -0.46684 0.1814 -0.46823 0.17793 -0.46962 0.17492 C -0.48733 0.1416 -0.51042 0.1143 -0.52969 0.08329 C -0.53594 0.07288 -0.54184 0.06131 -0.54723 0.04998 C -0.55 0.04465 -0.55157 0.03795 -0.55521 0.03309 C -0.56285 0.02291 -0.57084 0.01203 -0.57934 0.00324 C -0.59514 -0.01296 -0.61441 -0.02429 -0.63212 -0.03609 C -0.64254 -0.04304 -0.65087 -0.04975 -0.6625 -0.05206 C -0.66598 -0.05137 -0.66962 -0.05183 -0.67292 -0.04998 C -0.675 -0.04882 -0.67761 -0.04396 -0.67761 -0.04396 C -0.68073 -0.03378 -0.68056 -0.02337 -0.68247 -0.01273 C -0.68681 0.03956 -0.66719 0.08607 -0.63768 0.11939 C -0.62066 0.13859 -0.60087 0.15224 -0.58403 0.17145 C -0.56424 0.19435 -0.54601 0.22189 -0.53525 0.25382 C -0.53125 0.26562 -0.52987 0.27881 -0.52639 0.29084 C -0.52362 0.31559 -0.52518 0.34058 -0.51771 0.36372 C -0.50313 0.40838 -0.47257 0.44863 -0.43698 0.46182 C -0.42101 0.46761 -0.40417 0.46807 -0.38803 0.46923 C -0.375 0.46645 -0.36094 0.46761 -0.34879 0.46067 C -0.31146 0.43938 -0.27292 0.41555 -0.2448 0.37529 C -0.23143 0.35608 -0.22136 0.33572 -0.21615 0.31027 C -0.21337 0.29616 -0.20816 0.2677 -0.20816 0.2677 C -0.20608 0.24341 -0.20261 0.22004 -0.2 0.19621 C -0.19827 0.17862 -0.19532 0.14391 -0.19532 0.14391 C -0.19323 0.08677 -0.17917 0.03378 -0.17362 -0.02221 C -0.17344 -0.0273 -0.17344 -0.03216 -0.17292 -0.03725 C -0.1724 -0.0472 -0.17119 -0.0671 -0.17119 -0.0671 C -0.17171 -0.08052 -0.17275 -0.09417 -0.17292 -0.10759 C -0.17344 -0.14623 -0.16997 -0.20893 -0.14323 -0.23554 C -0.13542 -0.24341 -0.125 -0.2515 -0.11615 -0.25706 C -0.07917 -0.27881 -0.09532 -0.26816 -0.0665 -0.28251 C -0.05261 -0.28945 -0.03646 -0.29847 -0.02171 -0.30056 C -0.00348 -0.30009 0.03437 -0.31097 0.04479 -0.27927 C 0.046 -0.26793 0.04253 -0.25937 0.03906 -0.24942 C 0.03368 -0.23415 0.0276 -0.22281 0.0151 -0.21842 C -0.04341 -0.22397 -0.07014 -0.26839 -0.11546 -0.3112 C -0.15452 -0.34868 -0.19653 -0.38084 -0.23681 -0.41578 C -0.2625 -0.43799 -0.2875 -0.46229 -0.31285 -0.48496 C -0.36181 -0.52846 -0.41042 -0.58376 -0.4691 -0.60227 C -0.48334 -0.6069 -0.49896 -0.60759 -0.51372 -0.60875 C -0.53143 -0.61268 -0.54844 -0.6143 -0.5665 -0.61291 C -0.58299 -0.60967 -0.58473 -0.6025 -0.59844 -0.59371 C -0.60747 -0.58792 -0.61789 -0.58422 -0.62639 -0.57682 C -0.65973 -0.54743 -0.68386 -0.51944 -0.69289 -0.46506 C -0.69219 -0.45141 -0.69462 -0.43082 -0.68889 -0.41902 C -0.67882 -0.39843 -0.66094 -0.38524 -0.65053 -0.36465 C -0.63924 -0.3422 -0.63125 -0.32578 -0.61771 -0.30472 C -0.61424 -0.2994 -0.60921 -0.29593 -0.60487 -0.29199 C -0.57744 -0.26677 -0.55678 -0.26007 -0.52483 -0.25821 C -0.4816 -0.25937 -0.44184 -0.26099 -0.39931 -0.25821 C -0.38507 -0.25312 -0.37101 -0.24942 -0.35695 -0.24433 C -0.34271 -0.2323 -0.33716 -0.23091 -0.3257 -0.21518 C -0.31615 -0.20222 -0.31268 -0.18163 -0.30643 -0.16636 C -0.30226 -0.15595 -0.29671 -0.14461 -0.2915 -0.13535 C -0.28351 -0.10204 -0.28004 -0.06479 -0.26164 -0.03818 C -0.25452 -0.028 -0.24705 -0.01805 -0.23612 -0.01597 C -0.22084 -0.01735 -0.22101 -0.0199 -0.2099 -0.03286 C -0.19775 -0.06178 -0.19705 -0.09556 -0.18959 -0.12679 C -0.18438 -0.14947 -0.17466 -0.17561 -0.16823 -0.19621 C -0.15191 -0.24595 -0.14098 -0.31559 -0.10747 -0.35169 C -0.08369 -0.37691 -0.05434 -0.38917 -0.02483 -0.39565 C -0.00573 -0.39357 0.01197 -0.39172 0.03038 -0.38593 C 0.04045 -0.37622 0.05364 -0.36765 0.06232 -0.35609 C 0.06701 -0.34984 0.06822 -0.34799 0.07361 -0.3422 C 0.07847 -0.33688 0.08368 -0.33272 0.08802 -0.32624 C 0.0927 -0.3193 0.09566 -0.31282 0.09756 -0.30403 C 0.09878 -0.29824 0.10069 -0.2869 0.10069 -0.2869 C 0.10052 -0.27765 0.10086 -0.26816 0.1 -0.25891 C 0.09878 -0.24549 0.08316 -0.23762 0.07586 -0.23346 C 0.071 -0.23068 0.06649 -0.22675 0.06145 -0.2249 C 0.01961 -0.20893 -0.02292 -0.2043 -0.0665 -0.20153 C -0.09462 -0.19528 -0.12362 -0.19181 -0.15209 -0.18857 C -0.16789 -0.18464 -0.18351 -0.18417 -0.19948 -0.18024 C -0.20643 -0.17816 -0.22084 -0.17376 -0.22084 -0.17376 C -0.23959 -0.16243 -0.25851 -0.15178 -0.27709 -0.13952 C -0.28125 -0.13674 -0.28507 -0.13258 -0.28976 -0.13003 C -0.30278 -0.1224 -0.31667 -0.11384 -0.32813 -0.10227 C -0.33698 -0.09324 -0.34584 -0.08283 -0.35365 -0.07242 C -0.36059 -0.06317 -0.36424 -0.04951 -0.37049 -0.03957 C -0.38073 -0.02268 -0.39115 -0.0074 -0.39931 0.0118 C -0.40556 0.02638 -0.40938 0.04373 -0.41285 0.05969 C -0.41494 0.06964 -0.41563 0.08098 -0.41841 0.0907 C -0.41945 0.09417 -0.42119 0.09695 -0.4224 0.10042 C -0.42362 0.10412 -0.42466 0.10805 -0.4257 0.11175 C -0.42934 0.12587 -0.4323 0.14068 -0.43612 0.15479 C -0.43785 0.16751 -0.43907 0.18024 -0.4408 0.19297 C -0.44219 0.2013 -0.4415 0.21032 -0.44323 0.21865 C -0.44358 0.22189 -0.44358 0.22582 -0.4441 0.22906 C -0.44445 0.23184 -0.44566 0.2367 -0.44566 0.2367 C -0.44653 0.26238 -0.44844 0.28575 -0.45365 0.31027 C -0.45434 0.31791 -0.45608 0.32508 -0.45695 0.33248 C -0.45747 0.33734 -0.45782 0.3422 -0.45869 0.3466 C -0.45903 0.34914 -0.46007 0.354 -0.46007 0.354 " pathEditMode="relative" ptsTypes="fffffffffffffffffffffffffffffffffffffffffffffffffffffffffffffffffffffffffffffffffffffffffffffffffffffffffffffffffffffffffffffffffffffffffA">
                                      <p:cBhvr>
                                        <p:cTn id="108" dur="2000" fill="hold"/>
                                        <p:tgtEl>
                                          <p:spTgt spid="560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 nodeType="clickPar">
                      <p:stCondLst>
                        <p:cond delay="indefinite"/>
                      </p:stCondLst>
                      <p:childTnLst>
                        <p:par>
                          <p:cTn id="1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0132" grpId="0" animBg="1"/>
      <p:bldP spid="560132" grpId="1" animBg="1"/>
      <p:bldP spid="560154" grpId="0"/>
      <p:bldP spid="560160" grpId="0"/>
      <p:bldP spid="560161" grpId="0" animBg="1"/>
      <p:bldP spid="560161" grpId="1" animBg="1"/>
      <p:bldP spid="560162" grpId="0"/>
      <p:bldP spid="560163" grpId="0"/>
      <p:bldP spid="560163" grpId="1"/>
      <p:bldP spid="560164" grpId="0"/>
      <p:bldP spid="560164" grpId="1"/>
      <p:bldP spid="560165" grpId="0" animBg="1"/>
      <p:bldP spid="560165" grpId="1" animBg="1"/>
      <p:bldP spid="560171" grpId="0"/>
      <p:bldP spid="560177" grpId="0"/>
      <p:bldP spid="560180" grpId="0" animBg="1"/>
      <p:bldP spid="560180" grpId="1" animBg="1"/>
      <p:bldP spid="560186" grpId="0"/>
      <p:bldP spid="560187" grpId="0" animBg="1"/>
      <p:bldP spid="560187" grpId="1" animBg="1"/>
      <p:bldP spid="560188" grpId="0" animBg="1"/>
      <p:bldP spid="560189" grpId="0" animBg="1"/>
      <p:bldP spid="560190" grpId="0"/>
      <p:bldP spid="560190" grpId="1"/>
      <p:bldP spid="56019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D0377-DDDE-42C1-99FF-705051E52737}" type="slidenum">
              <a:rPr lang="en-US"/>
              <a:pPr/>
              <a:t>15</a:t>
            </a:fld>
            <a:endParaRPr lang="en-US"/>
          </a:p>
        </p:txBody>
      </p:sp>
      <p:sp>
        <p:nvSpPr>
          <p:cNvPr id="5601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 sz="3600" dirty="0"/>
              <a:t>Wrong Challenge Solution #2</a:t>
            </a:r>
          </a:p>
        </p:txBody>
      </p:sp>
      <p:sp>
        <p:nvSpPr>
          <p:cNvPr id="560131" name="Rectangle 3"/>
          <p:cNvSpPr>
            <a:spLocks noChangeArrowheads="1"/>
          </p:cNvSpPr>
          <p:nvPr/>
        </p:nvSpPr>
        <p:spPr bwMode="auto">
          <a:xfrm>
            <a:off x="304800" y="1200150"/>
            <a:ext cx="4211638" cy="4514850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void swap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*pa,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800" b="1" dirty="0">
                <a:solidFill>
                  <a:srgbClr val="FF3300"/>
                </a:solidFill>
                <a:latin typeface="Courier New" pitchFamily="49" charset="0"/>
                <a:cs typeface="Courier New" pitchFamily="49" charset="0"/>
              </a:rPr>
              <a:t>*temp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temp = pa;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pa =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temp;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main()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a=5, b=6;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swap(&amp;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a,&amp;b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&lt;&lt; a;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&lt;&lt; b;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200" dirty="0">
              <a:solidFill>
                <a:srgbClr val="FF3300"/>
              </a:solidFill>
            </a:endParaRPr>
          </a:p>
        </p:txBody>
      </p:sp>
      <p:sp>
        <p:nvSpPr>
          <p:cNvPr id="560132" name="Line 4"/>
          <p:cNvSpPr>
            <a:spLocks noChangeShapeType="1"/>
          </p:cNvSpPr>
          <p:nvPr/>
        </p:nvSpPr>
        <p:spPr bwMode="auto">
          <a:xfrm>
            <a:off x="501032" y="41148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60133" name="Rectangle 5"/>
          <p:cNvSpPr>
            <a:spLocks noChangeArrowheads="1"/>
          </p:cNvSpPr>
          <p:nvPr/>
        </p:nvSpPr>
        <p:spPr bwMode="auto">
          <a:xfrm>
            <a:off x="6818313" y="3376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4" name="Rectangle 6"/>
          <p:cNvSpPr>
            <a:spLocks noChangeArrowheads="1"/>
          </p:cNvSpPr>
          <p:nvPr/>
        </p:nvSpPr>
        <p:spPr bwMode="auto">
          <a:xfrm>
            <a:off x="6818313" y="3681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5" name="Rectangle 7"/>
          <p:cNvSpPr>
            <a:spLocks noChangeArrowheads="1"/>
          </p:cNvSpPr>
          <p:nvPr/>
        </p:nvSpPr>
        <p:spPr bwMode="auto">
          <a:xfrm>
            <a:off x="6818313" y="3986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6" name="Rectangle 8"/>
          <p:cNvSpPr>
            <a:spLocks noChangeArrowheads="1"/>
          </p:cNvSpPr>
          <p:nvPr/>
        </p:nvSpPr>
        <p:spPr bwMode="auto">
          <a:xfrm>
            <a:off x="6818313" y="4291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7" name="Rectangle 9"/>
          <p:cNvSpPr>
            <a:spLocks noChangeArrowheads="1"/>
          </p:cNvSpPr>
          <p:nvPr/>
        </p:nvSpPr>
        <p:spPr bwMode="auto">
          <a:xfrm>
            <a:off x="6818313" y="4595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8" name="Rectangle 10"/>
          <p:cNvSpPr>
            <a:spLocks noChangeArrowheads="1"/>
          </p:cNvSpPr>
          <p:nvPr/>
        </p:nvSpPr>
        <p:spPr bwMode="auto">
          <a:xfrm>
            <a:off x="6818313" y="4900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39" name="Rectangle 11"/>
          <p:cNvSpPr>
            <a:spLocks noChangeArrowheads="1"/>
          </p:cNvSpPr>
          <p:nvPr/>
        </p:nvSpPr>
        <p:spPr bwMode="auto">
          <a:xfrm>
            <a:off x="6818313" y="5205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0" name="Rectangle 12"/>
          <p:cNvSpPr>
            <a:spLocks noChangeArrowheads="1"/>
          </p:cNvSpPr>
          <p:nvPr/>
        </p:nvSpPr>
        <p:spPr bwMode="auto">
          <a:xfrm>
            <a:off x="6818313" y="5510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1" name="Rectangle 13"/>
          <p:cNvSpPr>
            <a:spLocks noChangeArrowheads="1"/>
          </p:cNvSpPr>
          <p:nvPr/>
        </p:nvSpPr>
        <p:spPr bwMode="auto">
          <a:xfrm>
            <a:off x="6818313" y="5815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2" name="Rectangle 14"/>
          <p:cNvSpPr>
            <a:spLocks noChangeArrowheads="1"/>
          </p:cNvSpPr>
          <p:nvPr/>
        </p:nvSpPr>
        <p:spPr bwMode="auto">
          <a:xfrm>
            <a:off x="6818313" y="6119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3" name="Rectangle 15"/>
          <p:cNvSpPr>
            <a:spLocks noChangeArrowheads="1"/>
          </p:cNvSpPr>
          <p:nvPr/>
        </p:nvSpPr>
        <p:spPr bwMode="auto">
          <a:xfrm>
            <a:off x="6818313" y="6424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4" name="Text Box 16"/>
          <p:cNvSpPr txBox="1">
            <a:spLocks noChangeArrowheads="1"/>
          </p:cNvSpPr>
          <p:nvPr/>
        </p:nvSpPr>
        <p:spPr bwMode="auto">
          <a:xfrm>
            <a:off x="7046913" y="2919413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560145" name="Rectangle 17"/>
          <p:cNvSpPr>
            <a:spLocks noChangeArrowheads="1"/>
          </p:cNvSpPr>
          <p:nvPr/>
        </p:nvSpPr>
        <p:spPr bwMode="auto">
          <a:xfrm>
            <a:off x="6818313" y="2462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6" name="Rectangle 18"/>
          <p:cNvSpPr>
            <a:spLocks noChangeArrowheads="1"/>
          </p:cNvSpPr>
          <p:nvPr/>
        </p:nvSpPr>
        <p:spPr bwMode="auto">
          <a:xfrm>
            <a:off x="6818313" y="2767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0147" name="Text Box 19"/>
          <p:cNvSpPr txBox="1">
            <a:spLocks noChangeArrowheads="1"/>
          </p:cNvSpPr>
          <p:nvPr/>
        </p:nvSpPr>
        <p:spPr bwMode="auto">
          <a:xfrm>
            <a:off x="7626350" y="2438400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dirty="0">
                <a:latin typeface="Courier New" pitchFamily="49" charset="0"/>
              </a:rPr>
              <a:t>00000000</a:t>
            </a:r>
          </a:p>
          <a:p>
            <a:r>
              <a:rPr lang="en-US" sz="2000" b="1" dirty="0">
                <a:latin typeface="Courier New" pitchFamily="49" charset="0"/>
              </a:rPr>
              <a:t>00000001</a:t>
            </a:r>
          </a:p>
        </p:txBody>
      </p:sp>
      <p:sp>
        <p:nvSpPr>
          <p:cNvPr id="560148" name="Text Box 20"/>
          <p:cNvSpPr txBox="1">
            <a:spLocks noChangeArrowheads="1"/>
          </p:cNvSpPr>
          <p:nvPr/>
        </p:nvSpPr>
        <p:spPr bwMode="auto">
          <a:xfrm>
            <a:off x="7626350" y="3363913"/>
            <a:ext cx="1403350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00009240</a:t>
            </a:r>
          </a:p>
          <a:p>
            <a:r>
              <a:rPr lang="en-US" sz="2000" b="1">
                <a:latin typeface="Courier New" pitchFamily="49" charset="0"/>
              </a:rPr>
              <a:t>00009242</a:t>
            </a:r>
          </a:p>
          <a:p>
            <a:r>
              <a:rPr lang="en-US" sz="2000" b="1">
                <a:latin typeface="Courier New" pitchFamily="49" charset="0"/>
              </a:rPr>
              <a:t>00009244</a:t>
            </a:r>
          </a:p>
          <a:p>
            <a:r>
              <a:rPr lang="en-US" sz="2000" b="1">
                <a:latin typeface="Courier New" pitchFamily="49" charset="0"/>
              </a:rPr>
              <a:t>00009246</a:t>
            </a:r>
          </a:p>
          <a:p>
            <a:r>
              <a:rPr lang="en-US" sz="2000" b="1">
                <a:latin typeface="Courier New" pitchFamily="49" charset="0"/>
              </a:rPr>
              <a:t>00009248</a:t>
            </a:r>
          </a:p>
          <a:p>
            <a:r>
              <a:rPr lang="en-US" sz="2000" b="1">
                <a:latin typeface="Courier New" pitchFamily="49" charset="0"/>
              </a:rPr>
              <a:t>00009250</a:t>
            </a:r>
          </a:p>
          <a:p>
            <a:r>
              <a:rPr lang="en-US" sz="2000" b="1">
                <a:latin typeface="Courier New" pitchFamily="49" charset="0"/>
              </a:rPr>
              <a:t>00009252</a:t>
            </a:r>
          </a:p>
          <a:p>
            <a:r>
              <a:rPr lang="en-US" sz="2000" b="1">
                <a:latin typeface="Courier New" pitchFamily="49" charset="0"/>
              </a:rPr>
              <a:t>00009254</a:t>
            </a:r>
          </a:p>
          <a:p>
            <a:r>
              <a:rPr lang="en-US" sz="2000" b="1">
                <a:latin typeface="Courier New" pitchFamily="49" charset="0"/>
              </a:rPr>
              <a:t>00009256</a:t>
            </a:r>
          </a:p>
          <a:p>
            <a:r>
              <a:rPr lang="en-US" sz="2000" b="1">
                <a:latin typeface="Courier New" pitchFamily="49" charset="0"/>
              </a:rPr>
              <a:t>00009258</a:t>
            </a:r>
          </a:p>
          <a:p>
            <a:r>
              <a:rPr lang="en-US" sz="2000" b="1">
                <a:latin typeface="Courier New" pitchFamily="49" charset="0"/>
              </a:rPr>
              <a:t>00009260</a:t>
            </a:r>
          </a:p>
        </p:txBody>
      </p:sp>
      <p:grpSp>
        <p:nvGrpSpPr>
          <p:cNvPr id="560149" name="Group 21"/>
          <p:cNvGrpSpPr>
            <a:grpSpLocks/>
          </p:cNvGrpSpPr>
          <p:nvPr/>
        </p:nvGrpSpPr>
        <p:grpSpPr bwMode="auto">
          <a:xfrm>
            <a:off x="6254750" y="3352800"/>
            <a:ext cx="1423988" cy="654050"/>
            <a:chOff x="3907" y="2496"/>
            <a:chExt cx="897" cy="795"/>
          </a:xfrm>
        </p:grpSpPr>
        <p:grpSp>
          <p:nvGrpSpPr>
            <p:cNvPr id="560150" name="Group 22"/>
            <p:cNvGrpSpPr>
              <a:grpSpLocks/>
            </p:cNvGrpSpPr>
            <p:nvPr/>
          </p:nvGrpSpPr>
          <p:grpSpPr bwMode="auto">
            <a:xfrm>
              <a:off x="3907" y="2496"/>
              <a:ext cx="897" cy="768"/>
              <a:chOff x="3907" y="1728"/>
              <a:chExt cx="897" cy="768"/>
            </a:xfrm>
          </p:grpSpPr>
          <p:sp>
            <p:nvSpPr>
              <p:cNvPr id="560151" name="Rectangle 23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52" name="Text Box 24"/>
              <p:cNvSpPr txBox="1">
                <a:spLocks noChangeArrowheads="1"/>
              </p:cNvSpPr>
              <p:nvPr/>
            </p:nvSpPr>
            <p:spPr bwMode="auto">
              <a:xfrm>
                <a:off x="3907" y="1728"/>
                <a:ext cx="841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6666"/>
                    </a:solidFill>
                  </a:rPr>
                  <a:t> a</a:t>
                </a:r>
                <a:r>
                  <a:rPr lang="en-US" dirty="0"/>
                  <a:t>          </a:t>
                </a:r>
              </a:p>
            </p:txBody>
          </p:sp>
        </p:grpSp>
        <p:sp>
          <p:nvSpPr>
            <p:cNvPr id="560153" name="Text Box 25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54" name="Text Box 26"/>
          <p:cNvSpPr txBox="1">
            <a:spLocks noChangeArrowheads="1"/>
          </p:cNvSpPr>
          <p:nvPr/>
        </p:nvSpPr>
        <p:spPr bwMode="auto">
          <a:xfrm>
            <a:off x="7024688" y="3441700"/>
            <a:ext cx="3698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5</a:t>
            </a:r>
          </a:p>
        </p:txBody>
      </p:sp>
      <p:grpSp>
        <p:nvGrpSpPr>
          <p:cNvPr id="560155" name="Group 27"/>
          <p:cNvGrpSpPr>
            <a:grpSpLocks/>
          </p:cNvGrpSpPr>
          <p:nvPr/>
        </p:nvGrpSpPr>
        <p:grpSpPr bwMode="auto">
          <a:xfrm>
            <a:off x="6235700" y="3986213"/>
            <a:ext cx="1436688" cy="654050"/>
            <a:chOff x="3899" y="2496"/>
            <a:chExt cx="905" cy="795"/>
          </a:xfrm>
        </p:grpSpPr>
        <p:grpSp>
          <p:nvGrpSpPr>
            <p:cNvPr id="560156" name="Group 28"/>
            <p:cNvGrpSpPr>
              <a:grpSpLocks/>
            </p:cNvGrpSpPr>
            <p:nvPr/>
          </p:nvGrpSpPr>
          <p:grpSpPr bwMode="auto">
            <a:xfrm>
              <a:off x="3899" y="2496"/>
              <a:ext cx="905" cy="768"/>
              <a:chOff x="3899" y="1728"/>
              <a:chExt cx="905" cy="768"/>
            </a:xfrm>
          </p:grpSpPr>
          <p:sp>
            <p:nvSpPr>
              <p:cNvPr id="560157" name="Rectangle 29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58" name="Text Box 30"/>
              <p:cNvSpPr txBox="1">
                <a:spLocks noChangeArrowheads="1"/>
              </p:cNvSpPr>
              <p:nvPr/>
            </p:nvSpPr>
            <p:spPr bwMode="auto">
              <a:xfrm>
                <a:off x="3899" y="1728"/>
                <a:ext cx="857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b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60159" name="Text Box 31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60" name="Text Box 32"/>
          <p:cNvSpPr txBox="1">
            <a:spLocks noChangeArrowheads="1"/>
          </p:cNvSpPr>
          <p:nvPr/>
        </p:nvSpPr>
        <p:spPr bwMode="auto">
          <a:xfrm>
            <a:off x="7018338" y="4075113"/>
            <a:ext cx="3698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6</a:t>
            </a:r>
          </a:p>
        </p:txBody>
      </p:sp>
      <p:sp>
        <p:nvSpPr>
          <p:cNvPr id="560161" name="Line 33"/>
          <p:cNvSpPr>
            <a:spLocks noChangeShapeType="1"/>
          </p:cNvSpPr>
          <p:nvPr/>
        </p:nvSpPr>
        <p:spPr bwMode="auto">
          <a:xfrm>
            <a:off x="496888" y="4664539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60162" name="Text Box 34"/>
          <p:cNvSpPr txBox="1">
            <a:spLocks noChangeArrowheads="1"/>
          </p:cNvSpPr>
          <p:nvPr/>
        </p:nvSpPr>
        <p:spPr bwMode="auto">
          <a:xfrm>
            <a:off x="1066800" y="4281488"/>
            <a:ext cx="157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9240, 9244</a:t>
            </a:r>
          </a:p>
        </p:txBody>
      </p:sp>
      <p:sp>
        <p:nvSpPr>
          <p:cNvPr id="560163" name="Text Box 35"/>
          <p:cNvSpPr txBox="1">
            <a:spLocks noChangeArrowheads="1"/>
          </p:cNvSpPr>
          <p:nvPr/>
        </p:nvSpPr>
        <p:spPr bwMode="auto">
          <a:xfrm>
            <a:off x="1066800" y="4283075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9240</a:t>
            </a:r>
          </a:p>
        </p:txBody>
      </p:sp>
      <p:sp>
        <p:nvSpPr>
          <p:cNvPr id="560164" name="Text Box 36"/>
          <p:cNvSpPr txBox="1">
            <a:spLocks noChangeArrowheads="1"/>
          </p:cNvSpPr>
          <p:nvPr/>
        </p:nvSpPr>
        <p:spPr bwMode="auto">
          <a:xfrm>
            <a:off x="1828800" y="4283075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9244</a:t>
            </a:r>
          </a:p>
        </p:txBody>
      </p:sp>
      <p:sp>
        <p:nvSpPr>
          <p:cNvPr id="560165" name="Line 37"/>
          <p:cNvSpPr>
            <a:spLocks noChangeShapeType="1"/>
          </p:cNvSpPr>
          <p:nvPr/>
        </p:nvSpPr>
        <p:spPr bwMode="auto">
          <a:xfrm>
            <a:off x="63500" y="139858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560166" name="Group 38"/>
          <p:cNvGrpSpPr>
            <a:grpSpLocks/>
          </p:cNvGrpSpPr>
          <p:nvPr/>
        </p:nvGrpSpPr>
        <p:grpSpPr bwMode="auto">
          <a:xfrm>
            <a:off x="6170613" y="4892675"/>
            <a:ext cx="1504950" cy="654050"/>
            <a:chOff x="3856" y="2496"/>
            <a:chExt cx="948" cy="795"/>
          </a:xfrm>
        </p:grpSpPr>
        <p:grpSp>
          <p:nvGrpSpPr>
            <p:cNvPr id="560167" name="Group 39"/>
            <p:cNvGrpSpPr>
              <a:grpSpLocks/>
            </p:cNvGrpSpPr>
            <p:nvPr/>
          </p:nvGrpSpPr>
          <p:grpSpPr bwMode="auto">
            <a:xfrm>
              <a:off x="3856" y="2496"/>
              <a:ext cx="948" cy="768"/>
              <a:chOff x="3856" y="1728"/>
              <a:chExt cx="948" cy="768"/>
            </a:xfrm>
          </p:grpSpPr>
          <p:sp>
            <p:nvSpPr>
              <p:cNvPr id="560168" name="Rectangle 40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69" name="Text Box 41"/>
              <p:cNvSpPr txBox="1">
                <a:spLocks noChangeArrowheads="1"/>
              </p:cNvSpPr>
              <p:nvPr/>
            </p:nvSpPr>
            <p:spPr bwMode="auto">
              <a:xfrm>
                <a:off x="3856" y="1728"/>
                <a:ext cx="944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6666"/>
                    </a:solidFill>
                  </a:rPr>
                  <a:t> pa</a:t>
                </a:r>
                <a:r>
                  <a:rPr lang="en-US" dirty="0"/>
                  <a:t>          </a:t>
                </a:r>
              </a:p>
            </p:txBody>
          </p:sp>
        </p:grpSp>
        <p:sp>
          <p:nvSpPr>
            <p:cNvPr id="560170" name="Text Box 42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71" name="Text Box 43"/>
          <p:cNvSpPr txBox="1">
            <a:spLocks noChangeArrowheads="1"/>
          </p:cNvSpPr>
          <p:nvPr/>
        </p:nvSpPr>
        <p:spPr bwMode="auto">
          <a:xfrm>
            <a:off x="6781800" y="4981575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9240</a:t>
            </a:r>
          </a:p>
        </p:txBody>
      </p:sp>
      <p:grpSp>
        <p:nvGrpSpPr>
          <p:cNvPr id="560172" name="Group 44"/>
          <p:cNvGrpSpPr>
            <a:grpSpLocks/>
          </p:cNvGrpSpPr>
          <p:nvPr/>
        </p:nvGrpSpPr>
        <p:grpSpPr bwMode="auto">
          <a:xfrm>
            <a:off x="6151563" y="5526088"/>
            <a:ext cx="1524000" cy="654050"/>
            <a:chOff x="3848" y="2496"/>
            <a:chExt cx="960" cy="795"/>
          </a:xfrm>
        </p:grpSpPr>
        <p:grpSp>
          <p:nvGrpSpPr>
            <p:cNvPr id="560173" name="Group 45"/>
            <p:cNvGrpSpPr>
              <a:grpSpLocks/>
            </p:cNvGrpSpPr>
            <p:nvPr/>
          </p:nvGrpSpPr>
          <p:grpSpPr bwMode="auto">
            <a:xfrm>
              <a:off x="3848" y="2496"/>
              <a:ext cx="960" cy="768"/>
              <a:chOff x="3848" y="1728"/>
              <a:chExt cx="960" cy="768"/>
            </a:xfrm>
          </p:grpSpPr>
          <p:sp>
            <p:nvSpPr>
              <p:cNvPr id="560174" name="Rectangle 46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75" name="Text Box 47"/>
              <p:cNvSpPr txBox="1">
                <a:spLocks noChangeArrowheads="1"/>
              </p:cNvSpPr>
              <p:nvPr/>
            </p:nvSpPr>
            <p:spPr bwMode="auto">
              <a:xfrm>
                <a:off x="3848" y="1728"/>
                <a:ext cx="960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pb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60176" name="Text Box 48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77" name="Text Box 49"/>
          <p:cNvSpPr txBox="1">
            <a:spLocks noChangeArrowheads="1"/>
          </p:cNvSpPr>
          <p:nvPr/>
        </p:nvSpPr>
        <p:spPr bwMode="auto">
          <a:xfrm>
            <a:off x="6773863" y="5614988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9244</a:t>
            </a:r>
          </a:p>
        </p:txBody>
      </p:sp>
      <p:sp>
        <p:nvSpPr>
          <p:cNvPr id="560180" name="Line 52"/>
          <p:cNvSpPr>
            <a:spLocks noChangeShapeType="1"/>
          </p:cNvSpPr>
          <p:nvPr/>
        </p:nvSpPr>
        <p:spPr bwMode="auto">
          <a:xfrm>
            <a:off x="365125" y="195738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560181" name="Group 53"/>
          <p:cNvGrpSpPr>
            <a:grpSpLocks/>
          </p:cNvGrpSpPr>
          <p:nvPr/>
        </p:nvGrpSpPr>
        <p:grpSpPr bwMode="auto">
          <a:xfrm>
            <a:off x="5868988" y="6151563"/>
            <a:ext cx="2070100" cy="654050"/>
            <a:chOff x="3678" y="2496"/>
            <a:chExt cx="1304" cy="795"/>
          </a:xfrm>
        </p:grpSpPr>
        <p:grpSp>
          <p:nvGrpSpPr>
            <p:cNvPr id="560182" name="Group 54"/>
            <p:cNvGrpSpPr>
              <a:grpSpLocks/>
            </p:cNvGrpSpPr>
            <p:nvPr/>
          </p:nvGrpSpPr>
          <p:grpSpPr bwMode="auto">
            <a:xfrm>
              <a:off x="3678" y="2496"/>
              <a:ext cx="1304" cy="768"/>
              <a:chOff x="3678" y="1728"/>
              <a:chExt cx="1304" cy="768"/>
            </a:xfrm>
          </p:grpSpPr>
          <p:sp>
            <p:nvSpPr>
              <p:cNvPr id="560183" name="Rectangle 55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0184" name="Text Box 56"/>
              <p:cNvSpPr txBox="1">
                <a:spLocks noChangeArrowheads="1"/>
              </p:cNvSpPr>
              <p:nvPr/>
            </p:nvSpPr>
            <p:spPr bwMode="auto">
              <a:xfrm>
                <a:off x="3678" y="1728"/>
                <a:ext cx="1304" cy="55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temp   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560185" name="Text Box 57"/>
            <p:cNvSpPr txBox="1">
              <a:spLocks noChangeArrowheads="1"/>
            </p:cNvSpPr>
            <p:nvPr/>
          </p:nvSpPr>
          <p:spPr bwMode="auto">
            <a:xfrm>
              <a:off x="4224" y="2735"/>
              <a:ext cx="116" cy="5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560186" name="Text Box 58"/>
          <p:cNvSpPr txBox="1">
            <a:spLocks noChangeArrowheads="1"/>
          </p:cNvSpPr>
          <p:nvPr/>
        </p:nvSpPr>
        <p:spPr bwMode="auto">
          <a:xfrm>
            <a:off x="6729413" y="6288088"/>
            <a:ext cx="9620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/>
              <a:t>50000</a:t>
            </a:r>
          </a:p>
        </p:txBody>
      </p:sp>
      <p:sp>
        <p:nvSpPr>
          <p:cNvPr id="560187" name="Line 59"/>
          <p:cNvSpPr>
            <a:spLocks noChangeShapeType="1"/>
          </p:cNvSpPr>
          <p:nvPr/>
        </p:nvSpPr>
        <p:spPr bwMode="auto">
          <a:xfrm>
            <a:off x="365125" y="22129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60190" name="Text Box 62"/>
          <p:cNvSpPr txBox="1">
            <a:spLocks noChangeArrowheads="1"/>
          </p:cNvSpPr>
          <p:nvPr/>
        </p:nvSpPr>
        <p:spPr bwMode="auto">
          <a:xfrm>
            <a:off x="6782430" y="4979695"/>
            <a:ext cx="93487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600CC"/>
                </a:solidFill>
              </a:rPr>
              <a:t>9240</a:t>
            </a:r>
          </a:p>
        </p:txBody>
      </p:sp>
      <p:sp>
        <p:nvSpPr>
          <p:cNvPr id="65" name="Line 59"/>
          <p:cNvSpPr>
            <a:spLocks noChangeShapeType="1"/>
          </p:cNvSpPr>
          <p:nvPr/>
        </p:nvSpPr>
        <p:spPr bwMode="auto">
          <a:xfrm>
            <a:off x="344488" y="250650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6" name="Text Box 62"/>
          <p:cNvSpPr txBox="1">
            <a:spLocks noChangeArrowheads="1"/>
          </p:cNvSpPr>
          <p:nvPr/>
        </p:nvSpPr>
        <p:spPr bwMode="auto">
          <a:xfrm>
            <a:off x="6773708" y="5618151"/>
            <a:ext cx="93487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600CC"/>
                </a:solidFill>
              </a:rPr>
              <a:t>9244</a:t>
            </a:r>
          </a:p>
        </p:txBody>
      </p:sp>
      <p:sp>
        <p:nvSpPr>
          <p:cNvPr id="67" name="Line 59"/>
          <p:cNvSpPr>
            <a:spLocks noChangeShapeType="1"/>
          </p:cNvSpPr>
          <p:nvPr/>
        </p:nvSpPr>
        <p:spPr bwMode="auto">
          <a:xfrm>
            <a:off x="345260" y="2767476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8" name="Text Box 62"/>
          <p:cNvSpPr txBox="1">
            <a:spLocks noChangeArrowheads="1"/>
          </p:cNvSpPr>
          <p:nvPr/>
        </p:nvSpPr>
        <p:spPr bwMode="auto">
          <a:xfrm>
            <a:off x="6784573" y="6250911"/>
            <a:ext cx="93487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600CC"/>
                </a:solidFill>
              </a:rPr>
              <a:t>9240</a:t>
            </a:r>
          </a:p>
        </p:txBody>
      </p:sp>
      <p:sp>
        <p:nvSpPr>
          <p:cNvPr id="69" name="Line 59"/>
          <p:cNvSpPr>
            <a:spLocks noChangeShapeType="1"/>
          </p:cNvSpPr>
          <p:nvPr/>
        </p:nvSpPr>
        <p:spPr bwMode="auto">
          <a:xfrm>
            <a:off x="128124" y="3031353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0" name="Line 33"/>
          <p:cNvSpPr>
            <a:spLocks noChangeShapeType="1"/>
          </p:cNvSpPr>
          <p:nvPr/>
        </p:nvSpPr>
        <p:spPr bwMode="auto">
          <a:xfrm>
            <a:off x="481476" y="49530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317168" y="4770466"/>
            <a:ext cx="1340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66"/>
                </a:solidFill>
              </a:rPr>
              <a:t>// prints 5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286000" y="5040868"/>
            <a:ext cx="1340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66"/>
                </a:solidFill>
              </a:rPr>
              <a:t>// prints 6</a:t>
            </a:r>
          </a:p>
        </p:txBody>
      </p:sp>
      <p:sp>
        <p:nvSpPr>
          <p:cNvPr id="73" name="Line 33"/>
          <p:cNvSpPr>
            <a:spLocks noChangeShapeType="1"/>
          </p:cNvSpPr>
          <p:nvPr/>
        </p:nvSpPr>
        <p:spPr bwMode="auto">
          <a:xfrm>
            <a:off x="473384" y="522206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876800" y="1143000"/>
            <a:ext cx="33009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chemeClr val="accent2"/>
                </a:solidFill>
              </a:rPr>
              <a:t>Problem: </a:t>
            </a:r>
            <a:r>
              <a:rPr lang="en-US" sz="1800" dirty="0"/>
              <a:t>In this solution,</a:t>
            </a:r>
            <a:br>
              <a:rPr lang="en-US" sz="1800" dirty="0"/>
            </a:br>
            <a:r>
              <a:rPr lang="en-US" sz="1800" dirty="0"/>
              <a:t>we swap the pointers but not</a:t>
            </a:r>
            <a:br>
              <a:rPr lang="en-US" sz="1800" dirty="0"/>
            </a:br>
            <a:r>
              <a:rPr lang="en-US" sz="1800" dirty="0"/>
              <a:t>the values they point to!</a:t>
            </a:r>
          </a:p>
        </p:txBody>
      </p:sp>
    </p:spTree>
    <p:extLst>
      <p:ext uri="{BB962C8B-B14F-4D97-AF65-F5344CB8AC3E}">
        <p14:creationId xmlns:p14="http://schemas.microsoft.com/office/powerpoint/2010/main" val="3657138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1.71217E-7 L 0.1408 -0.4953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560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2478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71217E-7 L 0.19357 -0.4942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5601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70" y="-247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560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0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017 0.18645 " pathEditMode="relative" ptsTypes="AA">
                                      <p:cBhvr>
                                        <p:cTn id="91" dur="2000" fill="hold"/>
                                        <p:tgtEl>
                                          <p:spTgt spid="560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560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0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-0.00694 L 0.00087 -0.093 " pathEditMode="relative" rAng="0" ptsTypes="AA">
                                      <p:cBhvr>
                                        <p:cTn id="108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43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8 0.18645 L 0.00035 0.08513 " pathEditMode="relative" rAng="0" ptsTypes="AA">
                                      <p:cBhvr>
                                        <p:cTn id="122" dur="2000" fill="hold"/>
                                        <p:tgtEl>
                                          <p:spTgt spid="560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66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560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0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560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0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560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0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560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0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560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0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0132" grpId="0" animBg="1"/>
      <p:bldP spid="560132" grpId="1" animBg="1"/>
      <p:bldP spid="560154" grpId="0"/>
      <p:bldP spid="560160" grpId="0"/>
      <p:bldP spid="560161" grpId="0" animBg="1"/>
      <p:bldP spid="560161" grpId="1" animBg="1"/>
      <p:bldP spid="560162" grpId="0"/>
      <p:bldP spid="560163" grpId="0"/>
      <p:bldP spid="560163" grpId="1"/>
      <p:bldP spid="560164" grpId="0"/>
      <p:bldP spid="560164" grpId="1"/>
      <p:bldP spid="560165" grpId="0" animBg="1"/>
      <p:bldP spid="560165" grpId="1" animBg="1"/>
      <p:bldP spid="560171" grpId="0"/>
      <p:bldP spid="560171" grpId="1"/>
      <p:bldP spid="560177" grpId="0"/>
      <p:bldP spid="560177" grpId="1"/>
      <p:bldP spid="560180" grpId="0" animBg="1"/>
      <p:bldP spid="560180" grpId="1" animBg="1"/>
      <p:bldP spid="560186" grpId="0"/>
      <p:bldP spid="560186" grpId="1"/>
      <p:bldP spid="560187" grpId="0" animBg="1"/>
      <p:bldP spid="560187" grpId="1" animBg="1"/>
      <p:bldP spid="560190" grpId="0"/>
      <p:bldP spid="560190" grpId="1"/>
      <p:bldP spid="560190" grpId="2"/>
      <p:bldP spid="560190" grpId="3"/>
      <p:bldP spid="65" grpId="0" animBg="1"/>
      <p:bldP spid="65" grpId="1" animBg="1"/>
      <p:bldP spid="66" grpId="0"/>
      <p:bldP spid="66" grpId="1"/>
      <p:bldP spid="66" grpId="2"/>
      <p:bldP spid="67" grpId="0" animBg="1"/>
      <p:bldP spid="67" grpId="1" animBg="1"/>
      <p:bldP spid="68" grpId="0"/>
      <p:bldP spid="68" grpId="1"/>
      <p:bldP spid="69" grpId="0" animBg="1"/>
      <p:bldP spid="69" grpId="1" animBg="1"/>
      <p:bldP spid="70" grpId="0" animBg="1"/>
      <p:bldP spid="70" grpId="1" animBg="1"/>
      <p:bldP spid="2" grpId="0"/>
      <p:bldP spid="72" grpId="0"/>
      <p:bldP spid="73" grpId="0" animBg="1"/>
      <p:bldP spid="73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CC192-102A-47C9-976B-CC9205495587}" type="slidenum">
              <a:rPr lang="en-US"/>
              <a:pPr/>
              <a:t>16</a:t>
            </a:fld>
            <a:endParaRPr lang="en-US"/>
          </a:p>
        </p:txBody>
      </p:sp>
      <p:sp>
        <p:nvSpPr>
          <p:cNvPr id="518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Play….</a:t>
            </a:r>
          </a:p>
        </p:txBody>
      </p:sp>
      <p:sp>
        <p:nvSpPr>
          <p:cNvPr id="518147" name="Text Box 3"/>
          <p:cNvSpPr txBox="1">
            <a:spLocks noChangeArrowheads="1"/>
          </p:cNvSpPr>
          <p:nvPr/>
        </p:nvSpPr>
        <p:spPr bwMode="auto">
          <a:xfrm>
            <a:off x="1447800" y="1828800"/>
            <a:ext cx="5581650" cy="3084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</a:rPr>
              <a:t>Programming Language Inventor </a:t>
            </a:r>
          </a:p>
          <a:p>
            <a:pPr algn="ctr" eaLnBrk="0" hangingPunct="0">
              <a:spcBef>
                <a:spcPct val="50000"/>
              </a:spcBef>
            </a:pPr>
            <a:endParaRPr lang="en-US" sz="2800">
              <a:solidFill>
                <a:schemeClr val="tx1"/>
              </a:solidFill>
            </a:endParaRPr>
          </a:p>
          <a:p>
            <a:pPr algn="ctr" eaLnBrk="0" hangingPunct="0"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</a:rPr>
              <a:t>Or</a:t>
            </a:r>
          </a:p>
          <a:p>
            <a:pPr algn="ctr" eaLnBrk="0" hangingPunct="0">
              <a:spcBef>
                <a:spcPct val="50000"/>
              </a:spcBef>
            </a:pPr>
            <a:endParaRPr lang="en-US" sz="2800">
              <a:solidFill>
                <a:schemeClr val="tx1"/>
              </a:solidFill>
            </a:endParaRPr>
          </a:p>
          <a:p>
            <a:pPr algn="ctr" eaLnBrk="0" hangingPunct="0">
              <a:spcBef>
                <a:spcPct val="50000"/>
              </a:spcBef>
            </a:pPr>
            <a:r>
              <a:rPr lang="en-US" sz="2800">
                <a:solidFill>
                  <a:schemeClr val="tx1"/>
                </a:solidFill>
              </a:rPr>
              <a:t>Serial Killer</a:t>
            </a:r>
          </a:p>
        </p:txBody>
      </p:sp>
      <p:sp>
        <p:nvSpPr>
          <p:cNvPr id="518148" name="Text Box 4"/>
          <p:cNvSpPr txBox="1">
            <a:spLocks noChangeArrowheads="1"/>
          </p:cNvSpPr>
          <p:nvPr/>
        </p:nvSpPr>
        <p:spPr bwMode="auto">
          <a:xfrm>
            <a:off x="434975" y="5464628"/>
            <a:ext cx="8285163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2800" dirty="0">
                <a:solidFill>
                  <a:schemeClr val="tx1"/>
                </a:solidFill>
              </a:rPr>
              <a:t>See if you can guess who uses a keyboard and who uses a chainsaw!</a:t>
            </a:r>
          </a:p>
        </p:txBody>
      </p:sp>
      <p:graphicFrame>
        <p:nvGraphicFramePr>
          <p:cNvPr id="51814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7227373"/>
              </p:ext>
            </p:extLst>
          </p:nvPr>
        </p:nvGraphicFramePr>
        <p:xfrm>
          <a:off x="434975" y="979715"/>
          <a:ext cx="8351838" cy="450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Bitmap Image" r:id="rId4" imgW="8352381" imgH="4505954" progId="Paint.Picture">
                  <p:embed/>
                </p:oleObj>
              </mc:Choice>
              <mc:Fallback>
                <p:oleObj name="Bitmap Image" r:id="rId4" imgW="8352381" imgH="4505954" progId="Paint.Picture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975" y="979715"/>
                        <a:ext cx="8351838" cy="4505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F723BDE1-1182-BE4A-9952-B74B5ADFFC07}"/>
              </a:ext>
            </a:extLst>
          </p:cNvPr>
          <p:cNvSpPr/>
          <p:nvPr/>
        </p:nvSpPr>
        <p:spPr>
          <a:xfrm>
            <a:off x="217713" y="6410778"/>
            <a:ext cx="90460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Bertrand Meyer: invented </a:t>
            </a:r>
            <a:r>
              <a:rPr lang="en-US" sz="2000" dirty="0" err="1"/>
              <a:t>eiffel</a:t>
            </a:r>
            <a:r>
              <a:rPr lang="en-US" sz="2000" dirty="0"/>
              <a:t> programming language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754E-029B-47E0-88A6-7B8623A6FD09}" type="slidenum">
              <a:rPr lang="en-US"/>
              <a:pPr/>
              <a:t>17</a:t>
            </a:fld>
            <a:endParaRPr lang="en-US"/>
          </a:p>
        </p:txBody>
      </p:sp>
      <p:sp>
        <p:nvSpPr>
          <p:cNvPr id="56422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 sz="3000" dirty="0"/>
              <a:t>Arrays, Addresses and Pointers</a:t>
            </a:r>
          </a:p>
        </p:txBody>
      </p:sp>
      <p:sp>
        <p:nvSpPr>
          <p:cNvPr id="564228" name="Text Box 4"/>
          <p:cNvSpPr txBox="1">
            <a:spLocks noChangeArrowheads="1"/>
          </p:cNvSpPr>
          <p:nvPr/>
        </p:nvSpPr>
        <p:spPr bwMode="auto">
          <a:xfrm>
            <a:off x="295275" y="3797111"/>
            <a:ext cx="4089400" cy="2908489"/>
          </a:xfrm>
          <a:prstGeom prst="rect">
            <a:avLst/>
          </a:prstGeom>
          <a:solidFill>
            <a:srgbClr val="FFEFDF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1700" dirty="0" err="1"/>
              <a:t>int</a:t>
            </a:r>
            <a:r>
              <a:rPr lang="en-US" sz="1700" dirty="0"/>
              <a:t> main()</a:t>
            </a:r>
          </a:p>
          <a:p>
            <a:r>
              <a:rPr lang="en-US" sz="1800" dirty="0"/>
              <a:t>{</a:t>
            </a:r>
          </a:p>
          <a:p>
            <a:r>
              <a:rPr lang="en-US" sz="1800" dirty="0"/>
              <a:t>   </a:t>
            </a:r>
            <a:r>
              <a:rPr lang="en-US" sz="1800" dirty="0" err="1"/>
              <a:t>int</a:t>
            </a:r>
            <a:r>
              <a:rPr lang="en-US" sz="1800" dirty="0"/>
              <a:t> </a:t>
            </a:r>
            <a:r>
              <a:rPr lang="en-US" sz="1800" dirty="0" err="1"/>
              <a:t>nums</a:t>
            </a:r>
            <a:r>
              <a:rPr lang="en-US" sz="1800" dirty="0"/>
              <a:t>[3] = {10,20,30};</a:t>
            </a:r>
          </a:p>
          <a:p>
            <a:endParaRPr lang="en-US" sz="4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}</a:t>
            </a:r>
          </a:p>
        </p:txBody>
      </p:sp>
      <p:sp>
        <p:nvSpPr>
          <p:cNvPr id="564229" name="Text Box 5"/>
          <p:cNvSpPr txBox="1">
            <a:spLocks noChangeArrowheads="1"/>
          </p:cNvSpPr>
          <p:nvPr/>
        </p:nvSpPr>
        <p:spPr bwMode="auto">
          <a:xfrm>
            <a:off x="76200" y="685800"/>
            <a:ext cx="446361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Just like any other variable, every array has an address in memory.</a:t>
            </a:r>
          </a:p>
        </p:txBody>
      </p:sp>
      <p:sp>
        <p:nvSpPr>
          <p:cNvPr id="43" name="Line 4"/>
          <p:cNvSpPr>
            <a:spLocks noChangeShapeType="1"/>
          </p:cNvSpPr>
          <p:nvPr/>
        </p:nvSpPr>
        <p:spPr bwMode="auto">
          <a:xfrm>
            <a:off x="298057" y="4514176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44" name="Rectangle 5"/>
          <p:cNvSpPr>
            <a:spLocks noChangeArrowheads="1"/>
          </p:cNvSpPr>
          <p:nvPr/>
        </p:nvSpPr>
        <p:spPr bwMode="auto">
          <a:xfrm>
            <a:off x="6818313" y="3376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Rectangle 6"/>
          <p:cNvSpPr>
            <a:spLocks noChangeArrowheads="1"/>
          </p:cNvSpPr>
          <p:nvPr/>
        </p:nvSpPr>
        <p:spPr bwMode="auto">
          <a:xfrm>
            <a:off x="6818313" y="3681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" name="Rectangle 7"/>
          <p:cNvSpPr>
            <a:spLocks noChangeArrowheads="1"/>
          </p:cNvSpPr>
          <p:nvPr/>
        </p:nvSpPr>
        <p:spPr bwMode="auto">
          <a:xfrm>
            <a:off x="6818313" y="3986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7" name="Rectangle 8"/>
          <p:cNvSpPr>
            <a:spLocks noChangeArrowheads="1"/>
          </p:cNvSpPr>
          <p:nvPr/>
        </p:nvSpPr>
        <p:spPr bwMode="auto">
          <a:xfrm>
            <a:off x="6818313" y="4291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8" name="Rectangle 9"/>
          <p:cNvSpPr>
            <a:spLocks noChangeArrowheads="1"/>
          </p:cNvSpPr>
          <p:nvPr/>
        </p:nvSpPr>
        <p:spPr bwMode="auto">
          <a:xfrm>
            <a:off x="6818313" y="4595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" name="Rectangle 10"/>
          <p:cNvSpPr>
            <a:spLocks noChangeArrowheads="1"/>
          </p:cNvSpPr>
          <p:nvPr/>
        </p:nvSpPr>
        <p:spPr bwMode="auto">
          <a:xfrm>
            <a:off x="6818313" y="4900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Rectangle 11"/>
          <p:cNvSpPr>
            <a:spLocks noChangeArrowheads="1"/>
          </p:cNvSpPr>
          <p:nvPr/>
        </p:nvSpPr>
        <p:spPr bwMode="auto">
          <a:xfrm>
            <a:off x="6818313" y="5205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Rectangle 12"/>
          <p:cNvSpPr>
            <a:spLocks noChangeArrowheads="1"/>
          </p:cNvSpPr>
          <p:nvPr/>
        </p:nvSpPr>
        <p:spPr bwMode="auto">
          <a:xfrm>
            <a:off x="6818313" y="5510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2" name="Rectangle 13"/>
          <p:cNvSpPr>
            <a:spLocks noChangeArrowheads="1"/>
          </p:cNvSpPr>
          <p:nvPr/>
        </p:nvSpPr>
        <p:spPr bwMode="auto">
          <a:xfrm>
            <a:off x="6818313" y="5815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" name="Rectangle 14"/>
          <p:cNvSpPr>
            <a:spLocks noChangeArrowheads="1"/>
          </p:cNvSpPr>
          <p:nvPr/>
        </p:nvSpPr>
        <p:spPr bwMode="auto">
          <a:xfrm>
            <a:off x="6818313" y="6119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Rectangle 15"/>
          <p:cNvSpPr>
            <a:spLocks noChangeArrowheads="1"/>
          </p:cNvSpPr>
          <p:nvPr/>
        </p:nvSpPr>
        <p:spPr bwMode="auto">
          <a:xfrm>
            <a:off x="6818313" y="6424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Text Box 16"/>
          <p:cNvSpPr txBox="1">
            <a:spLocks noChangeArrowheads="1"/>
          </p:cNvSpPr>
          <p:nvPr/>
        </p:nvSpPr>
        <p:spPr bwMode="auto">
          <a:xfrm>
            <a:off x="7046913" y="2919413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59" name="Text Box 20"/>
          <p:cNvSpPr txBox="1">
            <a:spLocks noChangeArrowheads="1"/>
          </p:cNvSpPr>
          <p:nvPr/>
        </p:nvSpPr>
        <p:spPr bwMode="auto">
          <a:xfrm>
            <a:off x="7626350" y="3258717"/>
            <a:ext cx="1403350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dirty="0">
                <a:latin typeface="Courier New" pitchFamily="49" charset="0"/>
              </a:rPr>
              <a:t>00009240</a:t>
            </a:r>
          </a:p>
          <a:p>
            <a:r>
              <a:rPr lang="en-US" sz="2000" b="1" dirty="0">
                <a:latin typeface="Courier New" pitchFamily="49" charset="0"/>
              </a:rPr>
              <a:t>00009242</a:t>
            </a:r>
          </a:p>
          <a:p>
            <a:r>
              <a:rPr lang="en-US" sz="2000" b="1" dirty="0">
                <a:latin typeface="Courier New" pitchFamily="49" charset="0"/>
              </a:rPr>
              <a:t>00009244</a:t>
            </a:r>
          </a:p>
          <a:p>
            <a:r>
              <a:rPr lang="en-US" sz="2000" b="1" dirty="0">
                <a:latin typeface="Courier New" pitchFamily="49" charset="0"/>
              </a:rPr>
              <a:t>00009246</a:t>
            </a:r>
          </a:p>
          <a:p>
            <a:r>
              <a:rPr lang="en-US" sz="2000" b="1" dirty="0">
                <a:latin typeface="Courier New" pitchFamily="49" charset="0"/>
              </a:rPr>
              <a:t>00009248</a:t>
            </a:r>
          </a:p>
          <a:p>
            <a:r>
              <a:rPr lang="en-US" sz="2000" b="1" dirty="0">
                <a:latin typeface="Courier New" pitchFamily="49" charset="0"/>
              </a:rPr>
              <a:t>00009250</a:t>
            </a:r>
          </a:p>
          <a:p>
            <a:r>
              <a:rPr lang="en-US" sz="2000" b="1" dirty="0">
                <a:latin typeface="Courier New" pitchFamily="49" charset="0"/>
              </a:rPr>
              <a:t>00009252</a:t>
            </a:r>
          </a:p>
          <a:p>
            <a:r>
              <a:rPr lang="en-US" sz="2000" b="1" dirty="0">
                <a:latin typeface="Courier New" pitchFamily="49" charset="0"/>
              </a:rPr>
              <a:t>00009254</a:t>
            </a:r>
          </a:p>
          <a:p>
            <a:r>
              <a:rPr lang="en-US" sz="2000" b="1" dirty="0">
                <a:latin typeface="Courier New" pitchFamily="49" charset="0"/>
              </a:rPr>
              <a:t>00009256</a:t>
            </a:r>
          </a:p>
          <a:p>
            <a:r>
              <a:rPr lang="en-US" sz="2000" b="1" dirty="0">
                <a:latin typeface="Courier New" pitchFamily="49" charset="0"/>
              </a:rPr>
              <a:t>00009258</a:t>
            </a:r>
          </a:p>
          <a:p>
            <a:r>
              <a:rPr lang="en-US" sz="2000" b="1" dirty="0">
                <a:latin typeface="Courier New" pitchFamily="49" charset="0"/>
              </a:rPr>
              <a:t>00009260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096000" y="3440668"/>
            <a:ext cx="1560513" cy="2061453"/>
            <a:chOff x="6096000" y="3440668"/>
            <a:chExt cx="1560513" cy="2061453"/>
          </a:xfrm>
        </p:grpSpPr>
        <p:grpSp>
          <p:nvGrpSpPr>
            <p:cNvPr id="2" name="Group 1"/>
            <p:cNvGrpSpPr/>
            <p:nvPr/>
          </p:nvGrpSpPr>
          <p:grpSpPr>
            <a:xfrm>
              <a:off x="6826404" y="3682917"/>
              <a:ext cx="830109" cy="1819204"/>
              <a:chOff x="6826404" y="3682917"/>
              <a:chExt cx="830109" cy="1819204"/>
            </a:xfrm>
          </p:grpSpPr>
          <p:sp>
            <p:nvSpPr>
              <p:cNvPr id="92" name="Rectangle 23"/>
              <p:cNvSpPr>
                <a:spLocks noChangeArrowheads="1"/>
              </p:cNvSpPr>
              <p:nvPr/>
            </p:nvSpPr>
            <p:spPr bwMode="auto">
              <a:xfrm>
                <a:off x="6827451" y="3682917"/>
                <a:ext cx="824103" cy="597770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dirty="0"/>
                  <a:t>10</a:t>
                </a:r>
              </a:p>
            </p:txBody>
          </p:sp>
          <p:sp>
            <p:nvSpPr>
              <p:cNvPr id="94" name="Rectangle 23"/>
              <p:cNvSpPr>
                <a:spLocks noChangeArrowheads="1"/>
              </p:cNvSpPr>
              <p:nvPr/>
            </p:nvSpPr>
            <p:spPr bwMode="auto">
              <a:xfrm>
                <a:off x="6826404" y="4286659"/>
                <a:ext cx="824103" cy="597770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dirty="0"/>
                  <a:t>20</a:t>
                </a:r>
              </a:p>
            </p:txBody>
          </p:sp>
          <p:sp>
            <p:nvSpPr>
              <p:cNvPr id="95" name="Rectangle 23"/>
              <p:cNvSpPr>
                <a:spLocks noChangeArrowheads="1"/>
              </p:cNvSpPr>
              <p:nvPr/>
            </p:nvSpPr>
            <p:spPr bwMode="auto">
              <a:xfrm>
                <a:off x="6832410" y="4904351"/>
                <a:ext cx="824103" cy="597770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dirty="0"/>
                  <a:t>30</a:t>
                </a:r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>
              <a:off x="6096000" y="3440668"/>
              <a:ext cx="716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err="1">
                  <a:solidFill>
                    <a:srgbClr val="6600CC"/>
                  </a:solidFill>
                </a:rPr>
                <a:t>nums</a:t>
              </a:r>
              <a:endParaRPr lang="en-US" sz="1800" dirty="0">
                <a:solidFill>
                  <a:srgbClr val="6600CC"/>
                </a:solidFill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6359145" y="3797392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6600CC"/>
                  </a:solidFill>
                </a:rPr>
                <a:t>[0]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6365060" y="4411712"/>
              <a:ext cx="4619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6600CC"/>
                  </a:solidFill>
                </a:rPr>
                <a:t>[1]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6365060" y="5013220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solidFill>
                    <a:srgbClr val="6600CC"/>
                  </a:solidFill>
                </a:rPr>
                <a:t>[2]</a:t>
              </a:r>
              <a:endParaRPr lang="en-US" sz="1800" dirty="0">
                <a:solidFill>
                  <a:srgbClr val="6600CC"/>
                </a:solidFill>
              </a:endParaRPr>
            </a:p>
          </p:txBody>
        </p:sp>
      </p:grpSp>
      <p:sp>
        <p:nvSpPr>
          <p:cNvPr id="105" name="Text Box 5"/>
          <p:cNvSpPr txBox="1">
            <a:spLocks noChangeArrowheads="1"/>
          </p:cNvSpPr>
          <p:nvPr/>
        </p:nvSpPr>
        <p:spPr bwMode="auto">
          <a:xfrm>
            <a:off x="457291" y="1505668"/>
            <a:ext cx="370143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But… in C++ you don’t use the </a:t>
            </a:r>
            <a:br>
              <a:rPr lang="en-US" sz="1800" dirty="0"/>
            </a:br>
            <a:r>
              <a:rPr lang="en-US" sz="1800" dirty="0">
                <a:solidFill>
                  <a:srgbClr val="FF0000"/>
                </a:solidFill>
              </a:rPr>
              <a:t>&amp;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FF0000"/>
                </a:solidFill>
              </a:rPr>
              <a:t>operator</a:t>
            </a:r>
            <a:r>
              <a:rPr lang="en-US" sz="1800" dirty="0"/>
              <a:t> to get an array’s address!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513844" y="4992807"/>
            <a:ext cx="1707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/>
              <a:t>cout</a:t>
            </a:r>
            <a:r>
              <a:rPr lang="en-US" sz="1800" dirty="0"/>
              <a:t> &lt;&lt;   </a:t>
            </a:r>
            <a:r>
              <a:rPr lang="en-US" sz="1800" dirty="0" err="1"/>
              <a:t>nums</a:t>
            </a:r>
            <a:r>
              <a:rPr lang="en-US" sz="1800" dirty="0"/>
              <a:t>;</a:t>
            </a:r>
          </a:p>
        </p:txBody>
      </p:sp>
      <p:sp>
        <p:nvSpPr>
          <p:cNvPr id="107" name="Line 4"/>
          <p:cNvSpPr>
            <a:spLocks noChangeShapeType="1"/>
          </p:cNvSpPr>
          <p:nvPr/>
        </p:nvSpPr>
        <p:spPr bwMode="auto">
          <a:xfrm>
            <a:off x="260968" y="5180947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08" name="Rectangle 107"/>
          <p:cNvSpPr/>
          <p:nvPr/>
        </p:nvSpPr>
        <p:spPr>
          <a:xfrm>
            <a:off x="2119945" y="5007847"/>
            <a:ext cx="18325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// prints 9242</a:t>
            </a:r>
          </a:p>
        </p:txBody>
      </p:sp>
      <p:sp>
        <p:nvSpPr>
          <p:cNvPr id="109" name="Text Box 5"/>
          <p:cNvSpPr txBox="1">
            <a:spLocks noChangeArrowheads="1"/>
          </p:cNvSpPr>
          <p:nvPr/>
        </p:nvSpPr>
        <p:spPr bwMode="auto">
          <a:xfrm>
            <a:off x="364907" y="2595344"/>
            <a:ext cx="388620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You simply write the array’s name (without brackets) and C++ will give you the array’s address!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7772400" y="3876606"/>
            <a:ext cx="1143000" cy="441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5" name="Rectangle 114"/>
          <p:cNvSpPr/>
          <p:nvPr/>
        </p:nvSpPr>
        <p:spPr bwMode="auto">
          <a:xfrm>
            <a:off x="1371601" y="5052823"/>
            <a:ext cx="675684" cy="307498"/>
          </a:xfrm>
          <a:prstGeom prst="rect">
            <a:avLst/>
          </a:prstGeom>
          <a:solidFill>
            <a:srgbClr val="FFEFD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8243979" y="3557124"/>
            <a:ext cx="8002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6600CC"/>
                </a:solidFill>
                <a:latin typeface="Courier New" pitchFamily="49" charset="0"/>
              </a:rPr>
              <a:t>9242</a:t>
            </a:r>
            <a:endParaRPr lang="en-US" sz="2000" dirty="0">
              <a:solidFill>
                <a:srgbClr val="6600CC"/>
              </a:solidFill>
            </a:endParaRPr>
          </a:p>
        </p:txBody>
      </p:sp>
      <p:sp>
        <p:nvSpPr>
          <p:cNvPr id="119" name="Text Box 5"/>
          <p:cNvSpPr txBox="1">
            <a:spLocks noChangeArrowheads="1"/>
          </p:cNvSpPr>
          <p:nvPr/>
        </p:nvSpPr>
        <p:spPr bwMode="auto">
          <a:xfrm>
            <a:off x="4920815" y="572869"/>
            <a:ext cx="3886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And here’s how to make a pointer point to an array…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494794" y="5407461"/>
            <a:ext cx="38795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/>
              <a:t>int</a:t>
            </a:r>
            <a:r>
              <a:rPr lang="en-US" sz="1800" dirty="0"/>
              <a:t> *</a:t>
            </a:r>
            <a:r>
              <a:rPr lang="en-US" sz="1800" dirty="0" err="1"/>
              <a:t>ptr</a:t>
            </a:r>
            <a:r>
              <a:rPr lang="en-US" sz="1800" dirty="0"/>
              <a:t> = </a:t>
            </a:r>
            <a:r>
              <a:rPr lang="en-US" sz="1800" dirty="0" err="1"/>
              <a:t>nums</a:t>
            </a:r>
            <a:r>
              <a:rPr lang="en-US" sz="1800" dirty="0"/>
              <a:t>;   </a:t>
            </a:r>
            <a:r>
              <a:rPr lang="en-US" sz="1600" dirty="0"/>
              <a:t>// pointer to array</a:t>
            </a:r>
            <a:endParaRPr lang="en-US" sz="1800" dirty="0"/>
          </a:p>
        </p:txBody>
      </p:sp>
      <p:sp>
        <p:nvSpPr>
          <p:cNvPr id="121" name="Line 4"/>
          <p:cNvSpPr>
            <a:spLocks noChangeShapeType="1"/>
          </p:cNvSpPr>
          <p:nvPr/>
        </p:nvSpPr>
        <p:spPr bwMode="auto">
          <a:xfrm>
            <a:off x="266700" y="561022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6335908" y="5738693"/>
            <a:ext cx="1316697" cy="685920"/>
            <a:chOff x="6339816" y="5738693"/>
            <a:chExt cx="1316697" cy="685920"/>
          </a:xfrm>
        </p:grpSpPr>
        <p:sp>
          <p:nvSpPr>
            <p:cNvPr id="122" name="Rectangle 23"/>
            <p:cNvSpPr>
              <a:spLocks noChangeArrowheads="1"/>
            </p:cNvSpPr>
            <p:nvPr/>
          </p:nvSpPr>
          <p:spPr bwMode="auto">
            <a:xfrm>
              <a:off x="6832410" y="5826843"/>
              <a:ext cx="824103" cy="597770"/>
            </a:xfrm>
            <a:prstGeom prst="rect">
              <a:avLst/>
            </a:prstGeom>
            <a:solidFill>
              <a:srgbClr val="A3FFE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6339816" y="5738693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err="1">
                  <a:solidFill>
                    <a:srgbClr val="6600CC"/>
                  </a:solidFill>
                </a:rPr>
                <a:t>ptr</a:t>
              </a:r>
              <a:endParaRPr lang="en-US" sz="1800" dirty="0">
                <a:solidFill>
                  <a:srgbClr val="6600CC"/>
                </a:solidFill>
              </a:endParaRPr>
            </a:p>
          </p:txBody>
        </p:sp>
      </p:grpSp>
      <p:sp>
        <p:nvSpPr>
          <p:cNvPr id="125" name="Rectangle 124"/>
          <p:cNvSpPr/>
          <p:nvPr/>
        </p:nvSpPr>
        <p:spPr>
          <a:xfrm>
            <a:off x="8239125" y="3562290"/>
            <a:ext cx="8002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6600CC"/>
                </a:solidFill>
                <a:latin typeface="Courier New" pitchFamily="49" charset="0"/>
              </a:rPr>
              <a:t>9242</a:t>
            </a:r>
            <a:endParaRPr lang="en-US" sz="2000" dirty="0">
              <a:solidFill>
                <a:srgbClr val="6600CC"/>
              </a:solidFill>
            </a:endParaRPr>
          </a:p>
        </p:txBody>
      </p:sp>
      <p:sp>
        <p:nvSpPr>
          <p:cNvPr id="126" name="Text Box 5"/>
          <p:cNvSpPr txBox="1">
            <a:spLocks noChangeArrowheads="1"/>
          </p:cNvSpPr>
          <p:nvPr/>
        </p:nvSpPr>
        <p:spPr bwMode="auto">
          <a:xfrm>
            <a:off x="4343400" y="1334869"/>
            <a:ext cx="4724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accent6"/>
                </a:solidFill>
              </a:rPr>
              <a:t>Question: </a:t>
            </a:r>
            <a:r>
              <a:rPr lang="en-US" sz="1800" dirty="0"/>
              <a:t>So is </a:t>
            </a:r>
            <a:r>
              <a:rPr lang="en-US" sz="1800" dirty="0">
                <a:solidFill>
                  <a:srgbClr val="6600CC"/>
                </a:solidFill>
              </a:rPr>
              <a:t>“</a:t>
            </a:r>
            <a:r>
              <a:rPr lang="en-US" sz="1800" dirty="0" err="1">
                <a:solidFill>
                  <a:srgbClr val="6600CC"/>
                </a:solidFill>
              </a:rPr>
              <a:t>nums</a:t>
            </a:r>
            <a:r>
              <a:rPr lang="en-US" sz="1800" dirty="0">
                <a:solidFill>
                  <a:srgbClr val="6600CC"/>
                </a:solidFill>
              </a:rPr>
              <a:t>” </a:t>
            </a:r>
            <a:r>
              <a:rPr lang="en-US" sz="1800" dirty="0"/>
              <a:t>an </a:t>
            </a:r>
            <a:r>
              <a:rPr lang="en-US" sz="1800" dirty="0">
                <a:solidFill>
                  <a:srgbClr val="FF0000"/>
                </a:solidFill>
              </a:rPr>
              <a:t>address</a:t>
            </a:r>
            <a:r>
              <a:rPr lang="en-US" sz="1800" dirty="0"/>
              <a:t> or a </a:t>
            </a:r>
            <a:r>
              <a:rPr lang="en-US" sz="1800" dirty="0">
                <a:solidFill>
                  <a:srgbClr val="FF0000"/>
                </a:solidFill>
              </a:rPr>
              <a:t>pointer</a:t>
            </a:r>
            <a:r>
              <a:rPr lang="en-US" sz="1800" dirty="0"/>
              <a:t> or what?</a:t>
            </a:r>
          </a:p>
        </p:txBody>
      </p:sp>
      <p:sp>
        <p:nvSpPr>
          <p:cNvPr id="128" name="Text Box 5"/>
          <p:cNvSpPr txBox="1">
            <a:spLocks noChangeArrowheads="1"/>
          </p:cNvSpPr>
          <p:nvPr/>
        </p:nvSpPr>
        <p:spPr bwMode="auto">
          <a:xfrm>
            <a:off x="4353858" y="2039288"/>
            <a:ext cx="472440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accent6"/>
                </a:solidFill>
              </a:rPr>
              <a:t>Answer: </a:t>
            </a:r>
            <a:r>
              <a:rPr lang="en-US" sz="1800" dirty="0">
                <a:solidFill>
                  <a:srgbClr val="6600CC"/>
                </a:solidFill>
              </a:rPr>
              <a:t>“</a:t>
            </a:r>
            <a:r>
              <a:rPr lang="en-US" sz="1800" dirty="0" err="1">
                <a:solidFill>
                  <a:srgbClr val="6600CC"/>
                </a:solidFill>
              </a:rPr>
              <a:t>nums</a:t>
            </a:r>
            <a:r>
              <a:rPr lang="en-US" sz="1800" dirty="0">
                <a:solidFill>
                  <a:srgbClr val="6600CC"/>
                </a:solidFill>
              </a:rPr>
              <a:t>” </a:t>
            </a:r>
            <a:r>
              <a:rPr lang="en-US" sz="1800" dirty="0"/>
              <a:t>is just an array. </a:t>
            </a:r>
            <a:br>
              <a:rPr lang="en-US" sz="1800" dirty="0"/>
            </a:br>
            <a:r>
              <a:rPr lang="en-US" sz="1800" dirty="0"/>
              <a:t>But C++ lets you get its </a:t>
            </a:r>
            <a:r>
              <a:rPr lang="en-US" sz="1800" dirty="0">
                <a:solidFill>
                  <a:srgbClr val="FF0000"/>
                </a:solidFill>
              </a:rPr>
              <a:t>address</a:t>
            </a:r>
            <a:r>
              <a:rPr lang="en-US" sz="1800" dirty="0"/>
              <a:t> without using the </a:t>
            </a:r>
            <a:r>
              <a:rPr lang="en-US" sz="1800" dirty="0">
                <a:solidFill>
                  <a:srgbClr val="FF0000"/>
                </a:solidFill>
              </a:rPr>
              <a:t>&amp; </a:t>
            </a:r>
            <a:r>
              <a:rPr lang="en-US" sz="1800" dirty="0"/>
              <a:t>so it looks like a pointer…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2441749" y="3486779"/>
            <a:ext cx="3349451" cy="1719794"/>
          </a:xfrm>
          <a:prstGeom prst="wedgeRoundRectCallout">
            <a:avLst>
              <a:gd name="adj1" fmla="val 98293"/>
              <a:gd name="adj2" fmla="val 96793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ptr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is a pointer variable.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Why?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lang="en-US" sz="2000" dirty="0"/>
              <a:t>Because 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it’s a 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variable that holds an address value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!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33" name="Rounded Rectangular Callout 132"/>
          <p:cNvSpPr/>
          <p:nvPr/>
        </p:nvSpPr>
        <p:spPr bwMode="auto">
          <a:xfrm>
            <a:off x="1879043" y="472270"/>
            <a:ext cx="3999243" cy="2583353"/>
          </a:xfrm>
          <a:prstGeom prst="wedgeRoundRectCallout">
            <a:avLst>
              <a:gd name="adj1" fmla="val 75117"/>
              <a:gd name="adj2" fmla="val 73844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nums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is 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just an array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. </a:t>
            </a:r>
            <a:endParaRPr lang="en-US" sz="2000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It holds three 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regular </a:t>
            </a:r>
            <a:b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integer values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. </a:t>
            </a:r>
            <a:endParaRPr lang="en-US" sz="2000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But it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doesn’t hold an address 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like a pointer variable, so it’s not a pointer!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347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88781E-6 L -0.7658 0.20772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299" y="1038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3.7037E-7 L -0.15399 0.34398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08" y="1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00"/>
                                        <p:tgtEl>
                                          <p:spTgt spid="13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1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4229" grpId="0"/>
      <p:bldP spid="43" grpId="0" animBg="1"/>
      <p:bldP spid="43" grpId="1" animBg="1"/>
      <p:bldP spid="105" grpId="0"/>
      <p:bldP spid="106" grpId="0"/>
      <p:bldP spid="107" grpId="0" animBg="1"/>
      <p:bldP spid="107" grpId="1" animBg="1"/>
      <p:bldP spid="108" grpId="0"/>
      <p:bldP spid="109" grpId="0"/>
      <p:bldP spid="115" grpId="0" animBg="1"/>
      <p:bldP spid="115" grpId="1" animBg="1"/>
      <p:bldP spid="116" grpId="0" build="allAtOnce"/>
      <p:bldP spid="116" grpId="1" build="allAtOnce"/>
      <p:bldP spid="119" grpId="0"/>
      <p:bldP spid="120" grpId="0"/>
      <p:bldP spid="121" grpId="0" animBg="1"/>
      <p:bldP spid="121" grpId="1" animBg="1"/>
      <p:bldP spid="125" grpId="0" build="allAtOnce"/>
      <p:bldP spid="126" grpId="0"/>
      <p:bldP spid="128" grpId="0"/>
      <p:bldP spid="12" grpId="0" build="p" animBg="1"/>
      <p:bldP spid="12" grpId="1" build="allAtOnce" animBg="1"/>
      <p:bldP spid="133" grpId="0" build="p" animBg="1"/>
      <p:bldP spid="133" grpId="1" build="allAtOnce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754E-029B-47E0-88A6-7B8623A6FD09}" type="slidenum">
              <a:rPr lang="en-US"/>
              <a:pPr/>
              <a:t>18</a:t>
            </a:fld>
            <a:endParaRPr lang="en-US"/>
          </a:p>
        </p:txBody>
      </p:sp>
      <p:sp>
        <p:nvSpPr>
          <p:cNvPr id="56422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 sz="3000" dirty="0"/>
              <a:t>Arrays, Addresses and Pointers</a:t>
            </a:r>
          </a:p>
        </p:txBody>
      </p:sp>
      <p:sp>
        <p:nvSpPr>
          <p:cNvPr id="564228" name="Text Box 4"/>
          <p:cNvSpPr txBox="1">
            <a:spLocks noChangeArrowheads="1"/>
          </p:cNvSpPr>
          <p:nvPr/>
        </p:nvSpPr>
        <p:spPr bwMode="auto">
          <a:xfrm>
            <a:off x="295275" y="3797111"/>
            <a:ext cx="4295218" cy="2908489"/>
          </a:xfrm>
          <a:prstGeom prst="rect">
            <a:avLst/>
          </a:prstGeom>
          <a:solidFill>
            <a:srgbClr val="FFEFDF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1700" dirty="0" err="1"/>
              <a:t>int</a:t>
            </a:r>
            <a:r>
              <a:rPr lang="en-US" sz="1700" dirty="0"/>
              <a:t> main()</a:t>
            </a:r>
          </a:p>
          <a:p>
            <a:r>
              <a:rPr lang="en-US" sz="1800" dirty="0"/>
              <a:t>{</a:t>
            </a:r>
          </a:p>
          <a:p>
            <a:r>
              <a:rPr lang="en-US" sz="1800" dirty="0"/>
              <a:t>   </a:t>
            </a:r>
            <a:r>
              <a:rPr lang="en-US" sz="1800" dirty="0" err="1"/>
              <a:t>int</a:t>
            </a:r>
            <a:r>
              <a:rPr lang="en-US" sz="1800" dirty="0"/>
              <a:t> </a:t>
            </a:r>
            <a:r>
              <a:rPr lang="en-US" sz="1800" dirty="0" err="1"/>
              <a:t>nums</a:t>
            </a:r>
            <a:r>
              <a:rPr lang="en-US" sz="1800" dirty="0"/>
              <a:t>[3] = {10,20,30};</a:t>
            </a:r>
          </a:p>
          <a:p>
            <a:endParaRPr lang="en-US" sz="4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}</a:t>
            </a:r>
          </a:p>
        </p:txBody>
      </p:sp>
      <p:sp>
        <p:nvSpPr>
          <p:cNvPr id="564229" name="Text Box 5"/>
          <p:cNvSpPr txBox="1">
            <a:spLocks noChangeArrowheads="1"/>
          </p:cNvSpPr>
          <p:nvPr/>
        </p:nvSpPr>
        <p:spPr bwMode="auto">
          <a:xfrm>
            <a:off x="91273" y="685800"/>
            <a:ext cx="47855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In C++, a pointer to an array can be used just as if it were an array itself!</a:t>
            </a:r>
          </a:p>
        </p:txBody>
      </p:sp>
      <p:sp>
        <p:nvSpPr>
          <p:cNvPr id="43" name="Line 4"/>
          <p:cNvSpPr>
            <a:spLocks noChangeShapeType="1"/>
          </p:cNvSpPr>
          <p:nvPr/>
        </p:nvSpPr>
        <p:spPr bwMode="auto">
          <a:xfrm>
            <a:off x="271016" y="5448656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44" name="Rectangle 5"/>
          <p:cNvSpPr>
            <a:spLocks noChangeArrowheads="1"/>
          </p:cNvSpPr>
          <p:nvPr/>
        </p:nvSpPr>
        <p:spPr bwMode="auto">
          <a:xfrm>
            <a:off x="6818313" y="3376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Rectangle 6"/>
          <p:cNvSpPr>
            <a:spLocks noChangeArrowheads="1"/>
          </p:cNvSpPr>
          <p:nvPr/>
        </p:nvSpPr>
        <p:spPr bwMode="auto">
          <a:xfrm>
            <a:off x="6818313" y="3681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" name="Rectangle 7"/>
          <p:cNvSpPr>
            <a:spLocks noChangeArrowheads="1"/>
          </p:cNvSpPr>
          <p:nvPr/>
        </p:nvSpPr>
        <p:spPr bwMode="auto">
          <a:xfrm>
            <a:off x="6818313" y="3986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7" name="Rectangle 8"/>
          <p:cNvSpPr>
            <a:spLocks noChangeArrowheads="1"/>
          </p:cNvSpPr>
          <p:nvPr/>
        </p:nvSpPr>
        <p:spPr bwMode="auto">
          <a:xfrm>
            <a:off x="6818313" y="4291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8" name="Rectangle 9"/>
          <p:cNvSpPr>
            <a:spLocks noChangeArrowheads="1"/>
          </p:cNvSpPr>
          <p:nvPr/>
        </p:nvSpPr>
        <p:spPr bwMode="auto">
          <a:xfrm>
            <a:off x="6818313" y="4595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" name="Rectangle 10"/>
          <p:cNvSpPr>
            <a:spLocks noChangeArrowheads="1"/>
          </p:cNvSpPr>
          <p:nvPr/>
        </p:nvSpPr>
        <p:spPr bwMode="auto">
          <a:xfrm>
            <a:off x="6818313" y="4900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Rectangle 11"/>
          <p:cNvSpPr>
            <a:spLocks noChangeArrowheads="1"/>
          </p:cNvSpPr>
          <p:nvPr/>
        </p:nvSpPr>
        <p:spPr bwMode="auto">
          <a:xfrm>
            <a:off x="6818313" y="5205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Rectangle 12"/>
          <p:cNvSpPr>
            <a:spLocks noChangeArrowheads="1"/>
          </p:cNvSpPr>
          <p:nvPr/>
        </p:nvSpPr>
        <p:spPr bwMode="auto">
          <a:xfrm>
            <a:off x="6818313" y="5510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2" name="Rectangle 13"/>
          <p:cNvSpPr>
            <a:spLocks noChangeArrowheads="1"/>
          </p:cNvSpPr>
          <p:nvPr/>
        </p:nvSpPr>
        <p:spPr bwMode="auto">
          <a:xfrm>
            <a:off x="6818313" y="5815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" name="Rectangle 14"/>
          <p:cNvSpPr>
            <a:spLocks noChangeArrowheads="1"/>
          </p:cNvSpPr>
          <p:nvPr/>
        </p:nvSpPr>
        <p:spPr bwMode="auto">
          <a:xfrm>
            <a:off x="6818313" y="6119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Rectangle 15"/>
          <p:cNvSpPr>
            <a:spLocks noChangeArrowheads="1"/>
          </p:cNvSpPr>
          <p:nvPr/>
        </p:nvSpPr>
        <p:spPr bwMode="auto">
          <a:xfrm>
            <a:off x="6818313" y="6424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Text Box 16"/>
          <p:cNvSpPr txBox="1">
            <a:spLocks noChangeArrowheads="1"/>
          </p:cNvSpPr>
          <p:nvPr/>
        </p:nvSpPr>
        <p:spPr bwMode="auto">
          <a:xfrm>
            <a:off x="7046913" y="2919413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59" name="Text Box 20"/>
          <p:cNvSpPr txBox="1">
            <a:spLocks noChangeArrowheads="1"/>
          </p:cNvSpPr>
          <p:nvPr/>
        </p:nvSpPr>
        <p:spPr bwMode="auto">
          <a:xfrm>
            <a:off x="7626350" y="3258717"/>
            <a:ext cx="1403350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dirty="0">
                <a:latin typeface="Courier New" pitchFamily="49" charset="0"/>
              </a:rPr>
              <a:t>00009240</a:t>
            </a:r>
          </a:p>
          <a:p>
            <a:r>
              <a:rPr lang="en-US" sz="2000" b="1" dirty="0">
                <a:latin typeface="Courier New" pitchFamily="49" charset="0"/>
              </a:rPr>
              <a:t>00009242</a:t>
            </a:r>
          </a:p>
          <a:p>
            <a:r>
              <a:rPr lang="en-US" sz="2000" b="1" dirty="0">
                <a:latin typeface="Courier New" pitchFamily="49" charset="0"/>
              </a:rPr>
              <a:t>00009244</a:t>
            </a:r>
          </a:p>
          <a:p>
            <a:r>
              <a:rPr lang="en-US" sz="2000" b="1" dirty="0">
                <a:latin typeface="Courier New" pitchFamily="49" charset="0"/>
              </a:rPr>
              <a:t>00009246</a:t>
            </a:r>
          </a:p>
          <a:p>
            <a:r>
              <a:rPr lang="en-US" sz="2000" b="1" dirty="0">
                <a:latin typeface="Courier New" pitchFamily="49" charset="0"/>
              </a:rPr>
              <a:t>00009248</a:t>
            </a:r>
          </a:p>
          <a:p>
            <a:r>
              <a:rPr lang="en-US" sz="2000" b="1" dirty="0">
                <a:latin typeface="Courier New" pitchFamily="49" charset="0"/>
              </a:rPr>
              <a:t>00009250</a:t>
            </a:r>
          </a:p>
          <a:p>
            <a:r>
              <a:rPr lang="en-US" sz="2000" b="1" dirty="0">
                <a:latin typeface="Courier New" pitchFamily="49" charset="0"/>
              </a:rPr>
              <a:t>00009252</a:t>
            </a:r>
          </a:p>
          <a:p>
            <a:r>
              <a:rPr lang="en-US" sz="2000" b="1" dirty="0">
                <a:latin typeface="Courier New" pitchFamily="49" charset="0"/>
              </a:rPr>
              <a:t>00009254</a:t>
            </a:r>
          </a:p>
          <a:p>
            <a:r>
              <a:rPr lang="en-US" sz="2000" b="1" dirty="0">
                <a:latin typeface="Courier New" pitchFamily="49" charset="0"/>
              </a:rPr>
              <a:t>00009256</a:t>
            </a:r>
          </a:p>
          <a:p>
            <a:r>
              <a:rPr lang="en-US" sz="2000" b="1" dirty="0">
                <a:latin typeface="Courier New" pitchFamily="49" charset="0"/>
              </a:rPr>
              <a:t>00009258</a:t>
            </a:r>
          </a:p>
          <a:p>
            <a:r>
              <a:rPr lang="en-US" sz="2000" b="1" dirty="0">
                <a:latin typeface="Courier New" pitchFamily="49" charset="0"/>
              </a:rPr>
              <a:t>00009260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096000" y="3440668"/>
            <a:ext cx="1560513" cy="2061453"/>
            <a:chOff x="6096000" y="3440668"/>
            <a:chExt cx="1560513" cy="2061453"/>
          </a:xfrm>
        </p:grpSpPr>
        <p:grpSp>
          <p:nvGrpSpPr>
            <p:cNvPr id="2" name="Group 1"/>
            <p:cNvGrpSpPr/>
            <p:nvPr/>
          </p:nvGrpSpPr>
          <p:grpSpPr>
            <a:xfrm>
              <a:off x="6826404" y="3682917"/>
              <a:ext cx="830109" cy="1819204"/>
              <a:chOff x="6826404" y="3682917"/>
              <a:chExt cx="830109" cy="1819204"/>
            </a:xfrm>
          </p:grpSpPr>
          <p:sp>
            <p:nvSpPr>
              <p:cNvPr id="92" name="Rectangle 23"/>
              <p:cNvSpPr>
                <a:spLocks noChangeArrowheads="1"/>
              </p:cNvSpPr>
              <p:nvPr/>
            </p:nvSpPr>
            <p:spPr bwMode="auto">
              <a:xfrm>
                <a:off x="6827451" y="3682917"/>
                <a:ext cx="824103" cy="597770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dirty="0"/>
                  <a:t>10</a:t>
                </a:r>
              </a:p>
            </p:txBody>
          </p:sp>
          <p:sp>
            <p:nvSpPr>
              <p:cNvPr id="94" name="Rectangle 23"/>
              <p:cNvSpPr>
                <a:spLocks noChangeArrowheads="1"/>
              </p:cNvSpPr>
              <p:nvPr/>
            </p:nvSpPr>
            <p:spPr bwMode="auto">
              <a:xfrm>
                <a:off x="6826404" y="4286659"/>
                <a:ext cx="824103" cy="597770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dirty="0"/>
                  <a:t>20</a:t>
                </a:r>
              </a:p>
            </p:txBody>
          </p:sp>
          <p:sp>
            <p:nvSpPr>
              <p:cNvPr id="95" name="Rectangle 23"/>
              <p:cNvSpPr>
                <a:spLocks noChangeArrowheads="1"/>
              </p:cNvSpPr>
              <p:nvPr/>
            </p:nvSpPr>
            <p:spPr bwMode="auto">
              <a:xfrm>
                <a:off x="6832410" y="4904351"/>
                <a:ext cx="824103" cy="597770"/>
              </a:xfrm>
              <a:prstGeom prst="rect">
                <a:avLst/>
              </a:prstGeom>
              <a:solidFill>
                <a:srgbClr val="FFE3FF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dirty="0"/>
                  <a:t>30</a:t>
                </a:r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>
              <a:off x="6096000" y="3440668"/>
              <a:ext cx="716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err="1">
                  <a:solidFill>
                    <a:srgbClr val="6600CC"/>
                  </a:solidFill>
                </a:rPr>
                <a:t>nums</a:t>
              </a:r>
              <a:endParaRPr lang="en-US" sz="1800" dirty="0">
                <a:solidFill>
                  <a:srgbClr val="6600CC"/>
                </a:solidFill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6359145" y="3797392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6600CC"/>
                  </a:solidFill>
                </a:rPr>
                <a:t>[0]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6365060" y="4411712"/>
              <a:ext cx="4619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6600CC"/>
                  </a:solidFill>
                </a:rPr>
                <a:t>[1]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6365060" y="5013220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solidFill>
                    <a:srgbClr val="6600CC"/>
                  </a:solidFill>
                </a:rPr>
                <a:t>[2]</a:t>
              </a:r>
              <a:endParaRPr lang="en-US" sz="1800" dirty="0">
                <a:solidFill>
                  <a:srgbClr val="6600CC"/>
                </a:solidFill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367554" y="4694750"/>
            <a:ext cx="704007" cy="307498"/>
          </a:xfrm>
          <a:prstGeom prst="rect">
            <a:avLst/>
          </a:prstGeom>
          <a:solidFill>
            <a:srgbClr val="FFEFD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1371601" y="5052823"/>
            <a:ext cx="675684" cy="307498"/>
          </a:xfrm>
          <a:prstGeom prst="rect">
            <a:avLst/>
          </a:prstGeom>
          <a:solidFill>
            <a:srgbClr val="FFEFD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94794" y="4736068"/>
            <a:ext cx="40350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/>
              <a:t>int</a:t>
            </a:r>
            <a:r>
              <a:rPr lang="en-US" sz="1800" dirty="0"/>
              <a:t> *</a:t>
            </a:r>
            <a:r>
              <a:rPr lang="en-US" sz="1800" dirty="0" err="1"/>
              <a:t>ptr</a:t>
            </a:r>
            <a:r>
              <a:rPr lang="en-US" sz="1800" dirty="0"/>
              <a:t> = </a:t>
            </a:r>
            <a:r>
              <a:rPr lang="en-US" sz="1800" dirty="0" err="1"/>
              <a:t>nums</a:t>
            </a:r>
            <a:r>
              <a:rPr lang="en-US" sz="1800" dirty="0"/>
              <a:t>;  // pointer to array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6335908" y="5738693"/>
            <a:ext cx="1316697" cy="685920"/>
            <a:chOff x="6339816" y="5738693"/>
            <a:chExt cx="1316697" cy="685920"/>
          </a:xfrm>
        </p:grpSpPr>
        <p:sp>
          <p:nvSpPr>
            <p:cNvPr id="122" name="Rectangle 23"/>
            <p:cNvSpPr>
              <a:spLocks noChangeArrowheads="1"/>
            </p:cNvSpPr>
            <p:nvPr/>
          </p:nvSpPr>
          <p:spPr bwMode="auto">
            <a:xfrm>
              <a:off x="6832410" y="5826843"/>
              <a:ext cx="824103" cy="597770"/>
            </a:xfrm>
            <a:prstGeom prst="rect">
              <a:avLst/>
            </a:prstGeom>
            <a:solidFill>
              <a:srgbClr val="A3FFE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6339816" y="5738693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err="1">
                  <a:solidFill>
                    <a:srgbClr val="6600CC"/>
                  </a:solidFill>
                </a:rPr>
                <a:t>ptr</a:t>
              </a:r>
              <a:endParaRPr lang="en-US" sz="1800" dirty="0">
                <a:solidFill>
                  <a:srgbClr val="6600CC"/>
                </a:solidFill>
              </a:endParaRPr>
            </a:p>
          </p:txBody>
        </p:sp>
      </p:grpSp>
      <p:sp>
        <p:nvSpPr>
          <p:cNvPr id="56" name="Rectangle 55"/>
          <p:cNvSpPr/>
          <p:nvPr/>
        </p:nvSpPr>
        <p:spPr>
          <a:xfrm>
            <a:off x="494794" y="5253942"/>
            <a:ext cx="18325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/>
              <a:t>cout</a:t>
            </a:r>
            <a:r>
              <a:rPr lang="en-US" sz="1800" dirty="0"/>
              <a:t> &lt;&lt; </a:t>
            </a:r>
            <a:r>
              <a:rPr lang="en-US" sz="1800" dirty="0" err="1"/>
              <a:t>ptr</a:t>
            </a:r>
            <a:r>
              <a:rPr lang="en-US" sz="1800" dirty="0"/>
              <a:t>[2];  </a:t>
            </a:r>
          </a:p>
        </p:txBody>
      </p:sp>
      <p:sp>
        <p:nvSpPr>
          <p:cNvPr id="57" name="Rectangle 56"/>
          <p:cNvSpPr/>
          <p:nvPr/>
        </p:nvSpPr>
        <p:spPr>
          <a:xfrm>
            <a:off x="6843007" y="5943455"/>
            <a:ext cx="8002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6600CC"/>
                </a:solidFill>
                <a:latin typeface="Courier New" pitchFamily="49" charset="0"/>
              </a:rPr>
              <a:t>9242</a:t>
            </a:r>
            <a:endParaRPr lang="en-US" sz="2000" dirty="0">
              <a:solidFill>
                <a:srgbClr val="6600CC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2119945" y="5266729"/>
            <a:ext cx="25026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// prints </a:t>
            </a:r>
            <a:r>
              <a:rPr lang="en-US" sz="1800" dirty="0" err="1">
                <a:solidFill>
                  <a:srgbClr val="FF0000"/>
                </a:solidFill>
              </a:rPr>
              <a:t>nums</a:t>
            </a:r>
            <a:r>
              <a:rPr lang="en-US" sz="1800" dirty="0">
                <a:solidFill>
                  <a:srgbClr val="FF0000"/>
                </a:solidFill>
              </a:rPr>
              <a:t>[2</a:t>
            </a:r>
            <a:r>
              <a:rPr lang="en-US" sz="1600" dirty="0">
                <a:solidFill>
                  <a:srgbClr val="FF0000"/>
                </a:solidFill>
              </a:rPr>
              <a:t>] or 30</a:t>
            </a:r>
          </a:p>
        </p:txBody>
      </p:sp>
      <p:sp>
        <p:nvSpPr>
          <p:cNvPr id="60" name="Text Box 5"/>
          <p:cNvSpPr txBox="1">
            <a:spLocks noChangeArrowheads="1"/>
          </p:cNvSpPr>
          <p:nvPr/>
        </p:nvSpPr>
        <p:spPr bwMode="auto">
          <a:xfrm>
            <a:off x="389557" y="1487269"/>
            <a:ext cx="411435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Or you can use the </a:t>
            </a:r>
            <a:r>
              <a:rPr lang="en-US" sz="1800" dirty="0">
                <a:solidFill>
                  <a:srgbClr val="FF0000"/>
                </a:solidFill>
              </a:rPr>
              <a:t>* operator </a:t>
            </a:r>
            <a:r>
              <a:rPr lang="en-US" sz="1800" dirty="0"/>
              <a:t>with your pointer to access the array’s contents.</a:t>
            </a:r>
          </a:p>
        </p:txBody>
      </p:sp>
      <p:sp>
        <p:nvSpPr>
          <p:cNvPr id="61" name="Line 4"/>
          <p:cNvSpPr>
            <a:spLocks noChangeShapeType="1"/>
          </p:cNvSpPr>
          <p:nvPr/>
        </p:nvSpPr>
        <p:spPr bwMode="auto">
          <a:xfrm>
            <a:off x="284704" y="575619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508482" y="5561481"/>
            <a:ext cx="1640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/>
              <a:t>cout</a:t>
            </a:r>
            <a:r>
              <a:rPr lang="en-US" sz="1800" dirty="0"/>
              <a:t> &lt;&lt; *</a:t>
            </a:r>
            <a:r>
              <a:rPr lang="en-US" sz="1800" dirty="0" err="1"/>
              <a:t>ptr</a:t>
            </a:r>
            <a:r>
              <a:rPr lang="en-US" sz="1800" dirty="0"/>
              <a:t>;  </a:t>
            </a:r>
          </a:p>
        </p:txBody>
      </p:sp>
      <p:sp>
        <p:nvSpPr>
          <p:cNvPr id="63" name="Rectangle 62"/>
          <p:cNvSpPr/>
          <p:nvPr/>
        </p:nvSpPr>
        <p:spPr>
          <a:xfrm>
            <a:off x="2133633" y="5574268"/>
            <a:ext cx="25026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// prints </a:t>
            </a:r>
            <a:r>
              <a:rPr lang="en-US" sz="1800" dirty="0" err="1">
                <a:solidFill>
                  <a:srgbClr val="FF0000"/>
                </a:solidFill>
              </a:rPr>
              <a:t>nums</a:t>
            </a:r>
            <a:r>
              <a:rPr lang="en-US" sz="1800" dirty="0">
                <a:solidFill>
                  <a:srgbClr val="FF0000"/>
                </a:solidFill>
              </a:rPr>
              <a:t>[0</a:t>
            </a:r>
            <a:r>
              <a:rPr lang="en-US" sz="1600" dirty="0">
                <a:solidFill>
                  <a:srgbClr val="FF0000"/>
                </a:solidFill>
              </a:rPr>
              <a:t>] or 10</a:t>
            </a:r>
          </a:p>
        </p:txBody>
      </p:sp>
      <p:sp>
        <p:nvSpPr>
          <p:cNvPr id="65" name="Line 4"/>
          <p:cNvSpPr>
            <a:spLocks noChangeShapeType="1"/>
          </p:cNvSpPr>
          <p:nvPr/>
        </p:nvSpPr>
        <p:spPr bwMode="auto">
          <a:xfrm>
            <a:off x="304800" y="6071043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528578" y="5876329"/>
            <a:ext cx="2061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/>
              <a:t>cout</a:t>
            </a:r>
            <a:r>
              <a:rPr lang="en-US" sz="1800" dirty="0"/>
              <a:t> &lt;&lt; *(ptr+2);  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228516" y="5879068"/>
            <a:ext cx="25026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// prints </a:t>
            </a:r>
            <a:r>
              <a:rPr lang="en-US" sz="1800" dirty="0" err="1">
                <a:solidFill>
                  <a:srgbClr val="FF0000"/>
                </a:solidFill>
              </a:rPr>
              <a:t>nums</a:t>
            </a:r>
            <a:r>
              <a:rPr lang="en-US" sz="1800" dirty="0">
                <a:solidFill>
                  <a:srgbClr val="FF0000"/>
                </a:solidFill>
              </a:rPr>
              <a:t>[2</a:t>
            </a:r>
            <a:r>
              <a:rPr lang="en-US" sz="1600" dirty="0">
                <a:solidFill>
                  <a:srgbClr val="FF0000"/>
                </a:solidFill>
              </a:rPr>
              <a:t>] or 30</a:t>
            </a:r>
          </a:p>
        </p:txBody>
      </p:sp>
      <p:sp>
        <p:nvSpPr>
          <p:cNvPr id="70" name="Rounded Rectangular Callout 69"/>
          <p:cNvSpPr/>
          <p:nvPr/>
        </p:nvSpPr>
        <p:spPr bwMode="auto">
          <a:xfrm>
            <a:off x="3125037" y="2512088"/>
            <a:ext cx="3064748" cy="1989574"/>
          </a:xfrm>
          <a:prstGeom prst="wedgeRoundRectCallout">
            <a:avLst>
              <a:gd name="adj1" fmla="val -92143"/>
              <a:gd name="adj2" fmla="val 89514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Since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ptr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points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to the top of the </a:t>
            </a:r>
            <a:r>
              <a:rPr kumimoji="0" lang="en-US" sz="1800" b="0" i="0" u="none" strike="noStrike" cap="none" normalizeH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nums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array, this prints out the value that is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two integer elements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from the top of the </a:t>
            </a:r>
            <a:r>
              <a:rPr kumimoji="0" lang="en-US" sz="1800" b="0" i="0" u="none" strike="noStrike" cap="none" normalizeH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nums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array.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71" name="Rounded Rectangular Callout 70"/>
          <p:cNvSpPr/>
          <p:nvPr/>
        </p:nvSpPr>
        <p:spPr bwMode="auto">
          <a:xfrm>
            <a:off x="2153991" y="3135084"/>
            <a:ext cx="4005651" cy="1885053"/>
          </a:xfrm>
          <a:prstGeom prst="wedgeRoundRectCallout">
            <a:avLst>
              <a:gd name="adj1" fmla="val -64029"/>
              <a:gd name="adj2" fmla="val 81893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Since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ptr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points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to the top of the </a:t>
            </a:r>
            <a:r>
              <a:rPr kumimoji="0" lang="en-US" sz="2000" b="0" i="0" u="none" strike="noStrike" cap="none" normalizeH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nums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array, this prints out the value that is at 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address 9242</a:t>
            </a:r>
            <a:r>
              <a:rPr lang="en-US" sz="2000" dirty="0"/>
              <a:t> – i.e., the 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first element of the </a:t>
            </a:r>
            <a:r>
              <a:rPr kumimoji="0" lang="en-US" sz="2000" b="0" i="0" u="none" strike="noStrike" cap="none" normalizeH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nums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array.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68" name="Rounded Rectangular Callout 67"/>
          <p:cNvSpPr/>
          <p:nvPr/>
        </p:nvSpPr>
        <p:spPr bwMode="auto">
          <a:xfrm>
            <a:off x="2071561" y="2351768"/>
            <a:ext cx="4117473" cy="2133595"/>
          </a:xfrm>
          <a:prstGeom prst="wedgeRoundRectCallout">
            <a:avLst>
              <a:gd name="adj1" fmla="val -51744"/>
              <a:gd name="adj2" fmla="val 117911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This line says “print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</a:rPr>
              <a:t> out the item that is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</a:rPr>
              <a:t>two elements </a:t>
            </a:r>
            <a:r>
              <a:rPr lang="en-US" sz="1800" dirty="0"/>
              <a:t>down f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</a:rPr>
              <a:t>rom where </a:t>
            </a:r>
            <a:r>
              <a:rPr kumimoji="0" lang="en-US" sz="1800" b="0" i="0" u="none" strike="noStrike" cap="none" normalizeH="0" dirty="0" err="1">
                <a:ln>
                  <a:noFill/>
                </a:ln>
                <a:solidFill>
                  <a:srgbClr val="6600CC"/>
                </a:solidFill>
                <a:effectLst/>
              </a:rPr>
              <a:t>ptr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</a:rPr>
              <a:t>points.” (in this case, </a:t>
            </a:r>
            <a:r>
              <a:rPr kumimoji="0" lang="en-US" sz="1800" b="0" i="0" u="none" strike="noStrike" cap="none" normalizeH="0" dirty="0" err="1">
                <a:ln>
                  <a:noFill/>
                </a:ln>
                <a:solidFill>
                  <a:schemeClr val="tx2"/>
                </a:solidFill>
                <a:effectLst/>
              </a:rPr>
              <a:t>ptr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</a:rPr>
              <a:t> points to the top of the array) </a:t>
            </a:r>
            <a:b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</a:rPr>
            </a:br>
            <a:r>
              <a:rPr kumimoji="0" lang="en-US" sz="11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/>
            </a:r>
            <a:br>
              <a:rPr kumimoji="0" lang="en-US" sz="11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It’s the same as printing out </a:t>
            </a:r>
            <a:r>
              <a:rPr kumimoji="0" lang="en-US" sz="1800" b="0" i="0" u="none" strike="noStrike" cap="none" normalizeH="0" dirty="0" err="1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nums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[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2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] or </a:t>
            </a:r>
            <a:r>
              <a:rPr kumimoji="0" lang="en-US" sz="1800" b="0" i="0" u="none" strike="noStrike" cap="none" normalizeH="0" dirty="0" err="1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ptr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[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2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].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72" name="Text Box 5"/>
          <p:cNvSpPr txBox="1">
            <a:spLocks noChangeArrowheads="1"/>
          </p:cNvSpPr>
          <p:nvPr/>
        </p:nvSpPr>
        <p:spPr bwMode="auto">
          <a:xfrm>
            <a:off x="5084654" y="714818"/>
            <a:ext cx="390127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In C++, the two syntaxes have identical behavior: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5210784" y="1442213"/>
            <a:ext cx="3901272" cy="369332"/>
            <a:chOff x="5210784" y="1597861"/>
            <a:chExt cx="3901272" cy="369332"/>
          </a:xfrm>
        </p:grpSpPr>
        <p:sp>
          <p:nvSpPr>
            <p:cNvPr id="73" name="Text Box 5"/>
            <p:cNvSpPr txBox="1">
              <a:spLocks noChangeArrowheads="1"/>
            </p:cNvSpPr>
            <p:nvPr/>
          </p:nvSpPr>
          <p:spPr bwMode="auto">
            <a:xfrm>
              <a:off x="5210784" y="1597861"/>
              <a:ext cx="3901272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 err="1"/>
                <a:t>ptr</a:t>
              </a:r>
              <a:r>
                <a:rPr lang="en-US" sz="1800" dirty="0"/>
                <a:t>[j]            *(</a:t>
              </a:r>
              <a:r>
                <a:rPr lang="en-US" sz="1800" dirty="0" err="1"/>
                <a:t>ptr</a:t>
              </a:r>
              <a:r>
                <a:rPr lang="en-US" sz="1800" dirty="0"/>
                <a:t> + j)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 bwMode="auto">
            <a:xfrm>
              <a:off x="6812863" y="1782527"/>
              <a:ext cx="431598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arrow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74" name="Text Box 5"/>
          <p:cNvSpPr txBox="1">
            <a:spLocks noChangeArrowheads="1"/>
          </p:cNvSpPr>
          <p:nvPr/>
        </p:nvSpPr>
        <p:spPr bwMode="auto">
          <a:xfrm>
            <a:off x="4800600" y="1964246"/>
            <a:ext cx="420559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accent2"/>
                </a:solidFill>
              </a:rPr>
              <a:t>They both mean: </a:t>
            </a:r>
            <a:r>
              <a:rPr lang="en-US" sz="1800" dirty="0"/>
              <a:t>“Get the value in </a:t>
            </a:r>
            <a:r>
              <a:rPr lang="en-US" sz="1800" dirty="0" err="1">
                <a:solidFill>
                  <a:srgbClr val="6600CC"/>
                </a:solidFill>
              </a:rPr>
              <a:t>ptr</a:t>
            </a:r>
            <a:r>
              <a:rPr lang="en-US" sz="1800" dirty="0"/>
              <a:t>, and go to that address in memory </a:t>
            </a:r>
            <a:r>
              <a:rPr lang="en-US" sz="1800" dirty="0">
                <a:solidFill>
                  <a:schemeClr val="bg1"/>
                </a:solidFill>
              </a:rPr>
              <a:t>then skip down j elements and get the value.”</a:t>
            </a:r>
          </a:p>
        </p:txBody>
      </p:sp>
      <p:cxnSp>
        <p:nvCxnSpPr>
          <p:cNvPr id="76" name="Curved Connector 75"/>
          <p:cNvCxnSpPr/>
          <p:nvPr/>
        </p:nvCxnSpPr>
        <p:spPr bwMode="auto">
          <a:xfrm rot="10800000">
            <a:off x="6781379" y="3715832"/>
            <a:ext cx="61629" cy="2427679"/>
          </a:xfrm>
          <a:prstGeom prst="curvedConnector3">
            <a:avLst>
              <a:gd name="adj1" fmla="val 1449551"/>
            </a:avLst>
          </a:prstGeom>
          <a:solidFill>
            <a:schemeClr val="accent1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7" name="Curved Connector 76"/>
          <p:cNvCxnSpPr/>
          <p:nvPr/>
        </p:nvCxnSpPr>
        <p:spPr bwMode="auto">
          <a:xfrm flipH="1">
            <a:off x="7676185" y="3702077"/>
            <a:ext cx="10709" cy="594134"/>
          </a:xfrm>
          <a:prstGeom prst="curvedConnector3">
            <a:avLst>
              <a:gd name="adj1" fmla="val -2134653"/>
            </a:avLst>
          </a:prstGeom>
          <a:solidFill>
            <a:schemeClr val="accent1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8" name="Curved Connector 77"/>
          <p:cNvCxnSpPr/>
          <p:nvPr/>
        </p:nvCxnSpPr>
        <p:spPr bwMode="auto">
          <a:xfrm flipH="1">
            <a:off x="7696200" y="4333672"/>
            <a:ext cx="10709" cy="594134"/>
          </a:xfrm>
          <a:prstGeom prst="curvedConnector3">
            <a:avLst>
              <a:gd name="adj1" fmla="val -2134653"/>
            </a:avLst>
          </a:prstGeom>
          <a:solidFill>
            <a:schemeClr val="accent1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9" name="Rectangle 78"/>
          <p:cNvSpPr/>
          <p:nvPr/>
        </p:nvSpPr>
        <p:spPr bwMode="auto">
          <a:xfrm>
            <a:off x="6773696" y="4884429"/>
            <a:ext cx="940340" cy="660337"/>
          </a:xfrm>
          <a:prstGeom prst="rect">
            <a:avLst/>
          </a:prstGeom>
          <a:noFill/>
          <a:ln w="762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0" name="Text Box 5"/>
          <p:cNvSpPr txBox="1">
            <a:spLocks noChangeArrowheads="1"/>
          </p:cNvSpPr>
          <p:nvPr/>
        </p:nvSpPr>
        <p:spPr bwMode="auto">
          <a:xfrm>
            <a:off x="4812631" y="1958186"/>
            <a:ext cx="420559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accent2"/>
                </a:solidFill>
              </a:rPr>
              <a:t>They both mean: </a:t>
            </a:r>
            <a:r>
              <a:rPr lang="en-US" sz="1800" dirty="0"/>
              <a:t>“Get the value in </a:t>
            </a:r>
            <a:r>
              <a:rPr lang="en-US" sz="1800" dirty="0" err="1">
                <a:solidFill>
                  <a:srgbClr val="6600CC"/>
                </a:solidFill>
              </a:rPr>
              <a:t>ptr</a:t>
            </a:r>
            <a:r>
              <a:rPr lang="en-US" sz="1800" dirty="0"/>
              <a:t>, and go to that address in memory</a:t>
            </a:r>
            <a:r>
              <a:rPr lang="en-US" sz="1800" dirty="0">
                <a:solidFill>
                  <a:schemeClr val="tx1"/>
                </a:solidFill>
              </a:rPr>
              <a:t>, then skip</a:t>
            </a:r>
            <a:r>
              <a:rPr lang="en-US" sz="1800" dirty="0"/>
              <a:t> down </a:t>
            </a:r>
            <a:r>
              <a:rPr lang="en-US" sz="1800" dirty="0">
                <a:solidFill>
                  <a:srgbClr val="FF0000"/>
                </a:solidFill>
              </a:rPr>
              <a:t>j elements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bg1"/>
                </a:solidFill>
              </a:rPr>
              <a:t>and get the value.”</a:t>
            </a:r>
          </a:p>
        </p:txBody>
      </p:sp>
      <p:sp>
        <p:nvSpPr>
          <p:cNvPr id="83" name="Text Box 5"/>
          <p:cNvSpPr txBox="1">
            <a:spLocks noChangeArrowheads="1"/>
          </p:cNvSpPr>
          <p:nvPr/>
        </p:nvSpPr>
        <p:spPr bwMode="auto">
          <a:xfrm>
            <a:off x="4806061" y="1956110"/>
            <a:ext cx="420559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accent2"/>
                </a:solidFill>
              </a:rPr>
              <a:t>They both mean: </a:t>
            </a:r>
            <a:r>
              <a:rPr lang="en-US" sz="1800" dirty="0"/>
              <a:t>“Get the value in </a:t>
            </a:r>
            <a:r>
              <a:rPr lang="en-US" sz="1800" dirty="0" err="1">
                <a:solidFill>
                  <a:srgbClr val="6600CC"/>
                </a:solidFill>
              </a:rPr>
              <a:t>ptr</a:t>
            </a:r>
            <a:r>
              <a:rPr lang="en-US" sz="1800" dirty="0"/>
              <a:t>, and go to that address in memory</a:t>
            </a:r>
            <a:r>
              <a:rPr lang="en-US" sz="1800" dirty="0">
                <a:solidFill>
                  <a:schemeClr val="tx1"/>
                </a:solidFill>
              </a:rPr>
              <a:t>, then skip</a:t>
            </a:r>
            <a:r>
              <a:rPr lang="en-US" sz="1800" dirty="0"/>
              <a:t> down </a:t>
            </a:r>
            <a:r>
              <a:rPr lang="en-US" sz="1800" dirty="0">
                <a:solidFill>
                  <a:srgbClr val="FF0000"/>
                </a:solidFill>
              </a:rPr>
              <a:t>j elements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and get the value.”</a:t>
            </a:r>
          </a:p>
        </p:txBody>
      </p:sp>
      <p:sp>
        <p:nvSpPr>
          <p:cNvPr id="75" name="Rounded Rectangular Callout 74"/>
          <p:cNvSpPr/>
          <p:nvPr/>
        </p:nvSpPr>
        <p:spPr bwMode="auto">
          <a:xfrm>
            <a:off x="873293" y="388886"/>
            <a:ext cx="5077838" cy="1858847"/>
          </a:xfrm>
          <a:prstGeom prst="wedgeRoundRectCallout">
            <a:avLst>
              <a:gd name="adj1" fmla="val 84045"/>
              <a:gd name="adj2" fmla="val 68730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</a:rPr>
              <a:t>NOTE: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</a:rPr>
              <a:t>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when we say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</a:rPr>
              <a:t>“skip down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</a:rPr>
              <a:t>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</a:rPr>
              <a:t>j elements,”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we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</a:rPr>
              <a:t>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</a:rPr>
              <a:t>don’t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</a:rPr>
              <a:t> just mean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</a:rPr>
              <a:t>“skip down j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</a:rPr>
              <a:t>bytes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</a:rPr>
              <a:t>!”</a:t>
            </a:r>
            <a:endParaRPr lang="en-US" sz="1800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b="0" i="0" u="none" strike="noStrike" cap="none" normalizeH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I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</a:rPr>
              <a:t>nstead we mean, skip over j of the actual elements/values in the array (e.g., skip over the values 10 and 20 to get to 30)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57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7" presetClass="emph" presetSubtype="0" repeatCount="200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8" dur="25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09" dur="25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0" dur="25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1" dur="25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4229" grpId="0"/>
      <p:bldP spid="43" grpId="0" animBg="1"/>
      <p:bldP spid="43" grpId="1" animBg="1"/>
      <p:bldP spid="56" grpId="0"/>
      <p:bldP spid="57" grpId="0"/>
      <p:bldP spid="58" grpId="0"/>
      <p:bldP spid="60" grpId="0"/>
      <p:bldP spid="61" grpId="0" animBg="1"/>
      <p:bldP spid="61" grpId="1" animBg="1"/>
      <p:bldP spid="62" grpId="0"/>
      <p:bldP spid="63" grpId="0"/>
      <p:bldP spid="65" grpId="0" animBg="1"/>
      <p:bldP spid="65" grpId="1" animBg="1"/>
      <p:bldP spid="66" grpId="0"/>
      <p:bldP spid="67" grpId="0"/>
      <p:bldP spid="70" grpId="0" animBg="1"/>
      <p:bldP spid="70" grpId="1" animBg="1"/>
      <p:bldP spid="71" grpId="0" animBg="1"/>
      <p:bldP spid="71" grpId="1" animBg="1"/>
      <p:bldP spid="68" grpId="0" animBg="1"/>
      <p:bldP spid="68" grpId="1" animBg="1"/>
      <p:bldP spid="72" grpId="0"/>
      <p:bldP spid="74" grpId="0"/>
      <p:bldP spid="74" grpId="1"/>
      <p:bldP spid="79" grpId="0" animBg="1"/>
      <p:bldP spid="80" grpId="0"/>
      <p:bldP spid="80" grpId="1"/>
      <p:bldP spid="83" grpId="0"/>
      <p:bldP spid="75" grpId="0" animBg="1"/>
      <p:bldP spid="7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614110" y="1399921"/>
            <a:ext cx="1596018" cy="381863"/>
            <a:chOff x="1528182" y="1313587"/>
            <a:chExt cx="1596018" cy="381863"/>
          </a:xfrm>
        </p:grpSpPr>
        <p:sp>
          <p:nvSpPr>
            <p:cNvPr id="2" name="Rectangle 1"/>
            <p:cNvSpPr/>
            <p:nvPr/>
          </p:nvSpPr>
          <p:spPr bwMode="auto">
            <a:xfrm>
              <a:off x="2344737" y="1371600"/>
              <a:ext cx="779463" cy="3238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528182" y="1313587"/>
              <a:ext cx="910218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array</a:t>
              </a:r>
            </a:p>
          </p:txBody>
        </p:sp>
      </p:grpSp>
      <p:sp>
        <p:nvSpPr>
          <p:cNvPr id="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7754E-029B-47E0-88A6-7B8623A6FD09}" type="slidenum">
              <a:rPr lang="en-US"/>
              <a:pPr/>
              <a:t>19</a:t>
            </a:fld>
            <a:endParaRPr lang="en-US"/>
          </a:p>
        </p:txBody>
      </p:sp>
      <p:sp>
        <p:nvSpPr>
          <p:cNvPr id="56422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 sz="3000"/>
              <a:t>Pointer Arithmetic and Arrays</a:t>
            </a:r>
          </a:p>
        </p:txBody>
      </p:sp>
      <p:sp>
        <p:nvSpPr>
          <p:cNvPr id="564227" name="Text Box 3"/>
          <p:cNvSpPr txBox="1">
            <a:spLocks noChangeArrowheads="1"/>
          </p:cNvSpPr>
          <p:nvPr/>
        </p:nvSpPr>
        <p:spPr bwMode="auto">
          <a:xfrm>
            <a:off x="314325" y="1803400"/>
            <a:ext cx="3184525" cy="1452563"/>
          </a:xfrm>
          <a:prstGeom prst="rect">
            <a:avLst/>
          </a:prstGeom>
          <a:solidFill>
            <a:srgbClr val="FFFBFF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700"/>
              <a:t>void printData(int </a:t>
            </a:r>
            <a:r>
              <a:rPr lang="en-US" sz="1700">
                <a:solidFill>
                  <a:srgbClr val="6600CC"/>
                </a:solidFill>
              </a:rPr>
              <a:t>array</a:t>
            </a:r>
            <a:r>
              <a:rPr lang="en-US" sz="1700"/>
              <a:t>[ ])</a:t>
            </a:r>
          </a:p>
          <a:p>
            <a:r>
              <a:rPr lang="en-US" sz="1800"/>
              <a:t>{</a:t>
            </a:r>
          </a:p>
          <a:p>
            <a:r>
              <a:rPr lang="en-US" sz="1800"/>
              <a:t>     cout &lt;&lt; array[0] &lt;&lt; “\n”;</a:t>
            </a:r>
          </a:p>
          <a:p>
            <a:r>
              <a:rPr lang="en-US" sz="1800"/>
              <a:t>     cout &lt;&lt; array[1] &lt;&lt; “\n”;</a:t>
            </a:r>
          </a:p>
          <a:p>
            <a:r>
              <a:rPr lang="en-US" sz="1800"/>
              <a:t>}</a:t>
            </a:r>
          </a:p>
        </p:txBody>
      </p:sp>
      <p:sp>
        <p:nvSpPr>
          <p:cNvPr id="564228" name="Text Box 4"/>
          <p:cNvSpPr txBox="1">
            <a:spLocks noChangeArrowheads="1"/>
          </p:cNvSpPr>
          <p:nvPr/>
        </p:nvSpPr>
        <p:spPr bwMode="auto">
          <a:xfrm>
            <a:off x="295275" y="3544888"/>
            <a:ext cx="4089400" cy="2581275"/>
          </a:xfrm>
          <a:prstGeom prst="rect">
            <a:avLst/>
          </a:prstGeom>
          <a:solidFill>
            <a:srgbClr val="FFFBFF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700" dirty="0" err="1"/>
              <a:t>int</a:t>
            </a:r>
            <a:r>
              <a:rPr lang="en-US" sz="1700" dirty="0"/>
              <a:t> main()</a:t>
            </a:r>
          </a:p>
          <a:p>
            <a:r>
              <a:rPr lang="en-US" sz="1800" dirty="0"/>
              <a:t>{</a:t>
            </a:r>
          </a:p>
          <a:p>
            <a:r>
              <a:rPr lang="en-US" sz="1800" dirty="0"/>
              <a:t>   </a:t>
            </a:r>
            <a:r>
              <a:rPr lang="en-US" sz="1800" dirty="0" err="1"/>
              <a:t>int</a:t>
            </a:r>
            <a:r>
              <a:rPr lang="en-US" sz="1800" dirty="0"/>
              <a:t> </a:t>
            </a:r>
            <a:r>
              <a:rPr lang="en-US" sz="1800" dirty="0" err="1"/>
              <a:t>nums</a:t>
            </a:r>
            <a:r>
              <a:rPr lang="en-US" sz="1800" dirty="0"/>
              <a:t>[3] = {10,20,30};</a:t>
            </a:r>
          </a:p>
          <a:p>
            <a:endParaRPr lang="en-US" sz="1800" dirty="0"/>
          </a:p>
          <a:p>
            <a:r>
              <a:rPr lang="en-US" sz="1800" dirty="0"/>
              <a:t>   </a:t>
            </a:r>
            <a:r>
              <a:rPr lang="en-US" sz="1800" dirty="0" err="1"/>
              <a:t>printData</a:t>
            </a:r>
            <a:r>
              <a:rPr lang="en-US" sz="1800" dirty="0"/>
              <a:t>(</a:t>
            </a:r>
            <a:r>
              <a:rPr lang="en-US" sz="1800" dirty="0" err="1"/>
              <a:t>nums</a:t>
            </a:r>
            <a:r>
              <a:rPr lang="en-US" sz="1800" dirty="0"/>
              <a:t>);</a:t>
            </a:r>
          </a:p>
          <a:p>
            <a:endParaRPr lang="en-US" sz="1000" dirty="0"/>
          </a:p>
          <a:p>
            <a:r>
              <a:rPr lang="en-US" sz="1800" dirty="0"/>
              <a:t>   </a:t>
            </a:r>
            <a:r>
              <a:rPr lang="en-US" sz="1800" dirty="0" err="1"/>
              <a:t>printData</a:t>
            </a:r>
            <a:r>
              <a:rPr lang="en-US" sz="1800" dirty="0"/>
              <a:t>(&amp;</a:t>
            </a:r>
            <a:r>
              <a:rPr lang="en-US" sz="1800" dirty="0" err="1"/>
              <a:t>nums</a:t>
            </a:r>
            <a:r>
              <a:rPr lang="en-US" sz="1800" dirty="0"/>
              <a:t>[1]);</a:t>
            </a:r>
          </a:p>
          <a:p>
            <a:endParaRPr lang="en-US" sz="1000" dirty="0"/>
          </a:p>
          <a:p>
            <a:r>
              <a:rPr lang="en-US" sz="1800" dirty="0"/>
              <a:t>   </a:t>
            </a:r>
            <a:r>
              <a:rPr lang="en-US" sz="1800" dirty="0" err="1"/>
              <a:t>printData</a:t>
            </a:r>
            <a:r>
              <a:rPr lang="en-US" sz="1800" dirty="0"/>
              <a:t>(nums+1);</a:t>
            </a:r>
          </a:p>
          <a:p>
            <a:r>
              <a:rPr lang="en-US" sz="1800" dirty="0"/>
              <a:t>}</a:t>
            </a:r>
          </a:p>
        </p:txBody>
      </p:sp>
      <p:sp>
        <p:nvSpPr>
          <p:cNvPr id="564229" name="Text Box 5"/>
          <p:cNvSpPr txBox="1">
            <a:spLocks noChangeArrowheads="1"/>
          </p:cNvSpPr>
          <p:nvPr/>
        </p:nvSpPr>
        <p:spPr bwMode="auto">
          <a:xfrm>
            <a:off x="4632325" y="803275"/>
            <a:ext cx="43370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/>
              <a:t>Did you know that when you pass an array to a function…</a:t>
            </a:r>
          </a:p>
        </p:txBody>
      </p:sp>
      <p:sp>
        <p:nvSpPr>
          <p:cNvPr id="564230" name="Text Box 6"/>
          <p:cNvSpPr txBox="1">
            <a:spLocks noChangeArrowheads="1"/>
          </p:cNvSpPr>
          <p:nvPr/>
        </p:nvSpPr>
        <p:spPr bwMode="auto">
          <a:xfrm>
            <a:off x="4689475" y="1774825"/>
            <a:ext cx="43370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/>
              <a:t>You’re really just passing the address to the start of the array!</a:t>
            </a:r>
          </a:p>
        </p:txBody>
      </p:sp>
      <p:sp>
        <p:nvSpPr>
          <p:cNvPr id="564231" name="Text Box 7"/>
          <p:cNvSpPr txBox="1">
            <a:spLocks noChangeArrowheads="1"/>
          </p:cNvSpPr>
          <p:nvPr/>
        </p:nvSpPr>
        <p:spPr bwMode="auto">
          <a:xfrm>
            <a:off x="4648200" y="2651125"/>
            <a:ext cx="43370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/>
              <a:t>… not the array itself!</a:t>
            </a:r>
          </a:p>
        </p:txBody>
      </p:sp>
      <p:sp>
        <p:nvSpPr>
          <p:cNvPr id="564232" name="Line 8"/>
          <p:cNvSpPr>
            <a:spLocks noChangeShapeType="1"/>
          </p:cNvSpPr>
          <p:nvPr/>
        </p:nvSpPr>
        <p:spPr bwMode="auto">
          <a:xfrm>
            <a:off x="295275" y="4265613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64233" name="Group 9"/>
          <p:cNvGrpSpPr>
            <a:grpSpLocks/>
          </p:cNvGrpSpPr>
          <p:nvPr/>
        </p:nvGrpSpPr>
        <p:grpSpPr bwMode="auto">
          <a:xfrm>
            <a:off x="6572250" y="3757613"/>
            <a:ext cx="1905000" cy="2119312"/>
            <a:chOff x="4128" y="585"/>
            <a:chExt cx="1200" cy="1335"/>
          </a:xfrm>
        </p:grpSpPr>
        <p:sp>
          <p:nvSpPr>
            <p:cNvPr id="564234" name="Rectangle 10"/>
            <p:cNvSpPr>
              <a:spLocks noChangeArrowheads="1"/>
            </p:cNvSpPr>
            <p:nvPr/>
          </p:nvSpPr>
          <p:spPr bwMode="auto">
            <a:xfrm>
              <a:off x="4608" y="768"/>
              <a:ext cx="720" cy="288"/>
            </a:xfrm>
            <a:prstGeom prst="rect">
              <a:avLst/>
            </a:prstGeom>
            <a:solidFill>
              <a:srgbClr val="FFF0E1"/>
            </a:solidFill>
            <a:ln w="31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4235" name="Rectangle 11"/>
            <p:cNvSpPr>
              <a:spLocks noChangeArrowheads="1"/>
            </p:cNvSpPr>
            <p:nvPr/>
          </p:nvSpPr>
          <p:spPr bwMode="auto">
            <a:xfrm>
              <a:off x="4608" y="1056"/>
              <a:ext cx="720" cy="288"/>
            </a:xfrm>
            <a:prstGeom prst="rect">
              <a:avLst/>
            </a:prstGeom>
            <a:solidFill>
              <a:srgbClr val="FFF0E1"/>
            </a:solidFill>
            <a:ln w="31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4236" name="Rectangle 12"/>
            <p:cNvSpPr>
              <a:spLocks noChangeArrowheads="1"/>
            </p:cNvSpPr>
            <p:nvPr/>
          </p:nvSpPr>
          <p:spPr bwMode="auto">
            <a:xfrm>
              <a:off x="4608" y="1344"/>
              <a:ext cx="720" cy="288"/>
            </a:xfrm>
            <a:prstGeom prst="rect">
              <a:avLst/>
            </a:prstGeom>
            <a:solidFill>
              <a:srgbClr val="FFF0E1"/>
            </a:solidFill>
            <a:ln w="31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4237" name="Rectangle 13"/>
            <p:cNvSpPr>
              <a:spLocks noChangeArrowheads="1"/>
            </p:cNvSpPr>
            <p:nvPr/>
          </p:nvSpPr>
          <p:spPr bwMode="auto">
            <a:xfrm>
              <a:off x="4608" y="1632"/>
              <a:ext cx="72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0E1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4238" name="Text Box 14"/>
            <p:cNvSpPr txBox="1">
              <a:spLocks noChangeArrowheads="1"/>
            </p:cNvSpPr>
            <p:nvPr/>
          </p:nvSpPr>
          <p:spPr bwMode="auto">
            <a:xfrm>
              <a:off x="4128" y="585"/>
              <a:ext cx="44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6600CC"/>
                  </a:solidFill>
                </a:rPr>
                <a:t>nums</a:t>
              </a:r>
            </a:p>
          </p:txBody>
        </p:sp>
        <p:sp>
          <p:nvSpPr>
            <p:cNvPr id="564239" name="Text Box 15"/>
            <p:cNvSpPr txBox="1">
              <a:spLocks noChangeArrowheads="1"/>
            </p:cNvSpPr>
            <p:nvPr/>
          </p:nvSpPr>
          <p:spPr bwMode="auto">
            <a:xfrm>
              <a:off x="4320" y="777"/>
              <a:ext cx="312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[0]</a:t>
              </a:r>
            </a:p>
          </p:txBody>
        </p:sp>
        <p:sp>
          <p:nvSpPr>
            <p:cNvPr id="564240" name="Text Box 16"/>
            <p:cNvSpPr txBox="1">
              <a:spLocks noChangeArrowheads="1"/>
            </p:cNvSpPr>
            <p:nvPr/>
          </p:nvSpPr>
          <p:spPr bwMode="auto">
            <a:xfrm>
              <a:off x="4326" y="1065"/>
              <a:ext cx="289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[1]</a:t>
              </a:r>
            </a:p>
          </p:txBody>
        </p:sp>
        <p:sp>
          <p:nvSpPr>
            <p:cNvPr id="564241" name="Text Box 17"/>
            <p:cNvSpPr txBox="1">
              <a:spLocks noChangeArrowheads="1"/>
            </p:cNvSpPr>
            <p:nvPr/>
          </p:nvSpPr>
          <p:spPr bwMode="auto">
            <a:xfrm>
              <a:off x="4314" y="1353"/>
              <a:ext cx="312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[2]</a:t>
              </a:r>
            </a:p>
          </p:txBody>
        </p:sp>
        <p:sp>
          <p:nvSpPr>
            <p:cNvPr id="564242" name="Text Box 18"/>
            <p:cNvSpPr txBox="1">
              <a:spLocks noChangeArrowheads="1"/>
            </p:cNvSpPr>
            <p:nvPr/>
          </p:nvSpPr>
          <p:spPr bwMode="auto">
            <a:xfrm>
              <a:off x="4314" y="1659"/>
              <a:ext cx="159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 </a:t>
              </a:r>
            </a:p>
          </p:txBody>
        </p:sp>
      </p:grpSp>
      <p:sp>
        <p:nvSpPr>
          <p:cNvPr id="564243" name="Text Box 19"/>
          <p:cNvSpPr txBox="1">
            <a:spLocks noChangeArrowheads="1"/>
          </p:cNvSpPr>
          <p:nvPr/>
        </p:nvSpPr>
        <p:spPr bwMode="auto">
          <a:xfrm>
            <a:off x="7689850" y="4129088"/>
            <a:ext cx="463550" cy="173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6600CC"/>
                </a:solidFill>
              </a:rPr>
              <a:t>10</a:t>
            </a:r>
          </a:p>
          <a:p>
            <a:endParaRPr lang="en-US" sz="1200">
              <a:solidFill>
                <a:srgbClr val="6600CC"/>
              </a:solidFill>
            </a:endParaRPr>
          </a:p>
          <a:p>
            <a:r>
              <a:rPr lang="en-US" sz="1800">
                <a:solidFill>
                  <a:srgbClr val="6600CC"/>
                </a:solidFill>
              </a:rPr>
              <a:t>20</a:t>
            </a:r>
          </a:p>
          <a:p>
            <a:endParaRPr lang="en-US" sz="1200">
              <a:solidFill>
                <a:srgbClr val="6600CC"/>
              </a:solidFill>
            </a:endParaRPr>
          </a:p>
          <a:p>
            <a:r>
              <a:rPr lang="en-US" sz="1800">
                <a:solidFill>
                  <a:srgbClr val="6600CC"/>
                </a:solidFill>
              </a:rPr>
              <a:t>30</a:t>
            </a:r>
          </a:p>
          <a:p>
            <a:endParaRPr lang="en-US" sz="1200">
              <a:solidFill>
                <a:srgbClr val="6600CC"/>
              </a:solidFill>
            </a:endParaRPr>
          </a:p>
          <a:p>
            <a:endParaRPr lang="en-US" sz="1800">
              <a:solidFill>
                <a:srgbClr val="6600CC"/>
              </a:solidFill>
            </a:endParaRPr>
          </a:p>
        </p:txBody>
      </p:sp>
      <p:sp>
        <p:nvSpPr>
          <p:cNvPr id="564244" name="Text Box 20"/>
          <p:cNvSpPr txBox="1">
            <a:spLocks noChangeArrowheads="1"/>
          </p:cNvSpPr>
          <p:nvPr/>
        </p:nvSpPr>
        <p:spPr bwMode="auto">
          <a:xfrm>
            <a:off x="8401050" y="3871913"/>
            <a:ext cx="742950" cy="1281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FF0000"/>
                </a:solidFill>
              </a:rPr>
              <a:t>3000</a:t>
            </a:r>
          </a:p>
          <a:p>
            <a:endParaRPr lang="en-US" sz="1200">
              <a:solidFill>
                <a:srgbClr val="FF0000"/>
              </a:solidFill>
            </a:endParaRPr>
          </a:p>
          <a:p>
            <a:r>
              <a:rPr lang="en-US" sz="1800">
                <a:solidFill>
                  <a:srgbClr val="FF0000"/>
                </a:solidFill>
              </a:rPr>
              <a:t>3004</a:t>
            </a:r>
          </a:p>
          <a:p>
            <a:endParaRPr lang="en-US" sz="1200">
              <a:solidFill>
                <a:srgbClr val="FF0000"/>
              </a:solidFill>
            </a:endParaRPr>
          </a:p>
          <a:p>
            <a:r>
              <a:rPr lang="en-US" sz="1800">
                <a:solidFill>
                  <a:srgbClr val="FF0000"/>
                </a:solidFill>
              </a:rPr>
              <a:t>3008</a:t>
            </a:r>
          </a:p>
        </p:txBody>
      </p:sp>
      <p:sp>
        <p:nvSpPr>
          <p:cNvPr id="564245" name="Line 21"/>
          <p:cNvSpPr>
            <a:spLocks noChangeShapeType="1"/>
          </p:cNvSpPr>
          <p:nvPr/>
        </p:nvSpPr>
        <p:spPr bwMode="auto">
          <a:xfrm>
            <a:off x="295275" y="4818063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4246" name="Rectangle 22"/>
          <p:cNvSpPr>
            <a:spLocks noChangeArrowheads="1"/>
          </p:cNvSpPr>
          <p:nvPr/>
        </p:nvSpPr>
        <p:spPr bwMode="auto">
          <a:xfrm>
            <a:off x="8401050" y="3865563"/>
            <a:ext cx="7429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3000</a:t>
            </a:r>
          </a:p>
        </p:txBody>
      </p:sp>
      <p:grpSp>
        <p:nvGrpSpPr>
          <p:cNvPr id="564248" name="Group 24"/>
          <p:cNvGrpSpPr>
            <a:grpSpLocks/>
          </p:cNvGrpSpPr>
          <p:nvPr/>
        </p:nvGrpSpPr>
        <p:grpSpPr bwMode="auto">
          <a:xfrm>
            <a:off x="1828800" y="1800225"/>
            <a:ext cx="1236663" cy="366713"/>
            <a:chOff x="1152" y="1134"/>
            <a:chExt cx="779" cy="231"/>
          </a:xfrm>
        </p:grpSpPr>
        <p:sp>
          <p:nvSpPr>
            <p:cNvPr id="564249" name="Rectangle 25"/>
            <p:cNvSpPr>
              <a:spLocks noChangeArrowheads="1"/>
            </p:cNvSpPr>
            <p:nvPr/>
          </p:nvSpPr>
          <p:spPr bwMode="auto">
            <a:xfrm>
              <a:off x="1212" y="1164"/>
              <a:ext cx="708" cy="198"/>
            </a:xfrm>
            <a:prstGeom prst="rect">
              <a:avLst/>
            </a:prstGeom>
            <a:solidFill>
              <a:srgbClr val="FFFBFF">
                <a:alpha val="8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4250" name="Text Box 26"/>
            <p:cNvSpPr txBox="1">
              <a:spLocks noChangeArrowheads="1"/>
            </p:cNvSpPr>
            <p:nvPr/>
          </p:nvSpPr>
          <p:spPr bwMode="auto">
            <a:xfrm>
              <a:off x="1152" y="1134"/>
              <a:ext cx="779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6600CC"/>
                  </a:solidFill>
                </a:rPr>
                <a:t>int *</a:t>
              </a:r>
              <a:r>
                <a:rPr lang="en-US" sz="1800"/>
                <a:t>array</a:t>
              </a:r>
            </a:p>
          </p:txBody>
        </p:sp>
      </p:grpSp>
      <p:sp>
        <p:nvSpPr>
          <p:cNvPr id="564251" name="Line 27"/>
          <p:cNvSpPr>
            <a:spLocks noChangeShapeType="1"/>
          </p:cNvSpPr>
          <p:nvPr/>
        </p:nvSpPr>
        <p:spPr bwMode="auto">
          <a:xfrm>
            <a:off x="95250" y="1979613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64252" name="Group 28"/>
          <p:cNvGrpSpPr>
            <a:grpSpLocks/>
          </p:cNvGrpSpPr>
          <p:nvPr/>
        </p:nvGrpSpPr>
        <p:grpSpPr bwMode="auto">
          <a:xfrm>
            <a:off x="6276975" y="3600450"/>
            <a:ext cx="1209675" cy="495300"/>
            <a:chOff x="3966" y="504"/>
            <a:chExt cx="648" cy="312"/>
          </a:xfrm>
        </p:grpSpPr>
        <p:sp>
          <p:nvSpPr>
            <p:cNvPr id="564253" name="Rectangle 29"/>
            <p:cNvSpPr>
              <a:spLocks noChangeArrowheads="1"/>
            </p:cNvSpPr>
            <p:nvPr/>
          </p:nvSpPr>
          <p:spPr bwMode="auto">
            <a:xfrm>
              <a:off x="3966" y="504"/>
              <a:ext cx="648" cy="282"/>
            </a:xfrm>
            <a:prstGeom prst="rect">
              <a:avLst/>
            </a:prstGeom>
            <a:solidFill>
              <a:schemeClr val="bg1">
                <a:alpha val="89999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64254" name="Text Box 30"/>
            <p:cNvSpPr txBox="1">
              <a:spLocks noChangeArrowheads="1"/>
            </p:cNvSpPr>
            <p:nvPr/>
          </p:nvSpPr>
          <p:spPr bwMode="auto">
            <a:xfrm>
              <a:off x="4142" y="585"/>
              <a:ext cx="43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>
                  <a:solidFill>
                    <a:srgbClr val="6600CC"/>
                  </a:solidFill>
                </a:rPr>
                <a:t>array        </a:t>
              </a:r>
            </a:p>
          </p:txBody>
        </p:sp>
      </p:grpSp>
      <p:cxnSp>
        <p:nvCxnSpPr>
          <p:cNvPr id="564255" name="AutoShape 31"/>
          <p:cNvCxnSpPr>
            <a:cxnSpLocks noChangeShapeType="1"/>
            <a:stCxn id="2" idx="3"/>
            <a:endCxn id="564254" idx="1"/>
          </p:cNvCxnSpPr>
          <p:nvPr/>
        </p:nvCxnSpPr>
        <p:spPr bwMode="auto">
          <a:xfrm>
            <a:off x="3210128" y="1619859"/>
            <a:ext cx="3395401" cy="2292536"/>
          </a:xfrm>
          <a:prstGeom prst="curvedConnector3">
            <a:avLst>
              <a:gd name="adj1" fmla="val 50000"/>
            </a:avLst>
          </a:prstGeom>
          <a:noFill/>
          <a:ln w="38100">
            <a:solidFill>
              <a:srgbClr val="8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4256" name="Line 32"/>
          <p:cNvSpPr>
            <a:spLocks noChangeShapeType="1"/>
          </p:cNvSpPr>
          <p:nvPr/>
        </p:nvSpPr>
        <p:spPr bwMode="auto">
          <a:xfrm>
            <a:off x="381000" y="252253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4257" name="AutoShape 33"/>
          <p:cNvSpPr>
            <a:spLocks noChangeArrowheads="1"/>
          </p:cNvSpPr>
          <p:nvPr/>
        </p:nvSpPr>
        <p:spPr bwMode="auto">
          <a:xfrm>
            <a:off x="4276725" y="933450"/>
            <a:ext cx="3686175" cy="1524000"/>
          </a:xfrm>
          <a:prstGeom prst="wedgeRoundRectCallout">
            <a:avLst>
              <a:gd name="adj1" fmla="val -115894"/>
              <a:gd name="adj2" fmla="val 46042"/>
              <a:gd name="adj3" fmla="val 16667"/>
            </a:avLst>
          </a:prstGeom>
          <a:solidFill>
            <a:srgbClr val="FFF0E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800"/>
              <a:t>This line prints the element that is zero items </a:t>
            </a:r>
          </a:p>
          <a:p>
            <a:pPr algn="ctr"/>
            <a:endParaRPr lang="en-US" sz="1800"/>
          </a:p>
          <a:p>
            <a:pPr algn="ctr"/>
            <a:r>
              <a:rPr lang="en-US" sz="1800"/>
              <a:t>from the top of where ‘array’ points to.  </a:t>
            </a:r>
          </a:p>
        </p:txBody>
      </p:sp>
      <p:sp>
        <p:nvSpPr>
          <p:cNvPr id="564258" name="Line 34"/>
          <p:cNvSpPr>
            <a:spLocks noChangeShapeType="1"/>
          </p:cNvSpPr>
          <p:nvPr/>
        </p:nvSpPr>
        <p:spPr bwMode="auto">
          <a:xfrm>
            <a:off x="381000" y="28194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4259" name="AutoShape 35"/>
          <p:cNvSpPr>
            <a:spLocks noChangeArrowheads="1"/>
          </p:cNvSpPr>
          <p:nvPr/>
        </p:nvSpPr>
        <p:spPr bwMode="auto">
          <a:xfrm>
            <a:off x="4171950" y="561975"/>
            <a:ext cx="3895725" cy="1885950"/>
          </a:xfrm>
          <a:prstGeom prst="wedgeRoundRectCallout">
            <a:avLst>
              <a:gd name="adj1" fmla="val -109412"/>
              <a:gd name="adj2" fmla="val 63468"/>
              <a:gd name="adj3" fmla="val 16667"/>
            </a:avLst>
          </a:prstGeom>
          <a:solidFill>
            <a:srgbClr val="FFF0E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800"/>
              <a:t>This line prints the element that is one item from the top.</a:t>
            </a:r>
          </a:p>
          <a:p>
            <a:pPr algn="ctr"/>
            <a:endParaRPr lang="en-US" sz="1800"/>
          </a:p>
          <a:p>
            <a:pPr algn="ctr"/>
            <a:r>
              <a:rPr lang="en-US" sz="1800"/>
              <a:t>Since array starts at 3000, and each item is an integer, our next integer is at 3004…</a:t>
            </a:r>
          </a:p>
        </p:txBody>
      </p:sp>
      <p:sp>
        <p:nvSpPr>
          <p:cNvPr id="564260" name="Rectangle 36"/>
          <p:cNvSpPr>
            <a:spLocks noChangeArrowheads="1"/>
          </p:cNvSpPr>
          <p:nvPr/>
        </p:nvSpPr>
        <p:spPr bwMode="auto">
          <a:xfrm>
            <a:off x="7693025" y="4129088"/>
            <a:ext cx="42703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6600CC"/>
                </a:solidFill>
              </a:rPr>
              <a:t>10</a:t>
            </a:r>
          </a:p>
        </p:txBody>
      </p:sp>
      <p:sp>
        <p:nvSpPr>
          <p:cNvPr id="564261" name="Rectangle 37"/>
          <p:cNvSpPr>
            <a:spLocks noChangeArrowheads="1"/>
          </p:cNvSpPr>
          <p:nvPr/>
        </p:nvSpPr>
        <p:spPr bwMode="auto">
          <a:xfrm>
            <a:off x="7693025" y="4586288"/>
            <a:ext cx="4635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6600CC"/>
                </a:solidFill>
              </a:rPr>
              <a:t>20</a:t>
            </a:r>
          </a:p>
        </p:txBody>
      </p:sp>
      <p:sp>
        <p:nvSpPr>
          <p:cNvPr id="564262" name="Line 38"/>
          <p:cNvSpPr>
            <a:spLocks noChangeShapeType="1"/>
          </p:cNvSpPr>
          <p:nvPr/>
        </p:nvSpPr>
        <p:spPr bwMode="auto">
          <a:xfrm>
            <a:off x="85725" y="31146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4263" name="Line 39"/>
          <p:cNvSpPr>
            <a:spLocks noChangeShapeType="1"/>
          </p:cNvSpPr>
          <p:nvPr/>
        </p:nvSpPr>
        <p:spPr bwMode="auto">
          <a:xfrm>
            <a:off x="285750" y="52482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4264" name="AutoShape 40"/>
          <p:cNvSpPr>
            <a:spLocks noChangeArrowheads="1"/>
          </p:cNvSpPr>
          <p:nvPr/>
        </p:nvSpPr>
        <p:spPr bwMode="auto">
          <a:xfrm>
            <a:off x="1876425" y="2609850"/>
            <a:ext cx="3429000" cy="2295525"/>
          </a:xfrm>
          <a:prstGeom prst="wedgeRoundRectCallout">
            <a:avLst>
              <a:gd name="adj1" fmla="val -47222"/>
              <a:gd name="adj2" fmla="val 60236"/>
              <a:gd name="adj3" fmla="val 16667"/>
            </a:avLst>
          </a:prstGeom>
          <a:solidFill>
            <a:srgbClr val="FFF0E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800" dirty="0"/>
              <a:t>Here we’re passing the address of the second element of the array.</a:t>
            </a:r>
          </a:p>
          <a:p>
            <a:pPr algn="ctr"/>
            <a:endParaRPr lang="en-US" sz="1800" dirty="0"/>
          </a:p>
          <a:p>
            <a:pPr algn="ctr"/>
            <a:r>
              <a:rPr lang="en-US" sz="1800" dirty="0"/>
              <a:t>Since </a:t>
            </a:r>
            <a:r>
              <a:rPr lang="en-US" sz="1800" dirty="0" err="1"/>
              <a:t>nums</a:t>
            </a:r>
            <a:r>
              <a:rPr lang="en-US" sz="1800" dirty="0"/>
              <a:t>[0] is at address 3000, </a:t>
            </a:r>
            <a:r>
              <a:rPr lang="en-US" sz="1800" dirty="0" err="1"/>
              <a:t>nums</a:t>
            </a:r>
            <a:r>
              <a:rPr lang="en-US" sz="1800" dirty="0"/>
              <a:t>[1] is 4 bytes down at 3004.</a:t>
            </a:r>
          </a:p>
        </p:txBody>
      </p:sp>
      <p:sp>
        <p:nvSpPr>
          <p:cNvPr id="564265" name="Rectangle 41"/>
          <p:cNvSpPr>
            <a:spLocks noChangeArrowheads="1"/>
          </p:cNvSpPr>
          <p:nvPr/>
        </p:nvSpPr>
        <p:spPr bwMode="auto">
          <a:xfrm>
            <a:off x="8401050" y="4329113"/>
            <a:ext cx="7429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FF0000"/>
                </a:solidFill>
              </a:rPr>
              <a:t>3004</a:t>
            </a:r>
          </a:p>
        </p:txBody>
      </p:sp>
      <p:sp>
        <p:nvSpPr>
          <p:cNvPr id="564247" name="AutoShape 23"/>
          <p:cNvSpPr>
            <a:spLocks noChangeArrowheads="1"/>
          </p:cNvSpPr>
          <p:nvPr/>
        </p:nvSpPr>
        <p:spPr bwMode="auto">
          <a:xfrm>
            <a:off x="2102391" y="214009"/>
            <a:ext cx="3231609" cy="1404026"/>
          </a:xfrm>
          <a:prstGeom prst="wedgeRoundRectCallout">
            <a:avLst>
              <a:gd name="adj1" fmla="val -45903"/>
              <a:gd name="adj2" fmla="val 67745"/>
              <a:gd name="adj3" fmla="val 16667"/>
            </a:avLst>
          </a:prstGeom>
          <a:solidFill>
            <a:srgbClr val="FFF0E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600" dirty="0"/>
              <a:t>The array parameter variable is actually a pointer! </a:t>
            </a:r>
          </a:p>
          <a:p>
            <a:pPr algn="ctr"/>
            <a:r>
              <a:rPr lang="en-US" sz="1100" dirty="0"/>
              <a:t/>
            </a:r>
            <a:br>
              <a:rPr lang="en-US" sz="1100" dirty="0"/>
            </a:br>
            <a:r>
              <a:rPr lang="en-US" sz="1600" dirty="0"/>
              <a:t>You can use </a:t>
            </a:r>
            <a:r>
              <a:rPr lang="en-US" sz="1600" dirty="0">
                <a:solidFill>
                  <a:srgbClr val="6600CC"/>
                </a:solidFill>
              </a:rPr>
              <a:t>[ ] syntax </a:t>
            </a:r>
            <a:r>
              <a:rPr lang="en-US" sz="1600" dirty="0">
                <a:solidFill>
                  <a:schemeClr val="tx1"/>
                </a:solidFill>
              </a:rPr>
              <a:t>if you like </a:t>
            </a:r>
            <a:r>
              <a:rPr lang="en-US" sz="1600" dirty="0"/>
              <a:t>but it’s REALLY a pointer!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64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64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6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5642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5642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22222E-6 L -0.73334 0.07361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5642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667" y="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64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64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3334 0.07361 L -0.65105 -0.35695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5642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-2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5642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5642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 nodeType="clickPar">
                      <p:stCondLst>
                        <p:cond delay="indefinite"/>
                      </p:stCondLst>
                      <p:childTnLst>
                        <p:par>
                          <p:cTn id="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564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64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 nodeType="clickPar">
                      <p:stCondLst>
                        <p:cond delay="indefinite"/>
                      </p:stCondLst>
                      <p:childTnLst>
                        <p:par>
                          <p:cTn id="1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64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 0.17778 " pathEditMode="relative" ptsTypes="AA">
                                      <p:cBhvr>
                                        <p:cTn id="118" dur="2000" fill="hold"/>
                                        <p:tgtEl>
                                          <p:spTgt spid="5642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 nodeType="clickPar">
                      <p:stCondLst>
                        <p:cond delay="indefinite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 nodeType="clickPar">
                      <p:stCondLst>
                        <p:cond delay="indefinite"/>
                      </p:stCondLst>
                      <p:childTnLst>
                        <p:par>
                          <p:cTn id="1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564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 nodeType="clickPar">
                      <p:stCondLst>
                        <p:cond delay="indefinite"/>
                      </p:stCondLst>
                      <p:childTnLst>
                        <p:par>
                          <p:cTn id="1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-0.3 0.16111 " pathEditMode="relative" rAng="0" ptsTypes="AA">
                                      <p:cBhvr>
                                        <p:cTn id="139" dur="2000" fill="hold"/>
                                        <p:tgtEl>
                                          <p:spTgt spid="5642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80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 nodeType="clickPar">
                      <p:stCondLst>
                        <p:cond delay="indefinite"/>
                      </p:stCondLst>
                      <p:childTnLst>
                        <p:par>
                          <p:cTn id="1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 nodeType="clickPar">
                      <p:stCondLst>
                        <p:cond delay="indefinite"/>
                      </p:stCondLst>
                      <p:childTnLst>
                        <p:par>
                          <p:cTn id="1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 nodeType="clickPar">
                      <p:stCondLst>
                        <p:cond delay="indefinite"/>
                      </p:stCondLst>
                      <p:childTnLst>
                        <p:par>
                          <p:cTn id="1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 nodeType="clickPar">
                      <p:stCondLst>
                        <p:cond delay="indefinite"/>
                      </p:stCondLst>
                      <p:childTnLst>
                        <p:par>
                          <p:cTn id="1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 nodeType="clickPar">
                      <p:stCondLst>
                        <p:cond delay="indefinite"/>
                      </p:stCondLst>
                      <p:childTnLst>
                        <p:par>
                          <p:cTn id="1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6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7" dur="2000" fill="hold"/>
                                        <p:tgtEl>
                                          <p:spTgt spid="5642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8" dur="2000" fill="hold"/>
                                        <p:tgtEl>
                                          <p:spTgt spid="5642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 nodeType="clickPar">
                      <p:stCondLst>
                        <p:cond delay="indefinite"/>
                      </p:stCondLst>
                      <p:childTnLst>
                        <p:par>
                          <p:cTn id="1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 nodeType="clickPar">
                      <p:stCondLst>
                        <p:cond delay="indefinite"/>
                      </p:stCondLst>
                      <p:childTnLst>
                        <p:par>
                          <p:cTn id="1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 nodeType="clickPar">
                      <p:stCondLst>
                        <p:cond delay="indefinite"/>
                      </p:stCondLst>
                      <p:childTnLst>
                        <p:par>
                          <p:cTn id="1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1" dur="500"/>
                                        <p:tgtEl>
                                          <p:spTgt spid="564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 nodeType="clickPar">
                      <p:stCondLst>
                        <p:cond delay="indefinite"/>
                      </p:stCondLst>
                      <p:childTnLst>
                        <p:par>
                          <p:cTn id="1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 nodeType="clickPar">
                      <p:stCondLst>
                        <p:cond delay="indefinite"/>
                      </p:stCondLst>
                      <p:childTnLst>
                        <p:par>
                          <p:cTn id="1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-0.00556 L -0.73333 0.07361 " pathEditMode="relative" rAng="0" ptsTypes="AA">
                                      <p:cBhvr>
                                        <p:cTn id="191" dur="2000" fill="hold"/>
                                        <p:tgtEl>
                                          <p:spTgt spid="5642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771" y="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 nodeType="clickPar">
                      <p:stCondLst>
                        <p:cond delay="indefinite"/>
                      </p:stCondLst>
                      <p:childTnLst>
                        <p:par>
                          <p:cTn id="1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3334 0.07361 L -0.65105 -0.42454 " pathEditMode="relative" rAng="0" ptsTypes="AA">
                                      <p:cBhvr>
                                        <p:cTn id="195" dur="2000" fill="hold"/>
                                        <p:tgtEl>
                                          <p:spTgt spid="5642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-24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 nodeType="clickPar">
                      <p:stCondLst>
                        <p:cond delay="indefinite"/>
                      </p:stCondLst>
                      <p:childTnLst>
                        <p:par>
                          <p:cTn id="1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8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9" dur="2000" fill="hold"/>
                                        <p:tgtEl>
                                          <p:spTgt spid="56426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  <p:set>
                                      <p:cBhvr>
                                        <p:cTn id="200" dur="2000" fill="hold"/>
                                        <p:tgtEl>
                                          <p:spTgt spid="56426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4229" grpId="0"/>
      <p:bldP spid="564230" grpId="0"/>
      <p:bldP spid="564231" grpId="0"/>
      <p:bldP spid="564232" grpId="0" animBg="1"/>
      <p:bldP spid="564232" grpId="1" animBg="1"/>
      <p:bldP spid="564243" grpId="0"/>
      <p:bldP spid="564244" grpId="0"/>
      <p:bldP spid="564244" grpId="1"/>
      <p:bldP spid="564245" grpId="0" animBg="1"/>
      <p:bldP spid="564245" grpId="1" animBg="1"/>
      <p:bldP spid="564246" grpId="0"/>
      <p:bldP spid="564246" grpId="1"/>
      <p:bldP spid="564246" grpId="2"/>
      <p:bldP spid="564246" grpId="3"/>
      <p:bldP spid="564251" grpId="0" animBg="1"/>
      <p:bldP spid="564251" grpId="1" animBg="1"/>
      <p:bldP spid="564256" grpId="0" animBg="1"/>
      <p:bldP spid="564256" grpId="1" animBg="1"/>
      <p:bldP spid="564257" grpId="0" animBg="1"/>
      <p:bldP spid="564257" grpId="1" animBg="1"/>
      <p:bldP spid="564258" grpId="0" animBg="1"/>
      <p:bldP spid="564258" grpId="1" animBg="1"/>
      <p:bldP spid="564259" grpId="0" animBg="1"/>
      <p:bldP spid="564259" grpId="1" animBg="1"/>
      <p:bldP spid="564260" grpId="0"/>
      <p:bldP spid="564260" grpId="1"/>
      <p:bldP spid="564261" grpId="0"/>
      <p:bldP spid="564261" grpId="1"/>
      <p:bldP spid="564262" grpId="0" animBg="1"/>
      <p:bldP spid="564262" grpId="1" animBg="1"/>
      <p:bldP spid="564263" grpId="0" animBg="1"/>
      <p:bldP spid="564264" grpId="0" animBg="1"/>
      <p:bldP spid="564264" grpId="1" animBg="1"/>
      <p:bldP spid="564265" grpId="0"/>
      <p:bldP spid="564265" grpId="1"/>
      <p:bldP spid="564265" grpId="2"/>
      <p:bldP spid="564247" grpId="0" animBg="1"/>
      <p:bldP spid="564247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F8349-86FD-47DD-A9A7-0A383510F8F0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CF10C13-19A2-407B-96E7-1C69340A35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47800"/>
            <a:ext cx="5372100" cy="446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306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>
            <a:off x="1614110" y="1399921"/>
            <a:ext cx="1596018" cy="381863"/>
            <a:chOff x="1528182" y="1313587"/>
            <a:chExt cx="1596018" cy="381863"/>
          </a:xfrm>
        </p:grpSpPr>
        <p:sp>
          <p:nvSpPr>
            <p:cNvPr id="58" name="Rectangle 57"/>
            <p:cNvSpPr/>
            <p:nvPr/>
          </p:nvSpPr>
          <p:spPr bwMode="auto">
            <a:xfrm>
              <a:off x="2344737" y="1371600"/>
              <a:ext cx="779463" cy="3238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528182" y="1313587"/>
              <a:ext cx="910218" cy="363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array</a:t>
              </a:r>
            </a:p>
          </p:txBody>
        </p:sp>
      </p:grpSp>
      <p:sp>
        <p:nvSpPr>
          <p:cNvPr id="5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B35F-6892-406E-9E05-8F89812772F4}" type="slidenum">
              <a:rPr lang="en-US"/>
              <a:pPr/>
              <a:t>20</a:t>
            </a:fld>
            <a:endParaRPr lang="en-US"/>
          </a:p>
        </p:txBody>
      </p:sp>
      <p:sp>
        <p:nvSpPr>
          <p:cNvPr id="56627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 sz="3000"/>
              <a:t>Pointer Arithmetic and Arrays</a:t>
            </a:r>
          </a:p>
        </p:txBody>
      </p:sp>
      <p:sp>
        <p:nvSpPr>
          <p:cNvPr id="566275" name="Text Box 3"/>
          <p:cNvSpPr txBox="1">
            <a:spLocks noChangeArrowheads="1"/>
          </p:cNvSpPr>
          <p:nvPr/>
        </p:nvSpPr>
        <p:spPr bwMode="auto">
          <a:xfrm>
            <a:off x="314325" y="1803400"/>
            <a:ext cx="3184525" cy="1452563"/>
          </a:xfrm>
          <a:prstGeom prst="rect">
            <a:avLst/>
          </a:prstGeom>
          <a:solidFill>
            <a:srgbClr val="FFFBFF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700"/>
              <a:t>void printData(int </a:t>
            </a:r>
            <a:r>
              <a:rPr lang="en-US" sz="1700">
                <a:solidFill>
                  <a:srgbClr val="6600CC"/>
                </a:solidFill>
              </a:rPr>
              <a:t>array</a:t>
            </a:r>
            <a:r>
              <a:rPr lang="en-US" sz="1700"/>
              <a:t>[ ])</a:t>
            </a:r>
          </a:p>
          <a:p>
            <a:r>
              <a:rPr lang="en-US" sz="1800"/>
              <a:t>{</a:t>
            </a:r>
          </a:p>
          <a:p>
            <a:r>
              <a:rPr lang="en-US" sz="1800"/>
              <a:t>     cout &lt;&lt; array[0] &lt;&lt; “\n”;</a:t>
            </a:r>
          </a:p>
          <a:p>
            <a:r>
              <a:rPr lang="en-US" sz="1800"/>
              <a:t>     cout &lt;&lt; array[1] &lt;&lt; “\n”;</a:t>
            </a:r>
          </a:p>
          <a:p>
            <a:r>
              <a:rPr lang="en-US" sz="1800"/>
              <a:t>}</a:t>
            </a:r>
          </a:p>
        </p:txBody>
      </p:sp>
      <p:sp>
        <p:nvSpPr>
          <p:cNvPr id="566276" name="Text Box 4"/>
          <p:cNvSpPr txBox="1">
            <a:spLocks noChangeArrowheads="1"/>
          </p:cNvSpPr>
          <p:nvPr/>
        </p:nvSpPr>
        <p:spPr bwMode="auto">
          <a:xfrm>
            <a:off x="295275" y="3544888"/>
            <a:ext cx="4089400" cy="2581275"/>
          </a:xfrm>
          <a:prstGeom prst="rect">
            <a:avLst/>
          </a:prstGeom>
          <a:solidFill>
            <a:srgbClr val="FFFBFF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700" dirty="0" err="1"/>
              <a:t>int</a:t>
            </a:r>
            <a:r>
              <a:rPr lang="en-US" sz="1700" dirty="0"/>
              <a:t> main()</a:t>
            </a:r>
          </a:p>
          <a:p>
            <a:r>
              <a:rPr lang="en-US" sz="1800" dirty="0"/>
              <a:t>{</a:t>
            </a:r>
          </a:p>
          <a:p>
            <a:r>
              <a:rPr lang="en-US" sz="1800" dirty="0"/>
              <a:t>   </a:t>
            </a:r>
            <a:r>
              <a:rPr lang="en-US" sz="1800" dirty="0" err="1"/>
              <a:t>int</a:t>
            </a:r>
            <a:r>
              <a:rPr lang="en-US" sz="1800" dirty="0"/>
              <a:t> </a:t>
            </a:r>
            <a:r>
              <a:rPr lang="en-US" sz="1800" dirty="0" err="1"/>
              <a:t>nums</a:t>
            </a:r>
            <a:r>
              <a:rPr lang="en-US" sz="1800" dirty="0"/>
              <a:t>[3] = {10,20,30};</a:t>
            </a:r>
          </a:p>
          <a:p>
            <a:endParaRPr lang="en-US" sz="1800" dirty="0"/>
          </a:p>
          <a:p>
            <a:r>
              <a:rPr lang="en-US" sz="1800" dirty="0"/>
              <a:t>   </a:t>
            </a:r>
            <a:r>
              <a:rPr lang="en-US" sz="1800" dirty="0" err="1"/>
              <a:t>printData</a:t>
            </a:r>
            <a:r>
              <a:rPr lang="en-US" sz="1800" dirty="0"/>
              <a:t>(</a:t>
            </a:r>
            <a:r>
              <a:rPr lang="en-US" sz="1800" dirty="0" err="1"/>
              <a:t>nums</a:t>
            </a:r>
            <a:r>
              <a:rPr lang="en-US" sz="1800" dirty="0"/>
              <a:t>);</a:t>
            </a:r>
          </a:p>
          <a:p>
            <a:endParaRPr lang="en-US" sz="1000" dirty="0"/>
          </a:p>
          <a:p>
            <a:r>
              <a:rPr lang="en-US" sz="1800" dirty="0"/>
              <a:t>   </a:t>
            </a:r>
            <a:r>
              <a:rPr lang="en-US" sz="1800" dirty="0" err="1"/>
              <a:t>printData</a:t>
            </a:r>
            <a:r>
              <a:rPr lang="en-US" sz="1800" dirty="0"/>
              <a:t>(&amp;</a:t>
            </a:r>
            <a:r>
              <a:rPr lang="en-US" sz="1800" dirty="0" err="1"/>
              <a:t>nums</a:t>
            </a:r>
            <a:r>
              <a:rPr lang="en-US" sz="1800" dirty="0"/>
              <a:t>[1]);</a:t>
            </a:r>
          </a:p>
          <a:p>
            <a:endParaRPr lang="en-US" sz="1000" dirty="0"/>
          </a:p>
          <a:p>
            <a:r>
              <a:rPr lang="en-US" sz="1800" dirty="0"/>
              <a:t>   </a:t>
            </a:r>
            <a:r>
              <a:rPr lang="en-US" sz="1800" dirty="0" err="1"/>
              <a:t>printData</a:t>
            </a:r>
            <a:r>
              <a:rPr lang="en-US" sz="1800" dirty="0"/>
              <a:t>(nums+1);</a:t>
            </a:r>
          </a:p>
          <a:p>
            <a:r>
              <a:rPr lang="en-US" sz="1800" dirty="0"/>
              <a:t>}</a:t>
            </a:r>
          </a:p>
        </p:txBody>
      </p:sp>
      <p:sp>
        <p:nvSpPr>
          <p:cNvPr id="566277" name="Text Box 5"/>
          <p:cNvSpPr txBox="1">
            <a:spLocks noChangeArrowheads="1"/>
          </p:cNvSpPr>
          <p:nvPr/>
        </p:nvSpPr>
        <p:spPr bwMode="auto">
          <a:xfrm>
            <a:off x="4632325" y="803275"/>
            <a:ext cx="43370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/>
              <a:t>Did you know that when you pass an array to a function…</a:t>
            </a:r>
          </a:p>
        </p:txBody>
      </p:sp>
      <p:sp>
        <p:nvSpPr>
          <p:cNvPr id="566278" name="Text Box 6"/>
          <p:cNvSpPr txBox="1">
            <a:spLocks noChangeArrowheads="1"/>
          </p:cNvSpPr>
          <p:nvPr/>
        </p:nvSpPr>
        <p:spPr bwMode="auto">
          <a:xfrm>
            <a:off x="4689475" y="1774825"/>
            <a:ext cx="43370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/>
              <a:t>You’re really just passing the address to the start of the array!</a:t>
            </a:r>
          </a:p>
        </p:txBody>
      </p:sp>
      <p:sp>
        <p:nvSpPr>
          <p:cNvPr id="566279" name="Text Box 7"/>
          <p:cNvSpPr txBox="1">
            <a:spLocks noChangeArrowheads="1"/>
          </p:cNvSpPr>
          <p:nvPr/>
        </p:nvSpPr>
        <p:spPr bwMode="auto">
          <a:xfrm>
            <a:off x="4648200" y="2651125"/>
            <a:ext cx="43370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/>
              <a:t>… not the array itself!</a:t>
            </a:r>
          </a:p>
        </p:txBody>
      </p:sp>
      <p:grpSp>
        <p:nvGrpSpPr>
          <p:cNvPr id="566280" name="Group 8"/>
          <p:cNvGrpSpPr>
            <a:grpSpLocks/>
          </p:cNvGrpSpPr>
          <p:nvPr/>
        </p:nvGrpSpPr>
        <p:grpSpPr bwMode="auto">
          <a:xfrm>
            <a:off x="6572250" y="3757613"/>
            <a:ext cx="1905000" cy="2119312"/>
            <a:chOff x="4128" y="585"/>
            <a:chExt cx="1200" cy="1335"/>
          </a:xfrm>
        </p:grpSpPr>
        <p:sp>
          <p:nvSpPr>
            <p:cNvPr id="566281" name="Rectangle 9"/>
            <p:cNvSpPr>
              <a:spLocks noChangeArrowheads="1"/>
            </p:cNvSpPr>
            <p:nvPr/>
          </p:nvSpPr>
          <p:spPr bwMode="auto">
            <a:xfrm>
              <a:off x="4608" y="768"/>
              <a:ext cx="720" cy="288"/>
            </a:xfrm>
            <a:prstGeom prst="rect">
              <a:avLst/>
            </a:prstGeom>
            <a:solidFill>
              <a:srgbClr val="FFF0E1"/>
            </a:solidFill>
            <a:ln w="31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6282" name="Rectangle 10"/>
            <p:cNvSpPr>
              <a:spLocks noChangeArrowheads="1"/>
            </p:cNvSpPr>
            <p:nvPr/>
          </p:nvSpPr>
          <p:spPr bwMode="auto">
            <a:xfrm>
              <a:off x="4608" y="1056"/>
              <a:ext cx="720" cy="288"/>
            </a:xfrm>
            <a:prstGeom prst="rect">
              <a:avLst/>
            </a:prstGeom>
            <a:solidFill>
              <a:srgbClr val="FFF0E1"/>
            </a:solidFill>
            <a:ln w="31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6283" name="Rectangle 11"/>
            <p:cNvSpPr>
              <a:spLocks noChangeArrowheads="1"/>
            </p:cNvSpPr>
            <p:nvPr/>
          </p:nvSpPr>
          <p:spPr bwMode="auto">
            <a:xfrm>
              <a:off x="4608" y="1344"/>
              <a:ext cx="720" cy="288"/>
            </a:xfrm>
            <a:prstGeom prst="rect">
              <a:avLst/>
            </a:prstGeom>
            <a:solidFill>
              <a:srgbClr val="FFF0E1"/>
            </a:solidFill>
            <a:ln w="31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6284" name="Rectangle 12"/>
            <p:cNvSpPr>
              <a:spLocks noChangeArrowheads="1"/>
            </p:cNvSpPr>
            <p:nvPr/>
          </p:nvSpPr>
          <p:spPr bwMode="auto">
            <a:xfrm>
              <a:off x="4608" y="1632"/>
              <a:ext cx="72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0E1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6285" name="Text Box 13"/>
            <p:cNvSpPr txBox="1">
              <a:spLocks noChangeArrowheads="1"/>
            </p:cNvSpPr>
            <p:nvPr/>
          </p:nvSpPr>
          <p:spPr bwMode="auto">
            <a:xfrm>
              <a:off x="4128" y="585"/>
              <a:ext cx="44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rgbClr val="6600CC"/>
                  </a:solidFill>
                </a:rPr>
                <a:t>nums</a:t>
              </a:r>
            </a:p>
          </p:txBody>
        </p:sp>
        <p:sp>
          <p:nvSpPr>
            <p:cNvPr id="566286" name="Text Box 14"/>
            <p:cNvSpPr txBox="1">
              <a:spLocks noChangeArrowheads="1"/>
            </p:cNvSpPr>
            <p:nvPr/>
          </p:nvSpPr>
          <p:spPr bwMode="auto">
            <a:xfrm>
              <a:off x="4320" y="777"/>
              <a:ext cx="312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[0]</a:t>
              </a:r>
            </a:p>
          </p:txBody>
        </p:sp>
        <p:sp>
          <p:nvSpPr>
            <p:cNvPr id="566287" name="Text Box 15"/>
            <p:cNvSpPr txBox="1">
              <a:spLocks noChangeArrowheads="1"/>
            </p:cNvSpPr>
            <p:nvPr/>
          </p:nvSpPr>
          <p:spPr bwMode="auto">
            <a:xfrm>
              <a:off x="4326" y="1065"/>
              <a:ext cx="289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[1]</a:t>
              </a:r>
            </a:p>
          </p:txBody>
        </p:sp>
        <p:sp>
          <p:nvSpPr>
            <p:cNvPr id="566288" name="Text Box 16"/>
            <p:cNvSpPr txBox="1">
              <a:spLocks noChangeArrowheads="1"/>
            </p:cNvSpPr>
            <p:nvPr/>
          </p:nvSpPr>
          <p:spPr bwMode="auto">
            <a:xfrm>
              <a:off x="4314" y="1353"/>
              <a:ext cx="312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[2]</a:t>
              </a:r>
            </a:p>
          </p:txBody>
        </p:sp>
        <p:sp>
          <p:nvSpPr>
            <p:cNvPr id="566289" name="Text Box 17"/>
            <p:cNvSpPr txBox="1">
              <a:spLocks noChangeArrowheads="1"/>
            </p:cNvSpPr>
            <p:nvPr/>
          </p:nvSpPr>
          <p:spPr bwMode="auto">
            <a:xfrm>
              <a:off x="4314" y="1659"/>
              <a:ext cx="159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 </a:t>
              </a:r>
            </a:p>
          </p:txBody>
        </p:sp>
      </p:grpSp>
      <p:sp>
        <p:nvSpPr>
          <p:cNvPr id="566290" name="Text Box 18"/>
          <p:cNvSpPr txBox="1">
            <a:spLocks noChangeArrowheads="1"/>
          </p:cNvSpPr>
          <p:nvPr/>
        </p:nvSpPr>
        <p:spPr bwMode="auto">
          <a:xfrm>
            <a:off x="7689850" y="4129088"/>
            <a:ext cx="463550" cy="173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6600CC"/>
                </a:solidFill>
              </a:rPr>
              <a:t>10</a:t>
            </a:r>
          </a:p>
          <a:p>
            <a:endParaRPr lang="en-US" sz="1200">
              <a:solidFill>
                <a:srgbClr val="6600CC"/>
              </a:solidFill>
            </a:endParaRPr>
          </a:p>
          <a:p>
            <a:r>
              <a:rPr lang="en-US" sz="1800">
                <a:solidFill>
                  <a:srgbClr val="6600CC"/>
                </a:solidFill>
              </a:rPr>
              <a:t>20</a:t>
            </a:r>
          </a:p>
          <a:p>
            <a:endParaRPr lang="en-US" sz="1200">
              <a:solidFill>
                <a:srgbClr val="6600CC"/>
              </a:solidFill>
            </a:endParaRPr>
          </a:p>
          <a:p>
            <a:r>
              <a:rPr lang="en-US" sz="1800">
                <a:solidFill>
                  <a:srgbClr val="6600CC"/>
                </a:solidFill>
              </a:rPr>
              <a:t>30</a:t>
            </a:r>
          </a:p>
          <a:p>
            <a:endParaRPr lang="en-US" sz="1200">
              <a:solidFill>
                <a:srgbClr val="6600CC"/>
              </a:solidFill>
            </a:endParaRPr>
          </a:p>
          <a:p>
            <a:endParaRPr lang="en-US" sz="1800">
              <a:solidFill>
                <a:srgbClr val="6600CC"/>
              </a:solidFill>
            </a:endParaRPr>
          </a:p>
        </p:txBody>
      </p:sp>
      <p:sp>
        <p:nvSpPr>
          <p:cNvPr id="566291" name="Text Box 19"/>
          <p:cNvSpPr txBox="1">
            <a:spLocks noChangeArrowheads="1"/>
          </p:cNvSpPr>
          <p:nvPr/>
        </p:nvSpPr>
        <p:spPr bwMode="auto">
          <a:xfrm>
            <a:off x="8401050" y="3871913"/>
            <a:ext cx="742950" cy="1281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3000</a:t>
            </a:r>
          </a:p>
          <a:p>
            <a:endParaRPr lang="en-US" sz="1200" dirty="0">
              <a:solidFill>
                <a:srgbClr val="FF0000"/>
              </a:solidFill>
            </a:endParaRPr>
          </a:p>
          <a:p>
            <a:r>
              <a:rPr lang="en-US" sz="1800" dirty="0">
                <a:solidFill>
                  <a:srgbClr val="FF0000"/>
                </a:solidFill>
              </a:rPr>
              <a:t>3004</a:t>
            </a:r>
          </a:p>
          <a:p>
            <a:endParaRPr lang="en-US" sz="1200" dirty="0">
              <a:solidFill>
                <a:srgbClr val="FF0000"/>
              </a:solidFill>
            </a:endParaRPr>
          </a:p>
          <a:p>
            <a:r>
              <a:rPr lang="en-US" sz="1800" dirty="0">
                <a:solidFill>
                  <a:srgbClr val="FF0000"/>
                </a:solidFill>
              </a:rPr>
              <a:t>3008</a:t>
            </a:r>
          </a:p>
        </p:txBody>
      </p:sp>
      <p:sp>
        <p:nvSpPr>
          <p:cNvPr id="566292" name="Line 20"/>
          <p:cNvSpPr>
            <a:spLocks noChangeShapeType="1"/>
          </p:cNvSpPr>
          <p:nvPr/>
        </p:nvSpPr>
        <p:spPr bwMode="auto">
          <a:xfrm>
            <a:off x="95250" y="1979613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94" name="Line 22"/>
          <p:cNvSpPr>
            <a:spLocks noChangeShapeType="1"/>
          </p:cNvSpPr>
          <p:nvPr/>
        </p:nvSpPr>
        <p:spPr bwMode="auto">
          <a:xfrm>
            <a:off x="381000" y="252253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95" name="Line 23"/>
          <p:cNvSpPr>
            <a:spLocks noChangeShapeType="1"/>
          </p:cNvSpPr>
          <p:nvPr/>
        </p:nvSpPr>
        <p:spPr bwMode="auto">
          <a:xfrm>
            <a:off x="381000" y="28194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96" name="Line 24"/>
          <p:cNvSpPr>
            <a:spLocks noChangeShapeType="1"/>
          </p:cNvSpPr>
          <p:nvPr/>
        </p:nvSpPr>
        <p:spPr bwMode="auto">
          <a:xfrm>
            <a:off x="85725" y="31146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97" name="Line 25"/>
          <p:cNvSpPr>
            <a:spLocks noChangeShapeType="1"/>
          </p:cNvSpPr>
          <p:nvPr/>
        </p:nvSpPr>
        <p:spPr bwMode="auto">
          <a:xfrm>
            <a:off x="285750" y="5248275"/>
            <a:ext cx="304800" cy="0"/>
          </a:xfrm>
          <a:prstGeom prst="line">
            <a:avLst/>
          </a:prstGeom>
          <a:noFill/>
          <a:ln w="38100">
            <a:solidFill>
              <a:schemeClr val="bg2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98" name="Rectangle 26"/>
          <p:cNvSpPr>
            <a:spLocks noChangeArrowheads="1"/>
          </p:cNvSpPr>
          <p:nvPr/>
        </p:nvSpPr>
        <p:spPr bwMode="auto">
          <a:xfrm>
            <a:off x="2449549" y="1413448"/>
            <a:ext cx="7429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3004</a:t>
            </a:r>
          </a:p>
        </p:txBody>
      </p:sp>
      <p:grpSp>
        <p:nvGrpSpPr>
          <p:cNvPr id="566299" name="Group 27"/>
          <p:cNvGrpSpPr>
            <a:grpSpLocks/>
          </p:cNvGrpSpPr>
          <p:nvPr/>
        </p:nvGrpSpPr>
        <p:grpSpPr bwMode="auto">
          <a:xfrm>
            <a:off x="6353175" y="3657600"/>
            <a:ext cx="2867025" cy="838200"/>
            <a:chOff x="3324" y="4416"/>
            <a:chExt cx="1806" cy="528"/>
          </a:xfrm>
        </p:grpSpPr>
        <p:sp>
          <p:nvSpPr>
            <p:cNvPr id="566300" name="Rectangle 28"/>
            <p:cNvSpPr>
              <a:spLocks noChangeArrowheads="1"/>
            </p:cNvSpPr>
            <p:nvPr/>
          </p:nvSpPr>
          <p:spPr bwMode="auto">
            <a:xfrm>
              <a:off x="3324" y="4416"/>
              <a:ext cx="1344" cy="528"/>
            </a:xfrm>
            <a:prstGeom prst="rect">
              <a:avLst/>
            </a:prstGeom>
            <a:solidFill>
              <a:schemeClr val="bg1">
                <a:alpha val="89999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6301" name="Rectangle 29"/>
            <p:cNvSpPr>
              <a:spLocks noChangeArrowheads="1"/>
            </p:cNvSpPr>
            <p:nvPr/>
          </p:nvSpPr>
          <p:spPr bwMode="auto">
            <a:xfrm>
              <a:off x="4668" y="4506"/>
              <a:ext cx="462" cy="294"/>
            </a:xfrm>
            <a:prstGeom prst="rect">
              <a:avLst/>
            </a:prstGeom>
            <a:solidFill>
              <a:schemeClr val="bg1">
                <a:alpha val="89999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566302" name="Group 30"/>
          <p:cNvGrpSpPr>
            <a:grpSpLocks/>
          </p:cNvGrpSpPr>
          <p:nvPr/>
        </p:nvGrpSpPr>
        <p:grpSpPr bwMode="auto">
          <a:xfrm>
            <a:off x="6096000" y="4076700"/>
            <a:ext cx="1209675" cy="495300"/>
            <a:chOff x="3966" y="504"/>
            <a:chExt cx="648" cy="312"/>
          </a:xfrm>
        </p:grpSpPr>
        <p:sp>
          <p:nvSpPr>
            <p:cNvPr id="566303" name="Rectangle 31"/>
            <p:cNvSpPr>
              <a:spLocks noChangeArrowheads="1"/>
            </p:cNvSpPr>
            <p:nvPr/>
          </p:nvSpPr>
          <p:spPr bwMode="auto">
            <a:xfrm>
              <a:off x="3966" y="504"/>
              <a:ext cx="648" cy="282"/>
            </a:xfrm>
            <a:prstGeom prst="rect">
              <a:avLst/>
            </a:prstGeom>
            <a:solidFill>
              <a:schemeClr val="bg1">
                <a:alpha val="89999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66304" name="Text Box 32"/>
            <p:cNvSpPr txBox="1">
              <a:spLocks noChangeArrowheads="1"/>
            </p:cNvSpPr>
            <p:nvPr/>
          </p:nvSpPr>
          <p:spPr bwMode="auto">
            <a:xfrm>
              <a:off x="4142" y="585"/>
              <a:ext cx="43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dirty="0">
                  <a:solidFill>
                    <a:srgbClr val="6600CC"/>
                  </a:solidFill>
                </a:rPr>
                <a:t>array        </a:t>
              </a:r>
            </a:p>
          </p:txBody>
        </p:sp>
      </p:grpSp>
      <p:cxnSp>
        <p:nvCxnSpPr>
          <p:cNvPr id="566293" name="AutoShape 21"/>
          <p:cNvCxnSpPr>
            <a:cxnSpLocks noChangeShapeType="1"/>
            <a:stCxn id="58" idx="3"/>
            <a:endCxn id="566287" idx="1"/>
          </p:cNvCxnSpPr>
          <p:nvPr/>
        </p:nvCxnSpPr>
        <p:spPr bwMode="auto">
          <a:xfrm>
            <a:off x="3210128" y="1619859"/>
            <a:ext cx="3676447" cy="3083110"/>
          </a:xfrm>
          <a:prstGeom prst="curvedConnector3">
            <a:avLst>
              <a:gd name="adj1" fmla="val 50000"/>
            </a:avLst>
          </a:prstGeom>
          <a:noFill/>
          <a:ln w="38100">
            <a:solidFill>
              <a:srgbClr val="8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6305" name="AutoShape 33"/>
          <p:cNvSpPr>
            <a:spLocks noChangeArrowheads="1"/>
          </p:cNvSpPr>
          <p:nvPr/>
        </p:nvSpPr>
        <p:spPr bwMode="auto">
          <a:xfrm>
            <a:off x="3028950" y="95250"/>
            <a:ext cx="5429250" cy="1543050"/>
          </a:xfrm>
          <a:prstGeom prst="wedgeRoundRectCallout">
            <a:avLst>
              <a:gd name="adj1" fmla="val -52545"/>
              <a:gd name="adj2" fmla="val 67118"/>
              <a:gd name="adj3" fmla="val 16667"/>
            </a:avLst>
          </a:prstGeom>
          <a:solidFill>
            <a:srgbClr val="FFF0E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800"/>
              <a:t>Our printData function thinks the array actually starts at location 3004!</a:t>
            </a:r>
          </a:p>
          <a:p>
            <a:pPr algn="ctr"/>
            <a:endParaRPr lang="en-US" sz="1800"/>
          </a:p>
          <a:p>
            <a:pPr algn="ctr"/>
            <a:r>
              <a:rPr lang="en-US" sz="1800"/>
              <a:t>It knows nothing about the earlier part of the array!</a:t>
            </a:r>
          </a:p>
        </p:txBody>
      </p:sp>
      <p:sp>
        <p:nvSpPr>
          <p:cNvPr id="566306" name="AutoShape 34"/>
          <p:cNvSpPr>
            <a:spLocks noChangeArrowheads="1"/>
          </p:cNvSpPr>
          <p:nvPr/>
        </p:nvSpPr>
        <p:spPr bwMode="auto">
          <a:xfrm>
            <a:off x="3829050" y="704850"/>
            <a:ext cx="4867275" cy="1524000"/>
          </a:xfrm>
          <a:prstGeom prst="wedgeRoundRectCallout">
            <a:avLst>
              <a:gd name="adj1" fmla="val -83856"/>
              <a:gd name="adj2" fmla="val 57917"/>
              <a:gd name="adj3" fmla="val 16667"/>
            </a:avLst>
          </a:prstGeom>
          <a:solidFill>
            <a:srgbClr val="FFF0E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800"/>
              <a:t>This prints the element that’s zero items from the top of where our array starts… </a:t>
            </a:r>
          </a:p>
          <a:p>
            <a:pPr algn="ctr"/>
            <a:endParaRPr lang="en-US" sz="1000"/>
          </a:p>
          <a:p>
            <a:pPr algn="ctr"/>
            <a:r>
              <a:rPr lang="en-US" sz="1800"/>
              <a:t>i.e., the item at location 3004!</a:t>
            </a:r>
          </a:p>
        </p:txBody>
      </p:sp>
      <p:sp>
        <p:nvSpPr>
          <p:cNvPr id="566307" name="Rectangle 35"/>
          <p:cNvSpPr>
            <a:spLocks noChangeArrowheads="1"/>
          </p:cNvSpPr>
          <p:nvPr/>
        </p:nvSpPr>
        <p:spPr bwMode="auto">
          <a:xfrm>
            <a:off x="4975225" y="5343525"/>
            <a:ext cx="42703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6600CC"/>
                </a:solidFill>
              </a:rPr>
              <a:t>10</a:t>
            </a:r>
          </a:p>
        </p:txBody>
      </p:sp>
      <p:sp>
        <p:nvSpPr>
          <p:cNvPr id="566308" name="Rectangle 36"/>
          <p:cNvSpPr>
            <a:spLocks noChangeArrowheads="1"/>
          </p:cNvSpPr>
          <p:nvPr/>
        </p:nvSpPr>
        <p:spPr bwMode="auto">
          <a:xfrm>
            <a:off x="4975225" y="5667375"/>
            <a:ext cx="4635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6600CC"/>
                </a:solidFill>
              </a:rPr>
              <a:t>20</a:t>
            </a:r>
          </a:p>
        </p:txBody>
      </p:sp>
      <p:sp>
        <p:nvSpPr>
          <p:cNvPr id="566309" name="Rectangle 37"/>
          <p:cNvSpPr>
            <a:spLocks noChangeArrowheads="1"/>
          </p:cNvSpPr>
          <p:nvPr/>
        </p:nvSpPr>
        <p:spPr bwMode="auto">
          <a:xfrm>
            <a:off x="6905625" y="4533900"/>
            <a:ext cx="409575" cy="1000125"/>
          </a:xfrm>
          <a:prstGeom prst="rect">
            <a:avLst/>
          </a:prstGeom>
          <a:solidFill>
            <a:schemeClr val="bg1">
              <a:alpha val="89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566310" name="Group 38"/>
          <p:cNvGrpSpPr>
            <a:grpSpLocks/>
          </p:cNvGrpSpPr>
          <p:nvPr/>
        </p:nvGrpSpPr>
        <p:grpSpPr bwMode="auto">
          <a:xfrm>
            <a:off x="6877050" y="4505325"/>
            <a:ext cx="495300" cy="838200"/>
            <a:chOff x="4332" y="2838"/>
            <a:chExt cx="312" cy="528"/>
          </a:xfrm>
        </p:grpSpPr>
        <p:sp>
          <p:nvSpPr>
            <p:cNvPr id="566311" name="Rectangle 39"/>
            <p:cNvSpPr>
              <a:spLocks noChangeArrowheads="1"/>
            </p:cNvSpPr>
            <p:nvPr/>
          </p:nvSpPr>
          <p:spPr bwMode="auto">
            <a:xfrm>
              <a:off x="4332" y="2838"/>
              <a:ext cx="312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[0]</a:t>
              </a:r>
            </a:p>
          </p:txBody>
        </p:sp>
        <p:sp>
          <p:nvSpPr>
            <p:cNvPr id="566312" name="Rectangle 40"/>
            <p:cNvSpPr>
              <a:spLocks noChangeArrowheads="1"/>
            </p:cNvSpPr>
            <p:nvPr/>
          </p:nvSpPr>
          <p:spPr bwMode="auto">
            <a:xfrm>
              <a:off x="4332" y="3135"/>
              <a:ext cx="289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1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[1]</a:t>
              </a:r>
            </a:p>
          </p:txBody>
        </p:sp>
      </p:grpSp>
      <p:sp>
        <p:nvSpPr>
          <p:cNvPr id="566313" name="Rectangle 41"/>
          <p:cNvSpPr>
            <a:spLocks noChangeArrowheads="1"/>
          </p:cNvSpPr>
          <p:nvPr/>
        </p:nvSpPr>
        <p:spPr bwMode="auto">
          <a:xfrm>
            <a:off x="7693025" y="4586288"/>
            <a:ext cx="4635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6600CC"/>
                </a:solidFill>
              </a:rPr>
              <a:t>20</a:t>
            </a:r>
          </a:p>
        </p:txBody>
      </p:sp>
      <p:sp>
        <p:nvSpPr>
          <p:cNvPr id="566314" name="AutoShape 42"/>
          <p:cNvSpPr>
            <a:spLocks noChangeArrowheads="1"/>
          </p:cNvSpPr>
          <p:nvPr/>
        </p:nvSpPr>
        <p:spPr bwMode="auto">
          <a:xfrm>
            <a:off x="3790950" y="1000125"/>
            <a:ext cx="4867275" cy="1524000"/>
          </a:xfrm>
          <a:prstGeom prst="wedgeRoundRectCallout">
            <a:avLst>
              <a:gd name="adj1" fmla="val -83856"/>
              <a:gd name="adj2" fmla="val 57917"/>
              <a:gd name="adj3" fmla="val 16667"/>
            </a:avLst>
          </a:prstGeom>
          <a:solidFill>
            <a:srgbClr val="FFF0E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800"/>
              <a:t>and this prints the item that is one item down from the start of the array…</a:t>
            </a:r>
          </a:p>
          <a:p>
            <a:pPr algn="ctr"/>
            <a:endParaRPr lang="en-US" sz="1800"/>
          </a:p>
          <a:p>
            <a:pPr algn="ctr"/>
            <a:r>
              <a:rPr lang="en-US" sz="1800"/>
              <a:t>If the array starts at 3004, then the next integer is in slot 3008!</a:t>
            </a:r>
          </a:p>
        </p:txBody>
      </p:sp>
      <p:sp>
        <p:nvSpPr>
          <p:cNvPr id="566315" name="Rectangle 43"/>
          <p:cNvSpPr>
            <a:spLocks noChangeArrowheads="1"/>
          </p:cNvSpPr>
          <p:nvPr/>
        </p:nvSpPr>
        <p:spPr bwMode="auto">
          <a:xfrm>
            <a:off x="7686675" y="5043488"/>
            <a:ext cx="4635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6600CC"/>
                </a:solidFill>
              </a:rPr>
              <a:t>30</a:t>
            </a:r>
          </a:p>
        </p:txBody>
      </p:sp>
      <p:sp>
        <p:nvSpPr>
          <p:cNvPr id="566316" name="Line 44"/>
          <p:cNvSpPr>
            <a:spLocks noChangeShapeType="1"/>
          </p:cNvSpPr>
          <p:nvPr/>
        </p:nvSpPr>
        <p:spPr bwMode="auto">
          <a:xfrm>
            <a:off x="276225" y="56673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318" name="Rectangle 46"/>
          <p:cNvSpPr>
            <a:spLocks noChangeArrowheads="1"/>
          </p:cNvSpPr>
          <p:nvPr/>
        </p:nvSpPr>
        <p:spPr bwMode="auto">
          <a:xfrm>
            <a:off x="8401050" y="3878263"/>
            <a:ext cx="7429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FF0000"/>
                </a:solidFill>
              </a:rPr>
              <a:t>3000</a:t>
            </a:r>
          </a:p>
        </p:txBody>
      </p:sp>
      <p:sp>
        <p:nvSpPr>
          <p:cNvPr id="566319" name="Line 47"/>
          <p:cNvSpPr>
            <a:spLocks noChangeShapeType="1"/>
          </p:cNvSpPr>
          <p:nvPr/>
        </p:nvSpPr>
        <p:spPr bwMode="auto">
          <a:xfrm>
            <a:off x="85725" y="19812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320" name="Text Box 48"/>
          <p:cNvSpPr txBox="1">
            <a:spLocks noChangeArrowheads="1"/>
          </p:cNvSpPr>
          <p:nvPr/>
        </p:nvSpPr>
        <p:spPr bwMode="auto">
          <a:xfrm>
            <a:off x="4343400" y="955675"/>
            <a:ext cx="43370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/>
              <a:t>When you use recursion on arrays,</a:t>
            </a:r>
            <a:br>
              <a:rPr lang="en-US" sz="2000"/>
            </a:br>
            <a:r>
              <a:rPr lang="en-US" sz="2000"/>
              <a:t>you’ll often use this notation…</a:t>
            </a:r>
          </a:p>
        </p:txBody>
      </p:sp>
      <p:sp>
        <p:nvSpPr>
          <p:cNvPr id="566321" name="Rectangle 49"/>
          <p:cNvSpPr>
            <a:spLocks noChangeArrowheads="1"/>
          </p:cNvSpPr>
          <p:nvPr/>
        </p:nvSpPr>
        <p:spPr bwMode="auto">
          <a:xfrm>
            <a:off x="485775" y="5448300"/>
            <a:ext cx="2247900" cy="447675"/>
          </a:xfrm>
          <a:prstGeom prst="rect">
            <a:avLst/>
          </a:prstGeom>
          <a:noFill/>
          <a:ln w="50800" algn="ctr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66322" name="Text Box 50"/>
          <p:cNvSpPr txBox="1">
            <a:spLocks noChangeArrowheads="1"/>
          </p:cNvSpPr>
          <p:nvPr/>
        </p:nvSpPr>
        <p:spPr bwMode="auto">
          <a:xfrm>
            <a:off x="4343400" y="2070100"/>
            <a:ext cx="43370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/>
              <a:t>To process successively smaller suffixes of the array.</a:t>
            </a:r>
          </a:p>
        </p:txBody>
      </p:sp>
      <p:sp>
        <p:nvSpPr>
          <p:cNvPr id="566317" name="AutoShape 45"/>
          <p:cNvSpPr>
            <a:spLocks noChangeArrowheads="1"/>
          </p:cNvSpPr>
          <p:nvPr/>
        </p:nvSpPr>
        <p:spPr bwMode="auto">
          <a:xfrm>
            <a:off x="3943350" y="1714500"/>
            <a:ext cx="4867275" cy="2133600"/>
          </a:xfrm>
          <a:prstGeom prst="wedgeRoundRectCallout">
            <a:avLst>
              <a:gd name="adj1" fmla="val -85681"/>
              <a:gd name="adj2" fmla="val 130579"/>
              <a:gd name="adj3" fmla="val 16667"/>
            </a:avLst>
          </a:prstGeom>
          <a:solidFill>
            <a:srgbClr val="FFF0E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800"/>
              <a:t>This line is tricky!</a:t>
            </a:r>
          </a:p>
          <a:p>
            <a:pPr algn="ctr"/>
            <a:endParaRPr lang="en-US" sz="1800"/>
          </a:p>
          <a:p>
            <a:pPr algn="ctr"/>
            <a:r>
              <a:rPr lang="en-US" sz="1800"/>
              <a:t>First, what happens when you just write the name of an array all by itself?</a:t>
            </a:r>
          </a:p>
          <a:p>
            <a:pPr algn="ctr"/>
            <a:endParaRPr lang="en-US" sz="1800"/>
          </a:p>
          <a:p>
            <a:pPr algn="ctr"/>
            <a:r>
              <a:rPr lang="en-US" sz="1800"/>
              <a:t>Answer: C++ replaces the name with the start address of the array.</a:t>
            </a:r>
          </a:p>
        </p:txBody>
      </p:sp>
      <p:sp>
        <p:nvSpPr>
          <p:cNvPr id="566325" name="Rectangle 53"/>
          <p:cNvSpPr>
            <a:spLocks noChangeArrowheads="1"/>
          </p:cNvSpPr>
          <p:nvPr/>
        </p:nvSpPr>
        <p:spPr bwMode="auto">
          <a:xfrm>
            <a:off x="1676400" y="5573713"/>
            <a:ext cx="609600" cy="228600"/>
          </a:xfrm>
          <a:prstGeom prst="rect">
            <a:avLst/>
          </a:prstGeom>
          <a:noFill/>
          <a:ln w="50800" algn="ctr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566326" name="Text Box 54"/>
          <p:cNvSpPr txBox="1">
            <a:spLocks noChangeArrowheads="1"/>
          </p:cNvSpPr>
          <p:nvPr/>
        </p:nvSpPr>
        <p:spPr bwMode="auto">
          <a:xfrm>
            <a:off x="2209800" y="5292725"/>
            <a:ext cx="2579688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6600CC"/>
                </a:solidFill>
              </a:rPr>
              <a:t>+ one array element down</a:t>
            </a:r>
          </a:p>
        </p:txBody>
      </p:sp>
      <p:sp>
        <p:nvSpPr>
          <p:cNvPr id="566327" name="AutoShape 55"/>
          <p:cNvSpPr>
            <a:spLocks noChangeArrowheads="1"/>
          </p:cNvSpPr>
          <p:nvPr/>
        </p:nvSpPr>
        <p:spPr bwMode="auto">
          <a:xfrm>
            <a:off x="3895725" y="2609850"/>
            <a:ext cx="5248275" cy="1267517"/>
          </a:xfrm>
          <a:prstGeom prst="wedgeRoundRectCallout">
            <a:avLst>
              <a:gd name="adj1" fmla="val -74849"/>
              <a:gd name="adj2" fmla="val 169152"/>
              <a:gd name="adj3" fmla="val 16667"/>
            </a:avLst>
          </a:prstGeom>
          <a:solidFill>
            <a:srgbClr val="FFF0E1"/>
          </a:solidFill>
          <a:ln w="31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700" dirty="0"/>
              <a:t/>
            </a:r>
            <a:br>
              <a:rPr lang="en-US" sz="700" dirty="0"/>
            </a:br>
            <a:r>
              <a:rPr lang="en-US" sz="1800" dirty="0"/>
              <a:t>Then when we add </a:t>
            </a:r>
            <a:r>
              <a:rPr lang="en-US" sz="1800" dirty="0">
                <a:solidFill>
                  <a:srgbClr val="FF0000"/>
                </a:solidFill>
              </a:rPr>
              <a:t>1</a:t>
            </a:r>
            <a:r>
              <a:rPr lang="en-US" sz="1800" dirty="0"/>
              <a:t>, we tell C++ we want the address of the element that is </a:t>
            </a:r>
            <a:r>
              <a:rPr lang="en-US" sz="1800" dirty="0">
                <a:solidFill>
                  <a:srgbClr val="FF0000"/>
                </a:solidFill>
              </a:rPr>
              <a:t>one down </a:t>
            </a:r>
            <a:r>
              <a:rPr lang="en-US" sz="1800" dirty="0"/>
              <a:t>from the top of the array.</a:t>
            </a:r>
            <a:endParaRPr lang="en-US" sz="1800" dirty="0">
              <a:solidFill>
                <a:srgbClr val="6600CC"/>
              </a:solidFill>
            </a:endParaRPr>
          </a:p>
        </p:txBody>
      </p:sp>
      <p:sp>
        <p:nvSpPr>
          <p:cNvPr id="566328" name="Rectangle 56"/>
          <p:cNvSpPr>
            <a:spLocks noChangeArrowheads="1"/>
          </p:cNvSpPr>
          <p:nvPr/>
        </p:nvSpPr>
        <p:spPr bwMode="auto">
          <a:xfrm>
            <a:off x="1924050" y="5272088"/>
            <a:ext cx="7429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3004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xmlns="" id="{92DF7310-2B2A-4217-8C3B-675A41095AB6}"/>
              </a:ext>
            </a:extLst>
          </p:cNvPr>
          <p:cNvSpPr/>
          <p:nvPr/>
        </p:nvSpPr>
        <p:spPr bwMode="auto">
          <a:xfrm>
            <a:off x="4267200" y="4091680"/>
            <a:ext cx="3039929" cy="845344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solidFill>
                  <a:srgbClr val="7030A0"/>
                </a:solidFill>
              </a:rPr>
              <a:t>n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omic Sans MS" pitchFamily="66" charset="0"/>
                <a:cs typeface="Times New Roman" pitchFamily="18" charset="0"/>
              </a:rPr>
              <a:t>ums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omic Sans MS" pitchFamily="66" charset="0"/>
                <a:cs typeface="Times New Roman" pitchFamily="18" charset="0"/>
              </a:rPr>
              <a:t> + 1 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points here!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66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66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6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66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66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566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66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-0.29688 0.20417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566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4" y="10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66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2.96296E-6 L -0.29687 0.18194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5663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4" y="90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" dur="2000" fill="hold"/>
                                        <p:tgtEl>
                                          <p:spTgt spid="56629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2" dur="2000" fill="hold"/>
                                        <p:tgtEl>
                                          <p:spTgt spid="56629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 nodeType="clickPar">
                      <p:stCondLst>
                        <p:cond delay="indefinite"/>
                      </p:stCondLst>
                      <p:childTnLst>
                        <p:par>
                          <p:cTn id="1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 nodeType="clickPar">
                      <p:stCondLst>
                        <p:cond delay="indefinite"/>
                      </p:stCondLst>
                      <p:childTnLst>
                        <p:par>
                          <p:cTn id="1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56631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566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566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566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566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 nodeType="clickPar">
                      <p:stCondLst>
                        <p:cond delay="indefinite"/>
                      </p:stCondLst>
                      <p:childTnLst>
                        <p:par>
                          <p:cTn id="1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28614E-6 L -0.74271 0.20772 " pathEditMode="relative" rAng="0" ptsTypes="AA">
                                      <p:cBhvr>
                                        <p:cTn id="149" dur="2000" fill="hold"/>
                                        <p:tgtEl>
                                          <p:spTgt spid="5663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135" y="10386"/>
                                    </p:animMotion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1000"/>
                                        <p:tgtEl>
                                          <p:spTgt spid="566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6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 nodeType="clickPar">
                      <p:stCondLst>
                        <p:cond delay="indefinite"/>
                      </p:stCondLst>
                      <p:childTnLst>
                        <p:par>
                          <p:cTn id="1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 nodeType="clickPar">
                      <p:stCondLst>
                        <p:cond delay="indefinite"/>
                      </p:stCondLst>
                      <p:childTnLst>
                        <p:par>
                          <p:cTn id="1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5663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 nodeType="clickPar">
                      <p:stCondLst>
                        <p:cond delay="indefinite"/>
                      </p:stCondLst>
                      <p:childTnLst>
                        <p:par>
                          <p:cTn id="1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566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 nodeType="clickPar">
                      <p:stCondLst>
                        <p:cond delay="indefinite"/>
                      </p:stCondLst>
                      <p:childTnLst>
                        <p:par>
                          <p:cTn id="1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566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 nodeType="clickPar">
                      <p:stCondLst>
                        <p:cond delay="indefinite"/>
                      </p:stCondLst>
                      <p:childTnLst>
                        <p:par>
                          <p:cTn id="1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 nodeType="clickPar">
                      <p:stCondLst>
                        <p:cond delay="indefinite"/>
                      </p:stCondLst>
                      <p:childTnLst>
                        <p:par>
                          <p:cTn id="1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5" dur="1000"/>
                                        <p:tgtEl>
                                          <p:spTgt spid="5663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6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1000"/>
                                        <p:tgtEl>
                                          <p:spTgt spid="5663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6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566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.00462 L 0.04896 -0.55702 " pathEditMode="relative" rAng="0" ptsTypes="AA">
                                      <p:cBhvr>
                                        <p:cTn id="206" dur="2000" fill="hold"/>
                                        <p:tgtEl>
                                          <p:spTgt spid="5663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8" y="-28082"/>
                                    </p:animMotion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9" dur="2000" fill="hold"/>
                                        <p:tgtEl>
                                          <p:spTgt spid="5663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  <p:set>
                                      <p:cBhvr>
                                        <p:cTn id="220" dur="2000" fill="hold"/>
                                        <p:tgtEl>
                                          <p:spTgt spid="5663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 nodeType="clickPar">
                      <p:stCondLst>
                        <p:cond delay="indefinite"/>
                      </p:stCondLst>
                      <p:childTnLst>
                        <p:par>
                          <p:cTn id="2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 nodeType="clickPar">
                      <p:stCondLst>
                        <p:cond delay="indefinite"/>
                      </p:stCondLst>
                      <p:childTnLst>
                        <p:par>
                          <p:cTn id="2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9" dur="500"/>
                                        <p:tgtEl>
                                          <p:spTgt spid="566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 nodeType="clickPar">
                      <p:stCondLst>
                        <p:cond delay="indefinite"/>
                      </p:stCondLst>
                      <p:childTnLst>
                        <p:par>
                          <p:cTn id="2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566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566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566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566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 nodeType="clickPar">
                      <p:stCondLst>
                        <p:cond delay="indefinite"/>
                      </p:stCondLst>
                      <p:childTnLst>
                        <p:par>
                          <p:cTn id="2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 nodeType="clickPar">
                      <p:stCondLst>
                        <p:cond delay="indefinite"/>
                      </p:stCondLst>
                      <p:childTnLst>
                        <p:par>
                          <p:cTn id="2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 nodeType="clickPar">
                      <p:stCondLst>
                        <p:cond delay="indefinite"/>
                      </p:stCondLst>
                      <p:childTnLst>
                        <p:par>
                          <p:cTn id="2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566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 nodeType="clickPar">
                      <p:stCondLst>
                        <p:cond delay="indefinite"/>
                      </p:stCondLst>
                      <p:childTnLst>
                        <p:par>
                          <p:cTn id="2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6277" grpId="0"/>
      <p:bldP spid="566278" grpId="0"/>
      <p:bldP spid="566279" grpId="0"/>
      <p:bldP spid="566292" grpId="0" animBg="1"/>
      <p:bldP spid="566292" grpId="1" animBg="1"/>
      <p:bldP spid="566294" grpId="0" animBg="1"/>
      <p:bldP spid="566294" grpId="1" animBg="1"/>
      <p:bldP spid="566295" grpId="0" animBg="1"/>
      <p:bldP spid="566295" grpId="1" animBg="1"/>
      <p:bldP spid="566296" grpId="0" animBg="1"/>
      <p:bldP spid="566296" grpId="1" animBg="1"/>
      <p:bldP spid="566297" grpId="0" animBg="1"/>
      <p:bldP spid="566298" grpId="0"/>
      <p:bldP spid="566305" grpId="0" animBg="1"/>
      <p:bldP spid="566305" grpId="1" animBg="1"/>
      <p:bldP spid="566306" grpId="0" animBg="1"/>
      <p:bldP spid="566306" grpId="1" animBg="1"/>
      <p:bldP spid="566309" grpId="0" animBg="1"/>
      <p:bldP spid="566309" grpId="1" animBg="1"/>
      <p:bldP spid="566309" grpId="2" animBg="1"/>
      <p:bldP spid="566313" grpId="0"/>
      <p:bldP spid="566314" grpId="0" animBg="1"/>
      <p:bldP spid="566314" grpId="1" animBg="1"/>
      <p:bldP spid="566315" grpId="0"/>
      <p:bldP spid="566316" grpId="0" animBg="1"/>
      <p:bldP spid="566318" grpId="0"/>
      <p:bldP spid="566318" grpId="1"/>
      <p:bldP spid="566318" grpId="2"/>
      <p:bldP spid="566319" grpId="0" animBg="1"/>
      <p:bldP spid="566319" grpId="1" animBg="1"/>
      <p:bldP spid="566320" grpId="0"/>
      <p:bldP spid="566321" grpId="0" animBg="1"/>
      <p:bldP spid="566322" grpId="0"/>
      <p:bldP spid="566317" grpId="0" build="p" animBg="1"/>
      <p:bldP spid="566317" grpId="1" build="allAtOnce" animBg="1"/>
      <p:bldP spid="566325" grpId="0" animBg="1"/>
      <p:bldP spid="566325" grpId="1" animBg="1"/>
      <p:bldP spid="566326" grpId="0"/>
      <p:bldP spid="566326" grpId="1"/>
      <p:bldP spid="566327" grpId="0" uiExpand="1" build="p" animBg="1"/>
      <p:bldP spid="566327" grpId="1" build="allAtOnce" animBg="1"/>
      <p:bldP spid="566328" grpId="0"/>
      <p:bldP spid="566328" grpId="1"/>
      <p:bldP spid="2" grpId="0" build="allAtOnce" animBg="1"/>
      <p:bldP spid="2" grpId="1" build="allAtOnce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37CDC-73A4-40C3-8DCF-54964CB349EA}" type="slidenum">
              <a:rPr lang="en-US"/>
              <a:pPr/>
              <a:t>21</a:t>
            </a:fld>
            <a:endParaRPr lang="en-US"/>
          </a:p>
        </p:txBody>
      </p:sp>
      <p:sp>
        <p:nvSpPr>
          <p:cNvPr id="370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-236692"/>
            <a:ext cx="8915400" cy="1143000"/>
          </a:xfrm>
        </p:spPr>
        <p:txBody>
          <a:bodyPr/>
          <a:lstStyle/>
          <a:p>
            <a:r>
              <a:rPr lang="en-US" sz="3200" dirty="0"/>
              <a:t>Pointers Work with Structures Too!</a:t>
            </a:r>
          </a:p>
        </p:txBody>
      </p:sp>
      <p:sp>
        <p:nvSpPr>
          <p:cNvPr id="370692" name="Rectangle 4"/>
          <p:cNvSpPr>
            <a:spLocks noChangeArrowheads="1"/>
          </p:cNvSpPr>
          <p:nvPr/>
        </p:nvSpPr>
        <p:spPr bwMode="auto">
          <a:xfrm>
            <a:off x="381000" y="2438400"/>
            <a:ext cx="4343400" cy="4324261"/>
          </a:xfrm>
          <a:prstGeom prst="rect">
            <a:avLst/>
          </a:prstGeom>
          <a:solidFill>
            <a:srgbClr val="CCFFCC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struct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Nerd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numZits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hoursOfStarCraft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main()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Nerd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carey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Nerd 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ptr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eaLnBrk="0" hangingPunct="0">
              <a:tabLst>
                <a:tab pos="228600" algn="l"/>
              </a:tabLst>
            </a:pPr>
            <a:endParaRPr lang="en-US" sz="11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ptr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&amp;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carey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eaLnBrk="0" hangingPunct="0">
              <a:tabLst>
                <a:tab pos="228600" algn="l"/>
              </a:tabLst>
            </a:pPr>
            <a:endParaRPr lang="en-US" sz="105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1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800" b="1" dirty="0">
                <a:solidFill>
                  <a:srgbClr val="FF3300"/>
                </a:solidFill>
                <a:latin typeface="Courier New" pitchFamily="49" charset="0"/>
                <a:cs typeface="Courier New" pitchFamily="49" charset="0"/>
              </a:rPr>
              <a:t>(*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ptr</a:t>
            </a:r>
            <a:r>
              <a:rPr lang="en-US" sz="1800" b="1" dirty="0">
                <a:solidFill>
                  <a:srgbClr val="FF3300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numZits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140;</a:t>
            </a: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200" dirty="0">
              <a:solidFill>
                <a:srgbClr val="FF3300"/>
              </a:solidFill>
            </a:endParaRPr>
          </a:p>
        </p:txBody>
      </p:sp>
      <p:sp>
        <p:nvSpPr>
          <p:cNvPr id="370693" name="Rectangle 5"/>
          <p:cNvSpPr>
            <a:spLocks noChangeArrowheads="1"/>
          </p:cNvSpPr>
          <p:nvPr/>
        </p:nvSpPr>
        <p:spPr bwMode="auto">
          <a:xfrm>
            <a:off x="6842125" y="7620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694" name="Rectangle 6"/>
          <p:cNvSpPr>
            <a:spLocks noChangeArrowheads="1"/>
          </p:cNvSpPr>
          <p:nvPr/>
        </p:nvSpPr>
        <p:spPr bwMode="auto">
          <a:xfrm>
            <a:off x="6842125" y="10668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695" name="Rectangle 7"/>
          <p:cNvSpPr>
            <a:spLocks noChangeArrowheads="1"/>
          </p:cNvSpPr>
          <p:nvPr/>
        </p:nvSpPr>
        <p:spPr bwMode="auto">
          <a:xfrm>
            <a:off x="6842125" y="13716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696" name="Rectangle 8"/>
          <p:cNvSpPr>
            <a:spLocks noChangeArrowheads="1"/>
          </p:cNvSpPr>
          <p:nvPr/>
        </p:nvSpPr>
        <p:spPr bwMode="auto">
          <a:xfrm>
            <a:off x="6842125" y="16764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697" name="Rectangle 9"/>
          <p:cNvSpPr>
            <a:spLocks noChangeArrowheads="1"/>
          </p:cNvSpPr>
          <p:nvPr/>
        </p:nvSpPr>
        <p:spPr bwMode="auto">
          <a:xfrm>
            <a:off x="6842125" y="19812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698" name="Rectangle 10"/>
          <p:cNvSpPr>
            <a:spLocks noChangeArrowheads="1"/>
          </p:cNvSpPr>
          <p:nvPr/>
        </p:nvSpPr>
        <p:spPr bwMode="auto">
          <a:xfrm>
            <a:off x="6842125" y="22860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699" name="Rectangle 11"/>
          <p:cNvSpPr>
            <a:spLocks noChangeArrowheads="1"/>
          </p:cNvSpPr>
          <p:nvPr/>
        </p:nvSpPr>
        <p:spPr bwMode="auto">
          <a:xfrm>
            <a:off x="6842125" y="25908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0" name="Rectangle 12"/>
          <p:cNvSpPr>
            <a:spLocks noChangeArrowheads="1"/>
          </p:cNvSpPr>
          <p:nvPr/>
        </p:nvSpPr>
        <p:spPr bwMode="auto">
          <a:xfrm>
            <a:off x="6842125" y="28956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1" name="Rectangle 13"/>
          <p:cNvSpPr>
            <a:spLocks noChangeArrowheads="1"/>
          </p:cNvSpPr>
          <p:nvPr/>
        </p:nvSpPr>
        <p:spPr bwMode="auto">
          <a:xfrm>
            <a:off x="6842125" y="32004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2" name="Rectangle 14"/>
          <p:cNvSpPr>
            <a:spLocks noChangeArrowheads="1"/>
          </p:cNvSpPr>
          <p:nvPr/>
        </p:nvSpPr>
        <p:spPr bwMode="auto">
          <a:xfrm>
            <a:off x="6842125" y="35052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3" name="Rectangle 15"/>
          <p:cNvSpPr>
            <a:spLocks noChangeArrowheads="1"/>
          </p:cNvSpPr>
          <p:nvPr/>
        </p:nvSpPr>
        <p:spPr bwMode="auto">
          <a:xfrm>
            <a:off x="6842125" y="38100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4" name="Rectangle 16"/>
          <p:cNvSpPr>
            <a:spLocks noChangeArrowheads="1"/>
          </p:cNvSpPr>
          <p:nvPr/>
        </p:nvSpPr>
        <p:spPr bwMode="auto">
          <a:xfrm>
            <a:off x="6842125" y="41148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5" name="Rectangle 17"/>
          <p:cNvSpPr>
            <a:spLocks noChangeArrowheads="1"/>
          </p:cNvSpPr>
          <p:nvPr/>
        </p:nvSpPr>
        <p:spPr bwMode="auto">
          <a:xfrm>
            <a:off x="6842125" y="44196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6" name="Rectangle 18"/>
          <p:cNvSpPr>
            <a:spLocks noChangeArrowheads="1"/>
          </p:cNvSpPr>
          <p:nvPr/>
        </p:nvSpPr>
        <p:spPr bwMode="auto">
          <a:xfrm>
            <a:off x="6842125" y="47244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7" name="Rectangle 19"/>
          <p:cNvSpPr>
            <a:spLocks noChangeArrowheads="1"/>
          </p:cNvSpPr>
          <p:nvPr/>
        </p:nvSpPr>
        <p:spPr bwMode="auto">
          <a:xfrm>
            <a:off x="6842125" y="50292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8" name="Rectangle 20"/>
          <p:cNvSpPr>
            <a:spLocks noChangeArrowheads="1"/>
          </p:cNvSpPr>
          <p:nvPr/>
        </p:nvSpPr>
        <p:spPr bwMode="auto">
          <a:xfrm>
            <a:off x="6842125" y="53340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09" name="Text Box 21"/>
          <p:cNvSpPr txBox="1">
            <a:spLocks noChangeArrowheads="1"/>
          </p:cNvSpPr>
          <p:nvPr/>
        </p:nvSpPr>
        <p:spPr bwMode="auto">
          <a:xfrm>
            <a:off x="7680325" y="737261"/>
            <a:ext cx="1387475" cy="557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/>
              <a:t>00001000</a:t>
            </a:r>
          </a:p>
          <a:p>
            <a:r>
              <a:rPr lang="en-US" sz="2000" dirty="0"/>
              <a:t>00001001</a:t>
            </a:r>
          </a:p>
          <a:p>
            <a:r>
              <a:rPr lang="en-US" sz="2000" dirty="0"/>
              <a:t>00001002</a:t>
            </a:r>
          </a:p>
          <a:p>
            <a:r>
              <a:rPr lang="en-US" sz="2000" dirty="0"/>
              <a:t>00001003</a:t>
            </a:r>
          </a:p>
          <a:p>
            <a:r>
              <a:rPr lang="en-US" sz="2000" dirty="0"/>
              <a:t>00001004</a:t>
            </a:r>
          </a:p>
          <a:p>
            <a:r>
              <a:rPr lang="en-US" sz="2000" dirty="0"/>
              <a:t>00001005</a:t>
            </a:r>
          </a:p>
          <a:p>
            <a:r>
              <a:rPr lang="en-US" sz="2000" dirty="0"/>
              <a:t>00001006</a:t>
            </a:r>
          </a:p>
          <a:p>
            <a:r>
              <a:rPr lang="en-US" sz="2000" dirty="0"/>
              <a:t>00001007</a:t>
            </a:r>
          </a:p>
          <a:p>
            <a:r>
              <a:rPr lang="en-US" sz="2000" dirty="0"/>
              <a:t>00001008</a:t>
            </a:r>
          </a:p>
          <a:p>
            <a:r>
              <a:rPr lang="en-US" sz="2000" dirty="0"/>
              <a:t>00001009</a:t>
            </a:r>
          </a:p>
          <a:p>
            <a:r>
              <a:rPr lang="en-US" sz="2000" dirty="0"/>
              <a:t>00001010</a:t>
            </a:r>
          </a:p>
          <a:p>
            <a:r>
              <a:rPr lang="en-US" sz="2000" dirty="0"/>
              <a:t>00001011</a:t>
            </a:r>
          </a:p>
          <a:p>
            <a:r>
              <a:rPr lang="en-US" sz="2000" dirty="0"/>
              <a:t>00001012</a:t>
            </a:r>
          </a:p>
          <a:p>
            <a:r>
              <a:rPr lang="en-US" sz="2000" dirty="0"/>
              <a:t>00001013</a:t>
            </a:r>
          </a:p>
          <a:p>
            <a:r>
              <a:rPr lang="en-US" sz="2000" dirty="0"/>
              <a:t>00001014</a:t>
            </a:r>
          </a:p>
          <a:p>
            <a:r>
              <a:rPr lang="en-US" sz="2000" dirty="0"/>
              <a:t>00001015</a:t>
            </a:r>
          </a:p>
          <a:p>
            <a:r>
              <a:rPr lang="en-US" sz="2000" dirty="0"/>
              <a:t>00001016</a:t>
            </a:r>
          </a:p>
          <a:p>
            <a:r>
              <a:rPr lang="en-US" sz="2000" dirty="0"/>
              <a:t>00001017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928882" y="625784"/>
            <a:ext cx="2822580" cy="2625721"/>
            <a:chOff x="4945066" y="2433640"/>
            <a:chExt cx="2822580" cy="2625721"/>
          </a:xfrm>
        </p:grpSpPr>
        <p:sp>
          <p:nvSpPr>
            <p:cNvPr id="3" name="Rectangle 2"/>
            <p:cNvSpPr/>
            <p:nvPr/>
          </p:nvSpPr>
          <p:spPr bwMode="auto">
            <a:xfrm>
              <a:off x="4953000" y="2557462"/>
              <a:ext cx="2814646" cy="25018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  <p:sp>
          <p:nvSpPr>
            <p:cNvPr id="370712" name="Text Box 24"/>
            <p:cNvSpPr txBox="1">
              <a:spLocks noChangeArrowheads="1"/>
            </p:cNvSpPr>
            <p:nvPr/>
          </p:nvSpPr>
          <p:spPr bwMode="auto">
            <a:xfrm>
              <a:off x="4945066" y="2433640"/>
              <a:ext cx="976313" cy="4619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dirty="0" err="1">
                  <a:solidFill>
                    <a:srgbClr val="990000"/>
                  </a:solidFill>
                </a:rPr>
                <a:t>carey</a:t>
              </a:r>
              <a:endParaRPr lang="en-US" dirty="0">
                <a:solidFill>
                  <a:srgbClr val="990000"/>
                </a:solidFill>
              </a:endParaRPr>
            </a:p>
          </p:txBody>
        </p:sp>
      </p:grpSp>
      <p:grpSp>
        <p:nvGrpSpPr>
          <p:cNvPr id="370716" name="Group 28"/>
          <p:cNvGrpSpPr>
            <a:grpSpLocks/>
          </p:cNvGrpSpPr>
          <p:nvPr/>
        </p:nvGrpSpPr>
        <p:grpSpPr bwMode="auto">
          <a:xfrm>
            <a:off x="5013325" y="783764"/>
            <a:ext cx="2754313" cy="1219200"/>
            <a:chOff x="3024" y="1632"/>
            <a:chExt cx="1735" cy="768"/>
          </a:xfrm>
        </p:grpSpPr>
        <p:sp>
          <p:nvSpPr>
            <p:cNvPr id="370717" name="Text Box 29"/>
            <p:cNvSpPr txBox="1">
              <a:spLocks noChangeArrowheads="1"/>
            </p:cNvSpPr>
            <p:nvPr/>
          </p:nvSpPr>
          <p:spPr bwMode="auto">
            <a:xfrm>
              <a:off x="3024" y="1920"/>
              <a:ext cx="1171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600" dirty="0"/>
                <a:t>              .</a:t>
              </a:r>
              <a:r>
                <a:rPr lang="en-US" sz="1600" dirty="0" err="1"/>
                <a:t>numZits</a:t>
              </a:r>
              <a:endParaRPr lang="en-US" sz="1600" dirty="0"/>
            </a:p>
          </p:txBody>
        </p:sp>
        <p:sp>
          <p:nvSpPr>
            <p:cNvPr id="370718" name="Rectangle 30"/>
            <p:cNvSpPr>
              <a:spLocks noChangeArrowheads="1"/>
            </p:cNvSpPr>
            <p:nvPr/>
          </p:nvSpPr>
          <p:spPr bwMode="auto">
            <a:xfrm>
              <a:off x="4183" y="1632"/>
              <a:ext cx="576" cy="768"/>
            </a:xfrm>
            <a:prstGeom prst="rect">
              <a:avLst/>
            </a:prstGeom>
            <a:solidFill>
              <a:srgbClr val="339966">
                <a:alpha val="50000"/>
              </a:srgb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70719" name="Group 31"/>
          <p:cNvGrpSpPr>
            <a:grpSpLocks/>
          </p:cNvGrpSpPr>
          <p:nvPr/>
        </p:nvGrpSpPr>
        <p:grpSpPr bwMode="auto">
          <a:xfrm>
            <a:off x="4327530" y="2033124"/>
            <a:ext cx="3440116" cy="1219200"/>
            <a:chOff x="2592" y="1632"/>
            <a:chExt cx="2167" cy="768"/>
          </a:xfrm>
        </p:grpSpPr>
        <p:sp>
          <p:nvSpPr>
            <p:cNvPr id="370720" name="Text Box 32"/>
            <p:cNvSpPr txBox="1">
              <a:spLocks noChangeArrowheads="1"/>
            </p:cNvSpPr>
            <p:nvPr/>
          </p:nvSpPr>
          <p:spPr bwMode="auto">
            <a:xfrm>
              <a:off x="2592" y="1880"/>
              <a:ext cx="1611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600" dirty="0"/>
                <a:t>         .</a:t>
              </a:r>
              <a:r>
                <a:rPr lang="en-US" sz="1600" dirty="0" err="1"/>
                <a:t>hoursOfStarCraft</a:t>
              </a:r>
              <a:endParaRPr lang="en-US" sz="1600" dirty="0"/>
            </a:p>
          </p:txBody>
        </p:sp>
        <p:sp>
          <p:nvSpPr>
            <p:cNvPr id="370721" name="Rectangle 33"/>
            <p:cNvSpPr>
              <a:spLocks noChangeArrowheads="1"/>
            </p:cNvSpPr>
            <p:nvPr/>
          </p:nvSpPr>
          <p:spPr bwMode="auto">
            <a:xfrm>
              <a:off x="4183" y="1632"/>
              <a:ext cx="576" cy="768"/>
            </a:xfrm>
            <a:prstGeom prst="rect">
              <a:avLst/>
            </a:prstGeom>
            <a:solidFill>
              <a:srgbClr val="339966">
                <a:alpha val="50000"/>
              </a:srgb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70725" name="Text Box 37"/>
          <p:cNvSpPr txBox="1">
            <a:spLocks noChangeArrowheads="1"/>
          </p:cNvSpPr>
          <p:nvPr/>
        </p:nvSpPr>
        <p:spPr bwMode="auto">
          <a:xfrm>
            <a:off x="6942292" y="1214735"/>
            <a:ext cx="1160462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r>
              <a:rPr lang="en-US" dirty="0">
                <a:solidFill>
                  <a:srgbClr val="6600CC"/>
                </a:solidFill>
              </a:rPr>
              <a:t>140</a:t>
            </a:r>
          </a:p>
        </p:txBody>
      </p:sp>
      <p:sp>
        <p:nvSpPr>
          <p:cNvPr id="370726" name="Text Box 38"/>
          <p:cNvSpPr txBox="1">
            <a:spLocks noChangeArrowheads="1"/>
          </p:cNvSpPr>
          <p:nvPr/>
        </p:nvSpPr>
        <p:spPr bwMode="auto">
          <a:xfrm>
            <a:off x="6781800" y="2372380"/>
            <a:ext cx="1160462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6600CC"/>
                </a:solidFill>
              </a:rPr>
              <a:t>  42</a:t>
            </a:r>
          </a:p>
        </p:txBody>
      </p:sp>
      <p:sp>
        <p:nvSpPr>
          <p:cNvPr id="370727" name="Rectangle 39"/>
          <p:cNvSpPr>
            <a:spLocks noChangeArrowheads="1"/>
          </p:cNvSpPr>
          <p:nvPr/>
        </p:nvSpPr>
        <p:spPr bwMode="auto">
          <a:xfrm>
            <a:off x="6842125" y="56388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28" name="Rectangle 40"/>
          <p:cNvSpPr>
            <a:spLocks noChangeArrowheads="1"/>
          </p:cNvSpPr>
          <p:nvPr/>
        </p:nvSpPr>
        <p:spPr bwMode="auto">
          <a:xfrm>
            <a:off x="6842125" y="5943600"/>
            <a:ext cx="914400" cy="304800"/>
          </a:xfrm>
          <a:prstGeom prst="rect">
            <a:avLst/>
          </a:prstGeom>
          <a:solidFill>
            <a:srgbClr val="FFFF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29" name="Line 41"/>
          <p:cNvSpPr>
            <a:spLocks noChangeShapeType="1"/>
          </p:cNvSpPr>
          <p:nvPr/>
        </p:nvSpPr>
        <p:spPr bwMode="auto">
          <a:xfrm>
            <a:off x="495300" y="48006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70730" name="Line 42"/>
          <p:cNvSpPr>
            <a:spLocks noChangeShapeType="1"/>
          </p:cNvSpPr>
          <p:nvPr/>
        </p:nvSpPr>
        <p:spPr bwMode="auto">
          <a:xfrm>
            <a:off x="504825" y="50958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70731" name="Rectangle 43"/>
          <p:cNvSpPr>
            <a:spLocks noChangeArrowheads="1"/>
          </p:cNvSpPr>
          <p:nvPr/>
        </p:nvSpPr>
        <p:spPr bwMode="auto">
          <a:xfrm>
            <a:off x="6842125" y="5043488"/>
            <a:ext cx="900113" cy="1190625"/>
          </a:xfrm>
          <a:prstGeom prst="rect">
            <a:avLst/>
          </a:prstGeom>
          <a:solidFill>
            <a:srgbClr val="800000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32" name="Line 44"/>
          <p:cNvSpPr>
            <a:spLocks noChangeShapeType="1"/>
          </p:cNvSpPr>
          <p:nvPr/>
        </p:nvSpPr>
        <p:spPr bwMode="auto">
          <a:xfrm>
            <a:off x="501650" y="5531099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70733" name="Line 45"/>
          <p:cNvSpPr>
            <a:spLocks noChangeShapeType="1"/>
          </p:cNvSpPr>
          <p:nvPr/>
        </p:nvSpPr>
        <p:spPr bwMode="auto">
          <a:xfrm flipH="1">
            <a:off x="7767646" y="1068823"/>
            <a:ext cx="12192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34" name="Text Box 46"/>
          <p:cNvSpPr txBox="1">
            <a:spLocks noChangeArrowheads="1"/>
          </p:cNvSpPr>
          <p:nvPr/>
        </p:nvSpPr>
        <p:spPr bwMode="auto">
          <a:xfrm>
            <a:off x="6842125" y="5456238"/>
            <a:ext cx="877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FFCC"/>
                </a:solidFill>
              </a:rPr>
              <a:t>1000</a:t>
            </a:r>
          </a:p>
        </p:txBody>
      </p:sp>
      <p:sp>
        <p:nvSpPr>
          <p:cNvPr id="370735" name="Text Box 47"/>
          <p:cNvSpPr txBox="1">
            <a:spLocks noChangeArrowheads="1"/>
          </p:cNvSpPr>
          <p:nvPr/>
        </p:nvSpPr>
        <p:spPr bwMode="auto">
          <a:xfrm>
            <a:off x="7572375" y="7016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cxnSp>
        <p:nvCxnSpPr>
          <p:cNvPr id="370736" name="AutoShape 48"/>
          <p:cNvCxnSpPr>
            <a:cxnSpLocks noChangeShapeType="1"/>
          </p:cNvCxnSpPr>
          <p:nvPr/>
        </p:nvCxnSpPr>
        <p:spPr bwMode="auto">
          <a:xfrm flipV="1">
            <a:off x="7740341" y="816987"/>
            <a:ext cx="1588" cy="4708525"/>
          </a:xfrm>
          <a:prstGeom prst="curvedConnector3">
            <a:avLst>
              <a:gd name="adj1" fmla="val 44100000"/>
            </a:avLst>
          </a:prstGeom>
          <a:noFill/>
          <a:ln w="44450">
            <a:solidFill>
              <a:schemeClr val="accent2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0737" name="Line 49"/>
          <p:cNvSpPr>
            <a:spLocks noChangeShapeType="1"/>
          </p:cNvSpPr>
          <p:nvPr/>
        </p:nvSpPr>
        <p:spPr bwMode="auto">
          <a:xfrm>
            <a:off x="533400" y="5955931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70739" name="Line 51"/>
          <p:cNvSpPr>
            <a:spLocks noChangeShapeType="1"/>
          </p:cNvSpPr>
          <p:nvPr/>
        </p:nvSpPr>
        <p:spPr bwMode="auto">
          <a:xfrm>
            <a:off x="533091" y="6261269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70741" name="Text Box 53"/>
          <p:cNvSpPr txBox="1">
            <a:spLocks noChangeArrowheads="1"/>
          </p:cNvSpPr>
          <p:nvPr/>
        </p:nvSpPr>
        <p:spPr bwMode="auto">
          <a:xfrm>
            <a:off x="6248400" y="5014913"/>
            <a:ext cx="64152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3300"/>
                </a:solidFill>
              </a:rPr>
              <a:t>ptr</a:t>
            </a:r>
            <a:endParaRPr lang="en-US" dirty="0">
              <a:solidFill>
                <a:srgbClr val="FF3300"/>
              </a:solidFill>
            </a:endParaRPr>
          </a:p>
        </p:txBody>
      </p:sp>
      <p:sp>
        <p:nvSpPr>
          <p:cNvPr id="54" name="Text Box 50"/>
          <p:cNvSpPr txBox="1">
            <a:spLocks noChangeArrowheads="1"/>
          </p:cNvSpPr>
          <p:nvPr/>
        </p:nvSpPr>
        <p:spPr bwMode="auto">
          <a:xfrm>
            <a:off x="152400" y="1676400"/>
            <a:ext cx="4648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800" dirty="0"/>
              <a:t>Or you can use C++’s </a:t>
            </a:r>
            <a:r>
              <a:rPr lang="en-US" sz="1800" dirty="0">
                <a:solidFill>
                  <a:srgbClr val="FF0066"/>
                </a:solidFill>
              </a:rPr>
              <a:t>-&gt; </a:t>
            </a:r>
            <a:r>
              <a:rPr lang="en-US" sz="1800" dirty="0"/>
              <a:t>operator to </a:t>
            </a:r>
            <a:br>
              <a:rPr lang="en-US" sz="1800" dirty="0"/>
            </a:br>
            <a:r>
              <a:rPr lang="en-US" sz="1800" dirty="0"/>
              <a:t>access fields!</a:t>
            </a:r>
          </a:p>
        </p:txBody>
      </p:sp>
      <p:sp>
        <p:nvSpPr>
          <p:cNvPr id="2" name="Rectangle 1"/>
          <p:cNvSpPr/>
          <p:nvPr/>
        </p:nvSpPr>
        <p:spPr>
          <a:xfrm>
            <a:off x="697825" y="607172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ptr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hoursOfStarCraft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42;</a:t>
            </a: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190500" y="65577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800" dirty="0"/>
              <a:t>You can use pointers to access </a:t>
            </a:r>
            <a:r>
              <a:rPr lang="en-US" sz="1800" dirty="0" err="1">
                <a:solidFill>
                  <a:srgbClr val="6600CC"/>
                </a:solidFill>
              </a:rPr>
              <a:t>structs</a:t>
            </a:r>
            <a:r>
              <a:rPr lang="en-US" sz="1800" dirty="0">
                <a:solidFill>
                  <a:srgbClr val="6600CC"/>
                </a:solidFill>
              </a:rPr>
              <a:t> </a:t>
            </a:r>
            <a:r>
              <a:rPr lang="en-US" sz="1800" dirty="0"/>
              <a:t>too! Use the </a:t>
            </a:r>
            <a:r>
              <a:rPr lang="en-US" sz="1800" dirty="0">
                <a:solidFill>
                  <a:srgbClr val="FF3300"/>
                </a:solidFill>
              </a:rPr>
              <a:t>*</a:t>
            </a:r>
            <a:r>
              <a:rPr lang="en-US" sz="1800" dirty="0"/>
              <a:t> to get to the structure, and the </a:t>
            </a:r>
            <a:r>
              <a:rPr lang="en-US" sz="1800" dirty="0">
                <a:solidFill>
                  <a:srgbClr val="FF3300"/>
                </a:solidFill>
              </a:rPr>
              <a:t>dot</a:t>
            </a:r>
            <a:r>
              <a:rPr lang="en-US" sz="1800" dirty="0"/>
              <a:t> to access its fields.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0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06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70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70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70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70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0692" grpId="0" animBg="1"/>
      <p:bldP spid="370725" grpId="0"/>
      <p:bldP spid="370726" grpId="0"/>
      <p:bldP spid="370729" grpId="0" animBg="1"/>
      <p:bldP spid="370729" grpId="1" animBg="1"/>
      <p:bldP spid="370730" grpId="0" animBg="1"/>
      <p:bldP spid="370730" grpId="1" animBg="1"/>
      <p:bldP spid="370731" grpId="0" animBg="1"/>
      <p:bldP spid="370732" grpId="0" animBg="1"/>
      <p:bldP spid="370732" grpId="1" animBg="1"/>
      <p:bldP spid="370733" grpId="0" animBg="1"/>
      <p:bldP spid="370733" grpId="1" animBg="1"/>
      <p:bldP spid="370734" grpId="0"/>
      <p:bldP spid="370737" grpId="0" animBg="1"/>
      <p:bldP spid="370737" grpId="1" animBg="1"/>
      <p:bldP spid="370739" grpId="0" animBg="1"/>
      <p:bldP spid="370739" grpId="1" animBg="1"/>
      <p:bldP spid="370741" grpId="0"/>
      <p:bldP spid="54" grpId="0"/>
      <p:bldP spid="2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138" name="Group 18"/>
          <p:cNvGrpSpPr>
            <a:grpSpLocks/>
          </p:cNvGrpSpPr>
          <p:nvPr/>
        </p:nvGrpSpPr>
        <p:grpSpPr bwMode="auto">
          <a:xfrm>
            <a:off x="4571999" y="128588"/>
            <a:ext cx="3660775" cy="2862262"/>
            <a:chOff x="2880" y="374"/>
            <a:chExt cx="2306" cy="1803"/>
          </a:xfrm>
        </p:grpSpPr>
        <p:grpSp>
          <p:nvGrpSpPr>
            <p:cNvPr id="261134" name="Group 14"/>
            <p:cNvGrpSpPr>
              <a:grpSpLocks/>
            </p:cNvGrpSpPr>
            <p:nvPr/>
          </p:nvGrpSpPr>
          <p:grpSpPr bwMode="auto">
            <a:xfrm>
              <a:off x="3216" y="432"/>
              <a:ext cx="1970" cy="1745"/>
              <a:chOff x="-1296" y="1584"/>
              <a:chExt cx="1970" cy="1745"/>
            </a:xfrm>
          </p:grpSpPr>
          <p:sp>
            <p:nvSpPr>
              <p:cNvPr id="261130" name="Text Box 10"/>
              <p:cNvSpPr txBox="1">
                <a:spLocks noChangeArrowheads="1"/>
              </p:cNvSpPr>
              <p:nvPr/>
            </p:nvSpPr>
            <p:spPr bwMode="auto">
              <a:xfrm>
                <a:off x="-1296" y="1584"/>
                <a:ext cx="1970" cy="1745"/>
              </a:xfrm>
              <a:prstGeom prst="rect">
                <a:avLst/>
              </a:prstGeom>
              <a:solidFill>
                <a:srgbClr val="E7E7F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solidFill>
                      <a:srgbClr val="990000"/>
                    </a:solidFill>
                  </a:rPr>
                  <a:t> </a:t>
                </a:r>
                <a:endParaRPr lang="en-US" sz="1400" dirty="0"/>
              </a:p>
              <a:p>
                <a:r>
                  <a:rPr lang="en-US" sz="1400" dirty="0"/>
                  <a:t> </a:t>
                </a:r>
              </a:p>
              <a:p>
                <a:r>
                  <a:rPr lang="en-US" sz="1400" dirty="0">
                    <a:solidFill>
                      <a:schemeClr val="accent2"/>
                    </a:solidFill>
                  </a:rPr>
                  <a:t> </a:t>
                </a:r>
                <a:endParaRPr lang="en-US" sz="1400" dirty="0"/>
              </a:p>
              <a:p>
                <a:r>
                  <a:rPr lang="en-US" sz="1400" dirty="0"/>
                  <a:t>  </a:t>
                </a:r>
              </a:p>
              <a:p>
                <a:r>
                  <a:rPr lang="en-US" sz="1200" dirty="0"/>
                  <a:t>   </a:t>
                </a:r>
              </a:p>
              <a:p>
                <a:r>
                  <a:rPr lang="en-US" sz="800" dirty="0"/>
                  <a:t>                    </a:t>
                </a:r>
              </a:p>
              <a:p>
                <a:r>
                  <a:rPr lang="en-US" sz="1400" dirty="0"/>
                  <a:t>    </a:t>
                </a:r>
              </a:p>
              <a:p>
                <a:r>
                  <a:rPr lang="en-US" sz="1200" dirty="0"/>
                  <a:t>      </a:t>
                </a:r>
              </a:p>
              <a:p>
                <a:endParaRPr lang="en-US" sz="800" dirty="0"/>
              </a:p>
              <a:p>
                <a:r>
                  <a:rPr lang="en-US" sz="1400" dirty="0"/>
                  <a:t>  </a:t>
                </a:r>
                <a:endParaRPr lang="en-US" sz="1200" dirty="0"/>
              </a:p>
              <a:p>
                <a:endParaRPr lang="en-US" sz="800" dirty="0"/>
              </a:p>
              <a:p>
                <a:r>
                  <a:rPr lang="en-US" sz="1400" dirty="0">
                    <a:solidFill>
                      <a:schemeClr val="accent2"/>
                    </a:solidFill>
                  </a:rPr>
                  <a:t> </a:t>
                </a:r>
                <a:endParaRPr lang="en-US" sz="1400" dirty="0"/>
              </a:p>
              <a:p>
                <a:r>
                  <a:rPr lang="en-US" sz="1400" dirty="0"/>
                  <a:t>  </a:t>
                </a:r>
                <a:r>
                  <a:rPr lang="en-US" sz="1400" dirty="0" err="1"/>
                  <a:t>m_x</a:t>
                </a:r>
                <a:r>
                  <a:rPr lang="en-US" sz="1400" dirty="0"/>
                  <a:t>            </a:t>
                </a:r>
                <a:r>
                  <a:rPr lang="en-US" sz="1400" dirty="0" err="1"/>
                  <a:t>m_y</a:t>
                </a:r>
                <a:r>
                  <a:rPr lang="en-US" sz="1400" dirty="0"/>
                  <a:t>           </a:t>
                </a:r>
                <a:r>
                  <a:rPr lang="en-US" sz="1400" dirty="0" err="1"/>
                  <a:t>m_rad</a:t>
                </a:r>
                <a:endParaRPr lang="en-US" sz="1400" dirty="0"/>
              </a:p>
              <a:p>
                <a:r>
                  <a:rPr lang="en-US" sz="1400" dirty="0"/>
                  <a:t> </a:t>
                </a:r>
              </a:p>
            </p:txBody>
          </p:sp>
          <p:sp>
            <p:nvSpPr>
              <p:cNvPr id="261131" name="Rectangle 11"/>
              <p:cNvSpPr>
                <a:spLocks noChangeArrowheads="1"/>
              </p:cNvSpPr>
              <p:nvPr/>
            </p:nvSpPr>
            <p:spPr bwMode="auto">
              <a:xfrm>
                <a:off x="-917" y="3061"/>
                <a:ext cx="259" cy="136"/>
              </a:xfrm>
              <a:prstGeom prst="rect">
                <a:avLst/>
              </a:prstGeom>
              <a:solidFill>
                <a:srgbClr val="FFFFE5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1132" name="Rectangle 12"/>
              <p:cNvSpPr>
                <a:spLocks noChangeArrowheads="1"/>
              </p:cNvSpPr>
              <p:nvPr/>
            </p:nvSpPr>
            <p:spPr bwMode="auto">
              <a:xfrm>
                <a:off x="-309" y="3069"/>
                <a:ext cx="259" cy="136"/>
              </a:xfrm>
              <a:prstGeom prst="rect">
                <a:avLst/>
              </a:prstGeom>
              <a:solidFill>
                <a:srgbClr val="FFFFE5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1133" name="Rectangle 13"/>
              <p:cNvSpPr>
                <a:spLocks noChangeArrowheads="1"/>
              </p:cNvSpPr>
              <p:nvPr/>
            </p:nvSpPr>
            <p:spPr bwMode="auto">
              <a:xfrm>
                <a:off x="388" y="3069"/>
                <a:ext cx="259" cy="136"/>
              </a:xfrm>
              <a:prstGeom prst="rect">
                <a:avLst/>
              </a:prstGeom>
              <a:solidFill>
                <a:srgbClr val="FFFFE5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61137" name="Text Box 17"/>
            <p:cNvSpPr txBox="1">
              <a:spLocks noChangeArrowheads="1"/>
            </p:cNvSpPr>
            <p:nvPr/>
          </p:nvSpPr>
          <p:spPr bwMode="auto">
            <a:xfrm>
              <a:off x="2880" y="374"/>
              <a:ext cx="36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rgbClr val="FF3300"/>
                  </a:solidFill>
                </a:rPr>
                <a:t>foo</a:t>
              </a:r>
            </a:p>
          </p:txBody>
        </p:sp>
      </p:grpSp>
      <p:sp>
        <p:nvSpPr>
          <p:cNvPr id="43" name="Line 56"/>
          <p:cNvSpPr>
            <a:spLocks noChangeShapeType="1"/>
          </p:cNvSpPr>
          <p:nvPr/>
        </p:nvSpPr>
        <p:spPr bwMode="auto">
          <a:xfrm flipH="1" flipV="1">
            <a:off x="8318612" y="339866"/>
            <a:ext cx="656804" cy="674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25354-20BA-4E5D-AB7A-3A7FECC7F886}" type="slidenum">
              <a:rPr lang="en-US"/>
              <a:pPr/>
              <a:t>22</a:t>
            </a:fld>
            <a:endParaRPr lang="en-US"/>
          </a:p>
        </p:txBody>
      </p:sp>
      <p:sp>
        <p:nvSpPr>
          <p:cNvPr id="261163" name="Text Box 43"/>
          <p:cNvSpPr txBox="1">
            <a:spLocks noChangeArrowheads="1"/>
          </p:cNvSpPr>
          <p:nvPr/>
        </p:nvSpPr>
        <p:spPr bwMode="auto">
          <a:xfrm>
            <a:off x="8229600" y="9525"/>
            <a:ext cx="806450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FF3300"/>
                </a:solidFill>
              </a:rPr>
              <a:t>3000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3001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3002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3003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3004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3005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3006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3007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3008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3009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3010</a:t>
            </a:r>
          </a:p>
          <a:p>
            <a:pPr algn="ctr"/>
            <a:r>
              <a:rPr lang="en-US" sz="2000" dirty="0">
                <a:solidFill>
                  <a:srgbClr val="FF3300"/>
                </a:solidFill>
              </a:rPr>
              <a:t>…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6960137D-4EAD-44CE-B025-50AD229FBCC0}"/>
              </a:ext>
            </a:extLst>
          </p:cNvPr>
          <p:cNvGrpSpPr/>
          <p:nvPr/>
        </p:nvGrpSpPr>
        <p:grpSpPr>
          <a:xfrm>
            <a:off x="192551" y="740182"/>
            <a:ext cx="4506362" cy="3841343"/>
            <a:chOff x="192551" y="740182"/>
            <a:chExt cx="4506362" cy="3841343"/>
          </a:xfrm>
        </p:grpSpPr>
        <p:sp>
          <p:nvSpPr>
            <p:cNvPr id="261122" name="Rectangle 2"/>
            <p:cNvSpPr>
              <a:spLocks noChangeArrowheads="1"/>
            </p:cNvSpPr>
            <p:nvPr/>
          </p:nvSpPr>
          <p:spPr bwMode="auto">
            <a:xfrm>
              <a:off x="228600" y="762000"/>
              <a:ext cx="4386263" cy="3819525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1123" name="Text Box 3"/>
            <p:cNvSpPr txBox="1">
              <a:spLocks noChangeArrowheads="1"/>
            </p:cNvSpPr>
            <p:nvPr/>
          </p:nvSpPr>
          <p:spPr bwMode="auto">
            <a:xfrm>
              <a:off x="192551" y="740182"/>
              <a:ext cx="4506362" cy="38318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900" dirty="0">
                  <a:solidFill>
                    <a:srgbClr val="990000"/>
                  </a:solidFill>
                </a:rPr>
                <a:t>class</a:t>
              </a:r>
              <a:r>
                <a:rPr lang="en-US" sz="1900" dirty="0"/>
                <a:t> </a:t>
              </a:r>
              <a:r>
                <a:rPr lang="en-US" sz="1900" dirty="0" err="1"/>
                <a:t>Circ</a:t>
              </a:r>
              <a:endParaRPr lang="en-US" sz="1900" dirty="0"/>
            </a:p>
            <a:p>
              <a:r>
                <a:rPr lang="en-US" sz="1900" dirty="0"/>
                <a:t>{</a:t>
              </a:r>
            </a:p>
            <a:p>
              <a:r>
                <a:rPr lang="en-US" sz="1900" dirty="0">
                  <a:solidFill>
                    <a:schemeClr val="accent2"/>
                  </a:solidFill>
                </a:rPr>
                <a:t>public</a:t>
              </a:r>
              <a:r>
                <a:rPr lang="en-US" sz="1900" dirty="0"/>
                <a:t>:</a:t>
              </a:r>
            </a:p>
            <a:p>
              <a:endParaRPr lang="en-US" sz="100" dirty="0"/>
            </a:p>
            <a:p>
              <a:r>
                <a:rPr lang="en-US" sz="1900" dirty="0"/>
                <a:t>   </a:t>
              </a:r>
              <a:r>
                <a:rPr lang="en-US" sz="1900" dirty="0" err="1">
                  <a:solidFill>
                    <a:srgbClr val="6600CC"/>
                  </a:solidFill>
                </a:rPr>
                <a:t>Circ</a:t>
              </a:r>
              <a:r>
                <a:rPr lang="en-US" sz="1900" dirty="0"/>
                <a:t>(float x, float y, float rad)</a:t>
              </a:r>
            </a:p>
            <a:p>
              <a:r>
                <a:rPr lang="en-US" sz="1800" dirty="0"/>
                <a:t>       {  </a:t>
              </a:r>
              <a:r>
                <a:rPr lang="en-US" sz="1800" dirty="0" err="1">
                  <a:solidFill>
                    <a:srgbClr val="990000"/>
                  </a:solidFill>
                </a:rPr>
                <a:t>m_x</a:t>
              </a:r>
              <a:r>
                <a:rPr lang="en-US" sz="1800" dirty="0">
                  <a:solidFill>
                    <a:srgbClr val="990000"/>
                  </a:solidFill>
                </a:rPr>
                <a:t> = x;  </a:t>
              </a:r>
              <a:r>
                <a:rPr lang="en-US" sz="1800" dirty="0" err="1">
                  <a:solidFill>
                    <a:srgbClr val="990000"/>
                  </a:solidFill>
                </a:rPr>
                <a:t>m_y</a:t>
              </a:r>
              <a:r>
                <a:rPr lang="en-US" sz="1800" dirty="0">
                  <a:solidFill>
                    <a:srgbClr val="990000"/>
                  </a:solidFill>
                </a:rPr>
                <a:t> = y;  </a:t>
              </a:r>
              <a:r>
                <a:rPr lang="en-US" sz="1800" dirty="0" err="1">
                  <a:solidFill>
                    <a:srgbClr val="990000"/>
                  </a:solidFill>
                </a:rPr>
                <a:t>m_rad</a:t>
              </a:r>
              <a:r>
                <a:rPr lang="en-US" sz="1800" dirty="0">
                  <a:solidFill>
                    <a:srgbClr val="990000"/>
                  </a:solidFill>
                </a:rPr>
                <a:t> = rad;</a:t>
              </a:r>
              <a:r>
                <a:rPr lang="en-US" sz="1800" dirty="0"/>
                <a:t> }</a:t>
              </a:r>
            </a:p>
            <a:p>
              <a:endParaRPr lang="en-US" sz="800" dirty="0"/>
            </a:p>
            <a:p>
              <a:r>
                <a:rPr lang="en-US" sz="1900"/>
                <a:t>   float </a:t>
              </a:r>
              <a:r>
                <a:rPr lang="en-US" sz="1900">
                  <a:solidFill>
                    <a:srgbClr val="6600CC"/>
                  </a:solidFill>
                </a:rPr>
                <a:t>getArea</a:t>
              </a:r>
              <a:r>
                <a:rPr lang="en-US" sz="1900"/>
                <a:t>()</a:t>
              </a:r>
              <a:endParaRPr lang="en-US" sz="1900" dirty="0"/>
            </a:p>
            <a:p>
              <a:r>
                <a:rPr lang="en-US" sz="1800" dirty="0"/>
                <a:t>       {  </a:t>
              </a:r>
              <a:r>
                <a:rPr lang="en-US" sz="1800" dirty="0">
                  <a:solidFill>
                    <a:srgbClr val="990000"/>
                  </a:solidFill>
                </a:rPr>
                <a:t>return (3.14 * </a:t>
              </a:r>
              <a:r>
                <a:rPr lang="en-US" sz="1800" dirty="0" err="1">
                  <a:solidFill>
                    <a:srgbClr val="990000"/>
                  </a:solidFill>
                </a:rPr>
                <a:t>m_rad</a:t>
              </a:r>
              <a:r>
                <a:rPr lang="en-US" sz="1800" dirty="0">
                  <a:solidFill>
                    <a:srgbClr val="990000"/>
                  </a:solidFill>
                </a:rPr>
                <a:t> * </a:t>
              </a:r>
              <a:r>
                <a:rPr lang="en-US" sz="1800" dirty="0" err="1">
                  <a:solidFill>
                    <a:srgbClr val="990000"/>
                  </a:solidFill>
                </a:rPr>
                <a:t>m_rad</a:t>
              </a:r>
              <a:r>
                <a:rPr lang="en-US" sz="1800" dirty="0">
                  <a:solidFill>
                    <a:srgbClr val="990000"/>
                  </a:solidFill>
                </a:rPr>
                <a:t>);</a:t>
              </a:r>
              <a:r>
                <a:rPr lang="en-US" sz="1800" dirty="0"/>
                <a:t> }</a:t>
              </a:r>
            </a:p>
            <a:p>
              <a:endParaRPr lang="en-US" sz="800" dirty="0"/>
            </a:p>
            <a:p>
              <a:r>
                <a:rPr lang="en-US" dirty="0"/>
                <a:t>   </a:t>
              </a:r>
              <a:r>
                <a:rPr lang="en-US" dirty="0">
                  <a:solidFill>
                    <a:srgbClr val="6600CC"/>
                  </a:solidFill>
                </a:rPr>
                <a:t>…</a:t>
              </a:r>
              <a:endParaRPr lang="en-US" sz="1800" dirty="0"/>
            </a:p>
            <a:p>
              <a:endParaRPr lang="en-US" sz="1050" dirty="0"/>
            </a:p>
            <a:p>
              <a:r>
                <a:rPr lang="en-US" sz="1900" dirty="0">
                  <a:solidFill>
                    <a:schemeClr val="accent2"/>
                  </a:solidFill>
                </a:rPr>
                <a:t>private</a:t>
              </a:r>
              <a:r>
                <a:rPr lang="en-US" sz="1900" dirty="0"/>
                <a:t>:</a:t>
              </a:r>
            </a:p>
            <a:p>
              <a:r>
                <a:rPr lang="en-US" sz="1900"/>
                <a:t>  float m_x, </a:t>
              </a:r>
              <a:r>
                <a:rPr lang="en-US" sz="1900" dirty="0" err="1"/>
                <a:t>m_y</a:t>
              </a:r>
              <a:r>
                <a:rPr lang="en-US" sz="1900" dirty="0"/>
                <a:t>, </a:t>
              </a:r>
              <a:r>
                <a:rPr lang="en-US" sz="1900" dirty="0" err="1"/>
                <a:t>m_rad</a:t>
              </a:r>
              <a:r>
                <a:rPr lang="en-US" sz="1900" dirty="0"/>
                <a:t>;</a:t>
              </a:r>
            </a:p>
            <a:p>
              <a:r>
                <a:rPr lang="en-US" sz="1900" dirty="0"/>
                <a:t>};</a:t>
              </a:r>
            </a:p>
          </p:txBody>
        </p:sp>
      </p:grpSp>
      <p:sp>
        <p:nvSpPr>
          <p:cNvPr id="261124" name="Rectangle 4"/>
          <p:cNvSpPr>
            <a:spLocks noChangeArrowheads="1"/>
          </p:cNvSpPr>
          <p:nvPr/>
        </p:nvSpPr>
        <p:spPr bwMode="auto">
          <a:xfrm>
            <a:off x="4664075" y="3829050"/>
            <a:ext cx="4114800" cy="2911475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1125" name="Text Box 5"/>
          <p:cNvSpPr txBox="1">
            <a:spLocks noChangeArrowheads="1"/>
          </p:cNvSpPr>
          <p:nvPr/>
        </p:nvSpPr>
        <p:spPr bwMode="auto">
          <a:xfrm>
            <a:off x="4648200" y="3797300"/>
            <a:ext cx="4130675" cy="3016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700" b="1" dirty="0">
                <a:latin typeface="Courier New" pitchFamily="49" charset="0"/>
              </a:rPr>
              <a:t>void </a:t>
            </a:r>
            <a:r>
              <a:rPr lang="en-US" sz="1700" b="1" dirty="0" err="1">
                <a:latin typeface="Courier New" pitchFamily="49" charset="0"/>
              </a:rPr>
              <a:t>printInfo</a:t>
            </a:r>
            <a:r>
              <a:rPr lang="en-US" sz="1700" b="1" dirty="0">
                <a:latin typeface="Courier New" pitchFamily="49" charset="0"/>
              </a:rPr>
              <a:t>(</a:t>
            </a:r>
            <a:r>
              <a:rPr lang="en-US" sz="1700" b="1" dirty="0" err="1">
                <a:latin typeface="Courier New" pitchFamily="49" charset="0"/>
              </a:rPr>
              <a:t>Circ</a:t>
            </a:r>
            <a:r>
              <a:rPr lang="en-US" sz="1700" b="1" dirty="0">
                <a:latin typeface="Courier New" pitchFamily="49" charset="0"/>
              </a:rPr>
              <a:t> *</a:t>
            </a:r>
            <a:r>
              <a:rPr lang="en-US" sz="1700" b="1" dirty="0" err="1">
                <a:latin typeface="Courier New" pitchFamily="49" charset="0"/>
              </a:rPr>
              <a:t>ptr</a:t>
            </a:r>
            <a:r>
              <a:rPr lang="en-US" sz="1700" b="1" dirty="0">
                <a:latin typeface="Courier New" pitchFamily="49" charset="0"/>
              </a:rPr>
              <a:t>)</a:t>
            </a:r>
          </a:p>
          <a:p>
            <a:r>
              <a:rPr lang="en-US" sz="1700" b="1" dirty="0">
                <a:latin typeface="Courier New" pitchFamily="49" charset="0"/>
              </a:rPr>
              <a:t>{</a:t>
            </a:r>
          </a:p>
          <a:p>
            <a:r>
              <a:rPr lang="en-US" sz="1700" b="1" dirty="0">
                <a:latin typeface="Courier New" pitchFamily="49" charset="0"/>
              </a:rPr>
              <a:t>  </a:t>
            </a:r>
            <a:r>
              <a:rPr lang="en-US" sz="1700" b="1" dirty="0" err="1">
                <a:latin typeface="Courier New" pitchFamily="49" charset="0"/>
              </a:rPr>
              <a:t>cout</a:t>
            </a:r>
            <a:r>
              <a:rPr lang="en-US" sz="1700" b="1" dirty="0">
                <a:latin typeface="Courier New" pitchFamily="49" charset="0"/>
              </a:rPr>
              <a:t> &lt;&lt; “The area is: “;</a:t>
            </a:r>
          </a:p>
          <a:p>
            <a:r>
              <a:rPr lang="en-US" sz="1700" b="1" dirty="0">
                <a:latin typeface="Courier New" pitchFamily="49" charset="0"/>
              </a:rPr>
              <a:t>  </a:t>
            </a:r>
            <a:r>
              <a:rPr lang="en-US" sz="1700" b="1" dirty="0" err="1">
                <a:latin typeface="Courier New" pitchFamily="49" charset="0"/>
              </a:rPr>
              <a:t>cout</a:t>
            </a:r>
            <a:r>
              <a:rPr lang="en-US" sz="1700" b="1" dirty="0">
                <a:latin typeface="Courier New" pitchFamily="49" charset="0"/>
              </a:rPr>
              <a:t> &lt;&lt; </a:t>
            </a:r>
            <a:r>
              <a:rPr lang="en-US" sz="1700" b="1" dirty="0" err="1">
                <a:latin typeface="Courier New" pitchFamily="49" charset="0"/>
              </a:rPr>
              <a:t>ptr</a:t>
            </a:r>
            <a:r>
              <a:rPr lang="en-US" sz="1700" b="1" dirty="0">
                <a:solidFill>
                  <a:srgbClr val="FF3300"/>
                </a:solidFill>
                <a:latin typeface="Courier New" pitchFamily="49" charset="0"/>
              </a:rPr>
              <a:t>-&gt;</a:t>
            </a:r>
            <a:r>
              <a:rPr lang="en-US" sz="1700" b="1" dirty="0" err="1">
                <a:latin typeface="Courier New" pitchFamily="49" charset="0"/>
              </a:rPr>
              <a:t>getArea</a:t>
            </a:r>
            <a:r>
              <a:rPr lang="en-US" sz="1700" b="1" dirty="0">
                <a:latin typeface="Courier New" pitchFamily="49" charset="0"/>
              </a:rPr>
              <a:t>();</a:t>
            </a:r>
          </a:p>
          <a:p>
            <a:r>
              <a:rPr lang="en-US" sz="1700" b="1" dirty="0">
                <a:latin typeface="Courier New" pitchFamily="49" charset="0"/>
              </a:rPr>
              <a:t>}</a:t>
            </a:r>
          </a:p>
          <a:p>
            <a:endParaRPr lang="en-US" sz="1000" b="1" dirty="0">
              <a:latin typeface="Courier New" pitchFamily="49" charset="0"/>
            </a:endParaRPr>
          </a:p>
          <a:p>
            <a:r>
              <a:rPr lang="en-US" sz="1700" b="1" dirty="0" err="1">
                <a:latin typeface="Courier New" pitchFamily="49" charset="0"/>
              </a:rPr>
              <a:t>int</a:t>
            </a:r>
            <a:r>
              <a:rPr lang="en-US" sz="1700" b="1" dirty="0">
                <a:latin typeface="Courier New" pitchFamily="49" charset="0"/>
              </a:rPr>
              <a:t> main()</a:t>
            </a:r>
          </a:p>
          <a:p>
            <a:r>
              <a:rPr lang="en-US" sz="1700" b="1" dirty="0">
                <a:latin typeface="Courier New" pitchFamily="49" charset="0"/>
              </a:rPr>
              <a:t>{</a:t>
            </a:r>
          </a:p>
          <a:p>
            <a:r>
              <a:rPr lang="en-US" sz="1700" b="1" dirty="0">
                <a:latin typeface="Courier New" pitchFamily="49" charset="0"/>
              </a:rPr>
              <a:t>  </a:t>
            </a:r>
            <a:r>
              <a:rPr lang="en-US" sz="1700" b="1" dirty="0" err="1">
                <a:latin typeface="Courier New" pitchFamily="49" charset="0"/>
              </a:rPr>
              <a:t>Circ</a:t>
            </a:r>
            <a:r>
              <a:rPr lang="en-US" sz="1700" b="1" dirty="0">
                <a:latin typeface="Courier New" pitchFamily="49" charset="0"/>
              </a:rPr>
              <a:t> foo(3,4,10);</a:t>
            </a:r>
          </a:p>
          <a:p>
            <a:endParaRPr lang="en-US" sz="1000" b="1" dirty="0">
              <a:latin typeface="Courier New" pitchFamily="49" charset="0"/>
            </a:endParaRPr>
          </a:p>
          <a:p>
            <a:r>
              <a:rPr lang="en-US" sz="1700" b="1" dirty="0">
                <a:latin typeface="Courier New" pitchFamily="49" charset="0"/>
              </a:rPr>
              <a:t>  </a:t>
            </a:r>
            <a:r>
              <a:rPr lang="en-US" sz="1700" b="1" dirty="0" err="1">
                <a:latin typeface="Courier New" pitchFamily="49" charset="0"/>
              </a:rPr>
              <a:t>printInfo</a:t>
            </a:r>
            <a:r>
              <a:rPr lang="en-US" sz="1700" b="1" dirty="0">
                <a:latin typeface="Courier New" pitchFamily="49" charset="0"/>
              </a:rPr>
              <a:t>(</a:t>
            </a:r>
            <a:r>
              <a:rPr lang="en-US" sz="1700" b="1" dirty="0">
                <a:solidFill>
                  <a:srgbClr val="FF3300"/>
                </a:solidFill>
                <a:latin typeface="Courier New" pitchFamily="49" charset="0"/>
              </a:rPr>
              <a:t>&amp;foo</a:t>
            </a:r>
            <a:r>
              <a:rPr lang="en-US" sz="1700" b="1" dirty="0">
                <a:latin typeface="Courier New" pitchFamily="49" charset="0"/>
              </a:rPr>
              <a:t>);</a:t>
            </a:r>
          </a:p>
          <a:p>
            <a:r>
              <a:rPr lang="en-US" sz="1700" b="1" dirty="0">
                <a:latin typeface="Courier New" pitchFamily="49" charset="0"/>
              </a:rPr>
              <a:t>}</a:t>
            </a:r>
          </a:p>
        </p:txBody>
      </p:sp>
      <p:sp>
        <p:nvSpPr>
          <p:cNvPr id="261126" name="Rectangle 6"/>
          <p:cNvSpPr>
            <a:spLocks noChangeArrowheads="1"/>
          </p:cNvSpPr>
          <p:nvPr/>
        </p:nvSpPr>
        <p:spPr bwMode="auto">
          <a:xfrm>
            <a:off x="-1752600" y="-228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3400"/>
              <a:t>Classes and Pointers</a:t>
            </a:r>
          </a:p>
        </p:txBody>
      </p:sp>
      <p:sp>
        <p:nvSpPr>
          <p:cNvPr id="261127" name="Text Box 7"/>
          <p:cNvSpPr txBox="1">
            <a:spLocks noChangeArrowheads="1"/>
          </p:cNvSpPr>
          <p:nvPr/>
        </p:nvSpPr>
        <p:spPr bwMode="auto">
          <a:xfrm>
            <a:off x="85725" y="4724400"/>
            <a:ext cx="45339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200"/>
              <a:t>You can use </a:t>
            </a:r>
            <a:r>
              <a:rPr lang="en-US" sz="2200">
                <a:solidFill>
                  <a:schemeClr val="accent2"/>
                </a:solidFill>
              </a:rPr>
              <a:t>pointers</a:t>
            </a:r>
            <a:r>
              <a:rPr lang="en-US" sz="2200"/>
              <a:t> with classes just like you do with structs.</a:t>
            </a:r>
          </a:p>
        </p:txBody>
      </p:sp>
      <p:sp>
        <p:nvSpPr>
          <p:cNvPr id="261135" name="Line 15"/>
          <p:cNvSpPr>
            <a:spLocks noChangeShapeType="1"/>
          </p:cNvSpPr>
          <p:nvPr/>
        </p:nvSpPr>
        <p:spPr bwMode="auto">
          <a:xfrm>
            <a:off x="4646613" y="592613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39" name="Line 19"/>
          <p:cNvSpPr>
            <a:spLocks noChangeShapeType="1"/>
          </p:cNvSpPr>
          <p:nvPr/>
        </p:nvSpPr>
        <p:spPr bwMode="auto">
          <a:xfrm>
            <a:off x="5046663" y="10287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40" name="Line 20"/>
          <p:cNvSpPr>
            <a:spLocks noChangeShapeType="1"/>
          </p:cNvSpPr>
          <p:nvPr/>
        </p:nvSpPr>
        <p:spPr bwMode="auto">
          <a:xfrm>
            <a:off x="5208588" y="1230313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41" name="Text Box 21"/>
          <p:cNvSpPr txBox="1">
            <a:spLocks noChangeArrowheads="1"/>
          </p:cNvSpPr>
          <p:nvPr/>
        </p:nvSpPr>
        <p:spPr bwMode="auto">
          <a:xfrm>
            <a:off x="5732463" y="2495550"/>
            <a:ext cx="25177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6600CC"/>
                </a:solidFill>
              </a:rPr>
              <a:t>3           4            10</a:t>
            </a:r>
          </a:p>
        </p:txBody>
      </p:sp>
      <p:sp>
        <p:nvSpPr>
          <p:cNvPr id="261142" name="Line 22"/>
          <p:cNvSpPr>
            <a:spLocks noChangeShapeType="1"/>
          </p:cNvSpPr>
          <p:nvPr/>
        </p:nvSpPr>
        <p:spPr bwMode="auto">
          <a:xfrm>
            <a:off x="4665663" y="6354763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43" name="Text Box 23"/>
          <p:cNvSpPr txBox="1">
            <a:spLocks noChangeArrowheads="1"/>
          </p:cNvSpPr>
          <p:nvPr/>
        </p:nvSpPr>
        <p:spPr bwMode="auto">
          <a:xfrm>
            <a:off x="6257925" y="5962650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3300"/>
                </a:solidFill>
              </a:rPr>
              <a:t>3000</a:t>
            </a:r>
          </a:p>
        </p:txBody>
      </p:sp>
      <p:sp>
        <p:nvSpPr>
          <p:cNvPr id="261144" name="Line 24"/>
          <p:cNvSpPr>
            <a:spLocks noChangeShapeType="1"/>
          </p:cNvSpPr>
          <p:nvPr/>
        </p:nvSpPr>
        <p:spPr bwMode="auto">
          <a:xfrm>
            <a:off x="4418013" y="3963988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48" name="Text Box 28"/>
          <p:cNvSpPr txBox="1">
            <a:spLocks noChangeArrowheads="1"/>
          </p:cNvSpPr>
          <p:nvPr/>
        </p:nvSpPr>
        <p:spPr bwMode="auto">
          <a:xfrm>
            <a:off x="6094413" y="600075"/>
            <a:ext cx="18319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6600CC"/>
                </a:solidFill>
              </a:rPr>
              <a:t>3       4       10</a:t>
            </a:r>
          </a:p>
        </p:txBody>
      </p:sp>
      <p:grpSp>
        <p:nvGrpSpPr>
          <p:cNvPr id="261147" name="Group 27"/>
          <p:cNvGrpSpPr>
            <a:grpSpLocks/>
          </p:cNvGrpSpPr>
          <p:nvPr/>
        </p:nvGrpSpPr>
        <p:grpSpPr bwMode="auto">
          <a:xfrm>
            <a:off x="7242175" y="4913313"/>
            <a:ext cx="1320800" cy="396875"/>
            <a:chOff x="2954" y="2003"/>
            <a:chExt cx="832" cy="250"/>
          </a:xfrm>
        </p:grpSpPr>
        <p:sp>
          <p:nvSpPr>
            <p:cNvPr id="261145" name="Text Box 25"/>
            <p:cNvSpPr txBox="1">
              <a:spLocks noChangeArrowheads="1"/>
            </p:cNvSpPr>
            <p:nvPr/>
          </p:nvSpPr>
          <p:spPr bwMode="auto">
            <a:xfrm>
              <a:off x="2954" y="2003"/>
              <a:ext cx="3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rgbClr val="FF3300"/>
                  </a:solidFill>
                </a:rPr>
                <a:t>ptr</a:t>
              </a:r>
            </a:p>
          </p:txBody>
        </p:sp>
        <p:sp>
          <p:nvSpPr>
            <p:cNvPr id="261146" name="Rectangle 26"/>
            <p:cNvSpPr>
              <a:spLocks noChangeArrowheads="1"/>
            </p:cNvSpPr>
            <p:nvPr/>
          </p:nvSpPr>
          <p:spPr bwMode="auto">
            <a:xfrm>
              <a:off x="3294" y="2064"/>
              <a:ext cx="492" cy="174"/>
            </a:xfrm>
            <a:prstGeom prst="rect">
              <a:avLst/>
            </a:prstGeom>
            <a:solidFill>
              <a:srgbClr val="FAF0F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61149" name="Text Box 29"/>
          <p:cNvSpPr txBox="1">
            <a:spLocks noChangeArrowheads="1"/>
          </p:cNvSpPr>
          <p:nvPr/>
        </p:nvSpPr>
        <p:spPr bwMode="auto">
          <a:xfrm>
            <a:off x="7753350" y="4953000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FF3300"/>
                </a:solidFill>
              </a:rPr>
              <a:t>3000</a:t>
            </a:r>
          </a:p>
        </p:txBody>
      </p:sp>
      <p:sp>
        <p:nvSpPr>
          <p:cNvPr id="261151" name="Text Box 31"/>
          <p:cNvSpPr txBox="1">
            <a:spLocks noChangeArrowheads="1"/>
          </p:cNvSpPr>
          <p:nvPr/>
        </p:nvSpPr>
        <p:spPr bwMode="auto">
          <a:xfrm>
            <a:off x="7954962" y="0"/>
            <a:ext cx="274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 </a:t>
            </a:r>
          </a:p>
        </p:txBody>
      </p:sp>
      <p:cxnSp>
        <p:nvCxnSpPr>
          <p:cNvPr id="261152" name="AutoShape 32"/>
          <p:cNvCxnSpPr>
            <a:cxnSpLocks noChangeShapeType="1"/>
            <a:stCxn id="261149" idx="3"/>
            <a:endCxn id="261151" idx="3"/>
          </p:cNvCxnSpPr>
          <p:nvPr/>
        </p:nvCxnSpPr>
        <p:spPr bwMode="auto">
          <a:xfrm flipH="1" flipV="1">
            <a:off x="8229600" y="228600"/>
            <a:ext cx="330200" cy="4922838"/>
          </a:xfrm>
          <a:prstGeom prst="curvedConnector3">
            <a:avLst>
              <a:gd name="adj1" fmla="val -69231"/>
            </a:avLst>
          </a:prstGeom>
          <a:noFill/>
          <a:ln w="50800">
            <a:solidFill>
              <a:srgbClr val="0000FF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1153" name="Line 33"/>
          <p:cNvSpPr>
            <a:spLocks noChangeShapeType="1"/>
          </p:cNvSpPr>
          <p:nvPr/>
        </p:nvSpPr>
        <p:spPr bwMode="auto">
          <a:xfrm>
            <a:off x="4657725" y="44862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54" name="Text Box 34"/>
          <p:cNvSpPr txBox="1">
            <a:spLocks noChangeArrowheads="1"/>
          </p:cNvSpPr>
          <p:nvPr/>
        </p:nvSpPr>
        <p:spPr bwMode="auto">
          <a:xfrm>
            <a:off x="946150" y="5780088"/>
            <a:ext cx="1954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6600CC"/>
                </a:solidFill>
              </a:rPr>
              <a:t>The area is: </a:t>
            </a:r>
          </a:p>
        </p:txBody>
      </p:sp>
      <p:sp>
        <p:nvSpPr>
          <p:cNvPr id="261155" name="Line 35"/>
          <p:cNvSpPr>
            <a:spLocks noChangeShapeType="1"/>
          </p:cNvSpPr>
          <p:nvPr/>
        </p:nvSpPr>
        <p:spPr bwMode="auto">
          <a:xfrm>
            <a:off x="4648200" y="47529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56" name="AutoShape 36"/>
          <p:cNvSpPr>
            <a:spLocks noChangeArrowheads="1"/>
          </p:cNvSpPr>
          <p:nvPr/>
        </p:nvSpPr>
        <p:spPr bwMode="auto">
          <a:xfrm>
            <a:off x="6191250" y="2809875"/>
            <a:ext cx="2914650" cy="1552575"/>
          </a:xfrm>
          <a:prstGeom prst="wedgeRoundRectCallout">
            <a:avLst>
              <a:gd name="adj1" fmla="val -45750"/>
              <a:gd name="adj2" fmla="val 68611"/>
              <a:gd name="adj3" fmla="val 16667"/>
            </a:avLst>
          </a:prstGeom>
          <a:solidFill>
            <a:srgbClr val="FFEFDF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800" dirty="0">
                <a:solidFill>
                  <a:schemeClr val="accent2"/>
                </a:solidFill>
              </a:rPr>
              <a:t>C++:</a:t>
            </a:r>
            <a:r>
              <a:rPr lang="en-US" sz="1800" dirty="0"/>
              <a:t> Since </a:t>
            </a:r>
            <a:r>
              <a:rPr lang="en-US" sz="1800" dirty="0" err="1">
                <a:solidFill>
                  <a:srgbClr val="6600CC"/>
                </a:solidFill>
              </a:rPr>
              <a:t>ptr</a:t>
            </a:r>
            <a:r>
              <a:rPr lang="en-US" sz="1800" dirty="0"/>
              <a:t> points to </a:t>
            </a:r>
            <a:r>
              <a:rPr lang="en-US" sz="1800" dirty="0">
                <a:solidFill>
                  <a:srgbClr val="6600CC"/>
                </a:solidFill>
              </a:rPr>
              <a:t>3000</a:t>
            </a:r>
            <a:r>
              <a:rPr lang="en-US" sz="1800" dirty="0"/>
              <a:t>, I’ll call the </a:t>
            </a:r>
            <a:r>
              <a:rPr lang="en-US" sz="1800" dirty="0" err="1"/>
              <a:t>getArea</a:t>
            </a:r>
            <a:r>
              <a:rPr lang="en-US" sz="1800" dirty="0"/>
              <a:t> function associated with the foo variable at 3000!</a:t>
            </a:r>
          </a:p>
        </p:txBody>
      </p:sp>
      <p:sp>
        <p:nvSpPr>
          <p:cNvPr id="261157" name="Line 37"/>
          <p:cNvSpPr>
            <a:spLocks noChangeShapeType="1"/>
          </p:cNvSpPr>
          <p:nvPr/>
        </p:nvSpPr>
        <p:spPr bwMode="auto">
          <a:xfrm>
            <a:off x="5038725" y="154305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58" name="Line 38"/>
          <p:cNvSpPr>
            <a:spLocks noChangeShapeType="1"/>
          </p:cNvSpPr>
          <p:nvPr/>
        </p:nvSpPr>
        <p:spPr bwMode="auto">
          <a:xfrm>
            <a:off x="5210175" y="176212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59" name="Rectangle 39"/>
          <p:cNvSpPr>
            <a:spLocks noChangeArrowheads="1"/>
          </p:cNvSpPr>
          <p:nvPr/>
        </p:nvSpPr>
        <p:spPr bwMode="auto">
          <a:xfrm>
            <a:off x="7789863" y="2498725"/>
            <a:ext cx="4540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rgbClr val="6600CC"/>
                </a:solidFill>
              </a:rPr>
              <a:t>10</a:t>
            </a:r>
          </a:p>
        </p:txBody>
      </p:sp>
      <p:sp>
        <p:nvSpPr>
          <p:cNvPr id="261160" name="Rectangle 40"/>
          <p:cNvSpPr>
            <a:spLocks noChangeArrowheads="1"/>
          </p:cNvSpPr>
          <p:nvPr/>
        </p:nvSpPr>
        <p:spPr bwMode="auto">
          <a:xfrm>
            <a:off x="7794625" y="2498725"/>
            <a:ext cx="4540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6600CC"/>
                </a:solidFill>
              </a:rPr>
              <a:t>10</a:t>
            </a:r>
          </a:p>
        </p:txBody>
      </p:sp>
      <p:sp>
        <p:nvSpPr>
          <p:cNvPr id="261161" name="Line 41"/>
          <p:cNvSpPr>
            <a:spLocks noChangeShapeType="1"/>
          </p:cNvSpPr>
          <p:nvPr/>
        </p:nvSpPr>
        <p:spPr bwMode="auto">
          <a:xfrm>
            <a:off x="4648200" y="47529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1162" name="Text Box 42"/>
          <p:cNvSpPr txBox="1">
            <a:spLocks noChangeArrowheads="1"/>
          </p:cNvSpPr>
          <p:nvPr/>
        </p:nvSpPr>
        <p:spPr bwMode="auto">
          <a:xfrm>
            <a:off x="2743200" y="5791200"/>
            <a:ext cx="692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6600CC"/>
                </a:solidFill>
              </a:rPr>
              <a:t>314</a:t>
            </a:r>
          </a:p>
        </p:txBody>
      </p:sp>
      <p:sp>
        <p:nvSpPr>
          <p:cNvPr id="261165" name="Text Box 45"/>
          <p:cNvSpPr txBox="1">
            <a:spLocks noChangeArrowheads="1"/>
          </p:cNvSpPr>
          <p:nvPr/>
        </p:nvSpPr>
        <p:spPr bwMode="auto">
          <a:xfrm>
            <a:off x="5984875" y="4556125"/>
            <a:ext cx="1979613" cy="366713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/>
              <a:t>(</a:t>
            </a:r>
            <a:r>
              <a:rPr lang="en-US" sz="1800">
                <a:solidFill>
                  <a:srgbClr val="6600CC"/>
                </a:solidFill>
              </a:rPr>
              <a:t>*ptr</a:t>
            </a:r>
            <a:r>
              <a:rPr lang="en-US" sz="1800"/>
              <a:t>).getArea();</a:t>
            </a:r>
          </a:p>
        </p:txBody>
      </p:sp>
      <p:sp>
        <p:nvSpPr>
          <p:cNvPr id="261164" name="AutoShape 44"/>
          <p:cNvSpPr>
            <a:spLocks noChangeArrowheads="1"/>
          </p:cNvSpPr>
          <p:nvPr/>
        </p:nvSpPr>
        <p:spPr bwMode="auto">
          <a:xfrm>
            <a:off x="6057900" y="3314700"/>
            <a:ext cx="3067050" cy="1028700"/>
          </a:xfrm>
          <a:prstGeom prst="wedgeRoundRectCallout">
            <a:avLst>
              <a:gd name="adj1" fmla="val -40685"/>
              <a:gd name="adj2" fmla="val 78088"/>
              <a:gd name="adj3" fmla="val 16667"/>
            </a:avLst>
          </a:prstGeom>
          <a:solidFill>
            <a:srgbClr val="FFEFDF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800">
                <a:solidFill>
                  <a:schemeClr val="accent2"/>
                </a:solidFill>
              </a:rPr>
              <a:t>You can also use this alternate syntax…</a:t>
            </a:r>
          </a:p>
          <a:p>
            <a:pPr algn="ctr"/>
            <a:r>
              <a:rPr lang="en-US" sz="1800">
                <a:solidFill>
                  <a:schemeClr val="accent2"/>
                </a:solidFill>
              </a:rPr>
              <a:t>(It does the same thing)</a:t>
            </a:r>
            <a:endParaRPr lang="en-US" sz="1800"/>
          </a:p>
        </p:txBody>
      </p:sp>
      <p:sp>
        <p:nvSpPr>
          <p:cNvPr id="45" name="Text Box 3">
            <a:extLst>
              <a:ext uri="{FF2B5EF4-FFF2-40B4-BE49-F238E27FC236}">
                <a16:creationId xmlns:a16="http://schemas.microsoft.com/office/drawing/2014/main" xmlns="" id="{2AE1922E-5635-44AB-9EC7-2276990CDA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659" y="740182"/>
            <a:ext cx="4506362" cy="3831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900" dirty="0">
                <a:solidFill>
                  <a:srgbClr val="990000"/>
                </a:solidFill>
              </a:rPr>
              <a:t>class</a:t>
            </a:r>
            <a:r>
              <a:rPr lang="en-US" sz="1900" dirty="0"/>
              <a:t> </a:t>
            </a:r>
            <a:r>
              <a:rPr lang="en-US" sz="1900" dirty="0" err="1"/>
              <a:t>Circ</a:t>
            </a:r>
            <a:endParaRPr lang="en-US" sz="1900" dirty="0"/>
          </a:p>
          <a:p>
            <a:r>
              <a:rPr lang="en-US" sz="1900" dirty="0"/>
              <a:t>{</a:t>
            </a:r>
          </a:p>
          <a:p>
            <a:r>
              <a:rPr lang="en-US" sz="1900" dirty="0">
                <a:solidFill>
                  <a:schemeClr val="accent2"/>
                </a:solidFill>
              </a:rPr>
              <a:t>public</a:t>
            </a:r>
            <a:r>
              <a:rPr lang="en-US" sz="1900" dirty="0"/>
              <a:t>:</a:t>
            </a:r>
          </a:p>
          <a:p>
            <a:endParaRPr lang="en-US" sz="100" dirty="0"/>
          </a:p>
          <a:p>
            <a:r>
              <a:rPr lang="en-US" sz="1900" dirty="0"/>
              <a:t>   </a:t>
            </a:r>
            <a:r>
              <a:rPr lang="en-US" sz="1900" dirty="0" err="1">
                <a:solidFill>
                  <a:srgbClr val="6600CC"/>
                </a:solidFill>
              </a:rPr>
              <a:t>Circ</a:t>
            </a:r>
            <a:r>
              <a:rPr lang="en-US" sz="1900" dirty="0"/>
              <a:t>(float x, float y, float rad)</a:t>
            </a:r>
          </a:p>
          <a:p>
            <a:r>
              <a:rPr lang="en-US" sz="1800" dirty="0"/>
              <a:t>       {  </a:t>
            </a:r>
            <a:r>
              <a:rPr lang="en-US" sz="1800" dirty="0" err="1">
                <a:solidFill>
                  <a:srgbClr val="990000"/>
                </a:solidFill>
              </a:rPr>
              <a:t>m_x</a:t>
            </a:r>
            <a:r>
              <a:rPr lang="en-US" sz="1800" dirty="0">
                <a:solidFill>
                  <a:srgbClr val="990000"/>
                </a:solidFill>
              </a:rPr>
              <a:t> = x;  </a:t>
            </a:r>
            <a:r>
              <a:rPr lang="en-US" sz="1800" dirty="0" err="1">
                <a:solidFill>
                  <a:srgbClr val="990000"/>
                </a:solidFill>
              </a:rPr>
              <a:t>m_y</a:t>
            </a:r>
            <a:r>
              <a:rPr lang="en-US" sz="1800" dirty="0">
                <a:solidFill>
                  <a:srgbClr val="990000"/>
                </a:solidFill>
              </a:rPr>
              <a:t> = y;  </a:t>
            </a:r>
            <a:r>
              <a:rPr lang="en-US" sz="1800" dirty="0" err="1">
                <a:solidFill>
                  <a:srgbClr val="990000"/>
                </a:solidFill>
              </a:rPr>
              <a:t>m_rad</a:t>
            </a:r>
            <a:r>
              <a:rPr lang="en-US" sz="1800" dirty="0">
                <a:solidFill>
                  <a:srgbClr val="990000"/>
                </a:solidFill>
              </a:rPr>
              <a:t> = rad;</a:t>
            </a:r>
            <a:r>
              <a:rPr lang="en-US" sz="1800" dirty="0"/>
              <a:t> }</a:t>
            </a:r>
          </a:p>
          <a:p>
            <a:endParaRPr lang="en-US" sz="800" dirty="0"/>
          </a:p>
          <a:p>
            <a:r>
              <a:rPr lang="en-US" sz="1900"/>
              <a:t>   float </a:t>
            </a:r>
            <a:r>
              <a:rPr lang="en-US" sz="1900">
                <a:solidFill>
                  <a:srgbClr val="6600CC"/>
                </a:solidFill>
              </a:rPr>
              <a:t>getArea</a:t>
            </a:r>
            <a:r>
              <a:rPr lang="en-US" sz="1900"/>
              <a:t>()</a:t>
            </a:r>
            <a:endParaRPr lang="en-US" sz="1900" dirty="0"/>
          </a:p>
          <a:p>
            <a:r>
              <a:rPr lang="en-US" sz="1800" dirty="0"/>
              <a:t>       {  </a:t>
            </a:r>
            <a:r>
              <a:rPr lang="en-US" sz="1800" dirty="0">
                <a:solidFill>
                  <a:srgbClr val="990000"/>
                </a:solidFill>
              </a:rPr>
              <a:t>return (3.14 * </a:t>
            </a:r>
            <a:r>
              <a:rPr lang="en-US" sz="1800" dirty="0" err="1">
                <a:solidFill>
                  <a:srgbClr val="990000"/>
                </a:solidFill>
              </a:rPr>
              <a:t>m_rad</a:t>
            </a:r>
            <a:r>
              <a:rPr lang="en-US" sz="1800" dirty="0">
                <a:solidFill>
                  <a:srgbClr val="990000"/>
                </a:solidFill>
              </a:rPr>
              <a:t> * </a:t>
            </a:r>
            <a:r>
              <a:rPr lang="en-US" sz="1800" dirty="0" err="1">
                <a:solidFill>
                  <a:srgbClr val="990000"/>
                </a:solidFill>
              </a:rPr>
              <a:t>m_rad</a:t>
            </a:r>
            <a:r>
              <a:rPr lang="en-US" sz="1800" dirty="0">
                <a:solidFill>
                  <a:srgbClr val="990000"/>
                </a:solidFill>
              </a:rPr>
              <a:t>);</a:t>
            </a:r>
            <a:r>
              <a:rPr lang="en-US" sz="1800" dirty="0"/>
              <a:t> }</a:t>
            </a:r>
          </a:p>
          <a:p>
            <a:endParaRPr lang="en-US" sz="800" dirty="0"/>
          </a:p>
          <a:p>
            <a:r>
              <a:rPr lang="en-US" dirty="0"/>
              <a:t>   </a:t>
            </a:r>
            <a:r>
              <a:rPr lang="en-US" dirty="0">
                <a:solidFill>
                  <a:srgbClr val="6600CC"/>
                </a:solidFill>
              </a:rPr>
              <a:t>…</a:t>
            </a:r>
            <a:endParaRPr lang="en-US" sz="1800" dirty="0"/>
          </a:p>
          <a:p>
            <a:endParaRPr lang="en-US" sz="1050" dirty="0"/>
          </a:p>
          <a:p>
            <a:r>
              <a:rPr lang="en-US" sz="1900" dirty="0">
                <a:solidFill>
                  <a:schemeClr val="accent2"/>
                </a:solidFill>
              </a:rPr>
              <a:t>private</a:t>
            </a:r>
            <a:r>
              <a:rPr lang="en-US" sz="1900" dirty="0"/>
              <a:t>:</a:t>
            </a:r>
          </a:p>
          <a:p>
            <a:r>
              <a:rPr lang="en-US" sz="1900" dirty="0"/>
              <a:t>   </a:t>
            </a:r>
          </a:p>
          <a:p>
            <a:r>
              <a:rPr lang="en-US" sz="1900" dirty="0"/>
              <a:t>};</a:t>
            </a:r>
          </a:p>
        </p:txBody>
      </p:sp>
      <p:sp>
        <p:nvSpPr>
          <p:cNvPr id="46" name="Text Box 10">
            <a:extLst>
              <a:ext uri="{FF2B5EF4-FFF2-40B4-BE49-F238E27FC236}">
                <a16:creationId xmlns:a16="http://schemas.microsoft.com/office/drawing/2014/main" xmlns="" id="{35D64752-138B-4411-A097-D65BD04197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9178" y="224879"/>
            <a:ext cx="3124200" cy="277018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990000"/>
                </a:solidFill>
              </a:rPr>
              <a:t>class</a:t>
            </a:r>
            <a:r>
              <a:rPr lang="en-US" sz="1400" dirty="0"/>
              <a:t> </a:t>
            </a:r>
            <a:r>
              <a:rPr lang="en-US" sz="1400" dirty="0" err="1"/>
              <a:t>Circ</a:t>
            </a:r>
            <a:endParaRPr lang="en-US" sz="1400" dirty="0"/>
          </a:p>
          <a:p>
            <a:r>
              <a:rPr lang="en-US" sz="1400" dirty="0"/>
              <a:t>{</a:t>
            </a:r>
          </a:p>
          <a:p>
            <a:r>
              <a:rPr lang="en-US" sz="1400" dirty="0">
                <a:solidFill>
                  <a:schemeClr val="accent2"/>
                </a:solidFill>
              </a:rPr>
              <a:t>public</a:t>
            </a:r>
            <a:r>
              <a:rPr lang="en-US" sz="1400" dirty="0"/>
              <a:t>:</a:t>
            </a:r>
          </a:p>
          <a:p>
            <a:r>
              <a:rPr lang="en-US" sz="1400" dirty="0"/>
              <a:t>   </a:t>
            </a:r>
            <a:r>
              <a:rPr lang="en-US" sz="1400" dirty="0" err="1">
                <a:solidFill>
                  <a:srgbClr val="6600CC"/>
                </a:solidFill>
              </a:rPr>
              <a:t>Circ</a:t>
            </a:r>
            <a:r>
              <a:rPr lang="en-US" sz="1400" dirty="0"/>
              <a:t>(float x, float y, float rad)</a:t>
            </a:r>
          </a:p>
          <a:p>
            <a:r>
              <a:rPr lang="en-US" sz="1200" dirty="0"/>
              <a:t>        {  </a:t>
            </a:r>
            <a:r>
              <a:rPr lang="en-US" sz="1200" dirty="0" err="1">
                <a:solidFill>
                  <a:srgbClr val="990000"/>
                </a:solidFill>
              </a:rPr>
              <a:t>m_x</a:t>
            </a:r>
            <a:r>
              <a:rPr lang="en-US" sz="1200" dirty="0">
                <a:solidFill>
                  <a:srgbClr val="990000"/>
                </a:solidFill>
              </a:rPr>
              <a:t> = x;  </a:t>
            </a:r>
            <a:r>
              <a:rPr lang="en-US" sz="1200" dirty="0" err="1">
                <a:solidFill>
                  <a:srgbClr val="990000"/>
                </a:solidFill>
              </a:rPr>
              <a:t>m_y</a:t>
            </a:r>
            <a:r>
              <a:rPr lang="en-US" sz="1200" dirty="0">
                <a:solidFill>
                  <a:srgbClr val="990000"/>
                </a:solidFill>
              </a:rPr>
              <a:t> = y;  </a:t>
            </a:r>
            <a:r>
              <a:rPr lang="en-US" sz="1200" dirty="0" err="1">
                <a:solidFill>
                  <a:srgbClr val="990000"/>
                </a:solidFill>
              </a:rPr>
              <a:t>m_rad</a:t>
            </a:r>
            <a:r>
              <a:rPr lang="en-US" sz="1200" dirty="0">
                <a:solidFill>
                  <a:srgbClr val="990000"/>
                </a:solidFill>
              </a:rPr>
              <a:t> = rad;</a:t>
            </a:r>
            <a:r>
              <a:rPr lang="en-US" sz="1200" dirty="0"/>
              <a:t> }</a:t>
            </a:r>
          </a:p>
          <a:p>
            <a:endParaRPr lang="en-US" sz="800" dirty="0"/>
          </a:p>
          <a:p>
            <a:r>
              <a:rPr lang="en-US" sz="1400"/>
              <a:t>   float </a:t>
            </a:r>
            <a:r>
              <a:rPr lang="en-US" sz="1400">
                <a:solidFill>
                  <a:srgbClr val="6600CC"/>
                </a:solidFill>
              </a:rPr>
              <a:t>getArea</a:t>
            </a:r>
            <a:r>
              <a:rPr lang="en-US" sz="1400"/>
              <a:t>()</a:t>
            </a:r>
            <a:endParaRPr lang="en-US" sz="1400" dirty="0"/>
          </a:p>
          <a:p>
            <a:r>
              <a:rPr lang="en-US" sz="1200" dirty="0"/>
              <a:t>        {  </a:t>
            </a:r>
            <a:r>
              <a:rPr lang="en-US" sz="1200" dirty="0">
                <a:solidFill>
                  <a:srgbClr val="990000"/>
                </a:solidFill>
              </a:rPr>
              <a:t>return (3.14 * </a:t>
            </a:r>
            <a:r>
              <a:rPr lang="en-US" sz="1200" dirty="0" err="1">
                <a:solidFill>
                  <a:srgbClr val="990000"/>
                </a:solidFill>
              </a:rPr>
              <a:t>m_rad</a:t>
            </a:r>
            <a:r>
              <a:rPr lang="en-US" sz="1200" dirty="0">
                <a:solidFill>
                  <a:srgbClr val="990000"/>
                </a:solidFill>
              </a:rPr>
              <a:t> * </a:t>
            </a:r>
            <a:r>
              <a:rPr lang="en-US" sz="1200" dirty="0" err="1">
                <a:solidFill>
                  <a:srgbClr val="990000"/>
                </a:solidFill>
              </a:rPr>
              <a:t>m_rad</a:t>
            </a:r>
            <a:r>
              <a:rPr lang="en-US" sz="1200" dirty="0">
                <a:solidFill>
                  <a:srgbClr val="990000"/>
                </a:solidFill>
              </a:rPr>
              <a:t>);</a:t>
            </a:r>
            <a:r>
              <a:rPr lang="en-US" sz="1200" dirty="0"/>
              <a:t> }</a:t>
            </a:r>
          </a:p>
          <a:p>
            <a:endParaRPr lang="en-US" sz="800" dirty="0"/>
          </a:p>
          <a:p>
            <a:r>
              <a:rPr lang="en-US" sz="1400" dirty="0"/>
              <a:t>   …</a:t>
            </a:r>
            <a:endParaRPr lang="en-US" sz="1200" dirty="0"/>
          </a:p>
          <a:p>
            <a:endParaRPr lang="en-US" sz="800" dirty="0"/>
          </a:p>
          <a:p>
            <a:r>
              <a:rPr lang="en-US" sz="1400" dirty="0">
                <a:solidFill>
                  <a:schemeClr val="accent2"/>
                </a:solidFill>
              </a:rPr>
              <a:t>private</a:t>
            </a:r>
            <a:r>
              <a:rPr lang="en-US" sz="1400" dirty="0"/>
              <a:t>: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m_x</a:t>
            </a:r>
            <a:r>
              <a:rPr lang="en-US" sz="1400" dirty="0"/>
              <a:t>            </a:t>
            </a:r>
            <a:r>
              <a:rPr lang="en-US" sz="1400" dirty="0" err="1"/>
              <a:t>m_y</a:t>
            </a:r>
            <a:r>
              <a:rPr lang="en-US" sz="1400" dirty="0"/>
              <a:t>           </a:t>
            </a:r>
            <a:r>
              <a:rPr lang="en-US" sz="1400" dirty="0" err="1"/>
              <a:t>m_rad</a:t>
            </a:r>
            <a:endParaRPr lang="en-US" sz="1400" dirty="0"/>
          </a:p>
          <a:p>
            <a:r>
              <a:rPr lang="en-US" sz="1400" dirty="0"/>
              <a:t>};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48148E-6 L 0.47118 -0.1425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59" y="-713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45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6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7037E-7 L 0.11146 -0.36111 " pathEditMode="relative" rAng="0" ptsTypes="AA">
                                      <p:cBhvr>
                                        <p:cTn id="85" dur="2000" fill="hold"/>
                                        <p:tgtEl>
                                          <p:spTgt spid="261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73" y="-180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26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 nodeType="clickPar">
                      <p:stCondLst>
                        <p:cond delay="indefinite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26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 nodeType="clickPar">
                      <p:stCondLst>
                        <p:cond delay="indefinite"/>
                      </p:stCondLst>
                      <p:childTnLst>
                        <p:par>
                          <p:cTn id="1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 nodeType="clickPar">
                      <p:stCondLst>
                        <p:cond delay="indefinite"/>
                      </p:stCondLst>
                      <p:childTnLst>
                        <p:par>
                          <p:cTn id="1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 nodeType="clickPar">
                      <p:stCondLst>
                        <p:cond delay="indefinite"/>
                      </p:stCondLst>
                      <p:childTnLst>
                        <p:par>
                          <p:cTn id="1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 nodeType="clickPar">
                      <p:stCondLst>
                        <p:cond delay="indefinite"/>
                      </p:stCondLst>
                      <p:childTnLst>
                        <p:par>
                          <p:cTn id="1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 nodeType="clickPar">
                      <p:stCondLst>
                        <p:cond delay="indefinite"/>
                      </p:stCondLst>
                      <p:childTnLst>
                        <p:par>
                          <p:cTn id="1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 nodeType="clickPar">
                      <p:stCondLst>
                        <p:cond delay="indefinite"/>
                      </p:stCondLst>
                      <p:childTnLst>
                        <p:par>
                          <p:cTn id="1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2.96296E-6 L -0.03542 -0.1625 " pathEditMode="relative" rAng="0" ptsTypes="AA">
                                      <p:cBhvr>
                                        <p:cTn id="159" dur="2000" fill="hold"/>
                                        <p:tgtEl>
                                          <p:spTgt spid="261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71" y="-8125"/>
                                    </p:animMotion>
                                  </p:childTnLst>
                                </p:cTn>
                              </p:par>
                              <p:par>
                                <p:cTn id="160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2.96296E-6 L -0.09584 -0.16528 " pathEditMode="relative" rAng="0" ptsTypes="AA">
                                      <p:cBhvr>
                                        <p:cTn id="161" dur="2000" fill="hold"/>
                                        <p:tgtEl>
                                          <p:spTgt spid="261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92" y="-8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 nodeType="clickPar">
                      <p:stCondLst>
                        <p:cond delay="indefinite"/>
                      </p:stCondLst>
                      <p:childTnLst>
                        <p:par>
                          <p:cTn id="1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 nodeType="clickPar">
                      <p:stCondLst>
                        <p:cond delay="indefinite"/>
                      </p:stCondLst>
                      <p:childTnLst>
                        <p:par>
                          <p:cTn id="1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 nodeType="clickPar">
                      <p:stCondLst>
                        <p:cond delay="indefinite"/>
                      </p:stCondLst>
                      <p:childTnLst>
                        <p:par>
                          <p:cTn id="1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 nodeType="clickPar">
                      <p:stCondLst>
                        <p:cond delay="indefinite"/>
                      </p:stCondLst>
                      <p:childTnLst>
                        <p:par>
                          <p:cTn id="1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 nodeType="clickPar">
                      <p:stCondLst>
                        <p:cond delay="indefinite"/>
                      </p:stCondLst>
                      <p:childTnLst>
                        <p:par>
                          <p:cTn id="1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00"/>
                                        <p:tgtEl>
                                          <p:spTgt spid="261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 nodeType="clickPar">
                      <p:stCondLst>
                        <p:cond delay="indefinite"/>
                      </p:stCondLst>
                      <p:childTnLst>
                        <p:par>
                          <p:cTn id="1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261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 nodeType="clickPar">
                      <p:stCondLst>
                        <p:cond delay="indefinite"/>
                      </p:stCondLst>
                      <p:childTnLst>
                        <p:par>
                          <p:cTn id="1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261163" grpId="0"/>
      <p:bldP spid="261127" grpId="0" autoUpdateAnimBg="0"/>
      <p:bldP spid="261135" grpId="0" animBg="1"/>
      <p:bldP spid="261135" grpId="1" animBg="1"/>
      <p:bldP spid="261139" grpId="0" animBg="1"/>
      <p:bldP spid="261139" grpId="1" animBg="1"/>
      <p:bldP spid="261140" grpId="0" animBg="1"/>
      <p:bldP spid="261140" grpId="1" animBg="1"/>
      <p:bldP spid="261141" grpId="0"/>
      <p:bldP spid="261142" grpId="0" animBg="1"/>
      <p:bldP spid="261142" grpId="1" animBg="1"/>
      <p:bldP spid="261143" grpId="0"/>
      <p:bldP spid="261143" grpId="1"/>
      <p:bldP spid="261144" grpId="0" animBg="1"/>
      <p:bldP spid="261144" grpId="1" animBg="1"/>
      <p:bldP spid="261148" grpId="0"/>
      <p:bldP spid="261148" grpId="1"/>
      <p:bldP spid="261149" grpId="0"/>
      <p:bldP spid="261153" grpId="0" animBg="1"/>
      <p:bldP spid="261153" grpId="1" animBg="1"/>
      <p:bldP spid="261154" grpId="0"/>
      <p:bldP spid="261155" grpId="0" animBg="1"/>
      <p:bldP spid="261155" grpId="1" animBg="1"/>
      <p:bldP spid="261156" grpId="0" animBg="1"/>
      <p:bldP spid="261156" grpId="1" animBg="1"/>
      <p:bldP spid="261157" grpId="0" animBg="1"/>
      <p:bldP spid="261157" grpId="1" animBg="1"/>
      <p:bldP spid="261158" grpId="0" animBg="1"/>
      <p:bldP spid="261158" grpId="1" animBg="1"/>
      <p:bldP spid="261159" grpId="0"/>
      <p:bldP spid="261159" grpId="1"/>
      <p:bldP spid="261160" grpId="0"/>
      <p:bldP spid="261160" grpId="1"/>
      <p:bldP spid="261161" grpId="0" animBg="1"/>
      <p:bldP spid="261161" grpId="1" animBg="1"/>
      <p:bldP spid="261162" grpId="0"/>
      <p:bldP spid="261165" grpId="0" animBg="1"/>
      <p:bldP spid="261164" grpId="0" animBg="1"/>
      <p:bldP spid="261164" grpId="1" animBg="1"/>
      <p:bldP spid="45" grpId="0"/>
      <p:bldP spid="45" grpId="1"/>
      <p:bldP spid="45" grpId="2"/>
      <p:bldP spid="4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4BA9D92-AFD1-4B9E-994F-9ABE88E1D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45FD-7C4B-4D3D-9CFD-C5452E98D1B3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D470BDD-0D1F-435F-91F1-D537F066E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938" y="1250200"/>
            <a:ext cx="4810462" cy="5273692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46EA395C-2C69-4042-9F88-7A205073A9BA}"/>
              </a:ext>
            </a:extLst>
          </p:cNvPr>
          <p:cNvSpPr txBox="1">
            <a:spLocks noChangeArrowheads="1"/>
          </p:cNvSpPr>
          <p:nvPr/>
        </p:nvSpPr>
        <p:spPr>
          <a:xfrm>
            <a:off x="149469" y="66642"/>
            <a:ext cx="89154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9pPr>
          </a:lstStyle>
          <a:p>
            <a:r>
              <a:rPr lang="en-US" sz="3200" kern="0" dirty="0"/>
              <a:t>Meme, anyone?</a:t>
            </a:r>
          </a:p>
        </p:txBody>
      </p:sp>
    </p:spTree>
    <p:extLst>
      <p:ext uri="{BB962C8B-B14F-4D97-AF65-F5344CB8AC3E}">
        <p14:creationId xmlns:p14="http://schemas.microsoft.com/office/powerpoint/2010/main" val="2362488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latin typeface="Comic Sans MS" pitchFamily="66" charset="0"/>
              </a:rPr>
              <a:t>Classes and the “this” Pointer</a:t>
            </a:r>
          </a:p>
        </p:txBody>
      </p:sp>
      <p:sp>
        <p:nvSpPr>
          <p:cNvPr id="325636" name="Text Box 4"/>
          <p:cNvSpPr txBox="1">
            <a:spLocks noChangeArrowheads="1"/>
          </p:cNvSpPr>
          <p:nvPr/>
        </p:nvSpPr>
        <p:spPr bwMode="auto">
          <a:xfrm>
            <a:off x="333827" y="1219200"/>
            <a:ext cx="8474075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b="0" dirty="0">
                <a:solidFill>
                  <a:schemeClr val="tx1"/>
                </a:solidFill>
              </a:rPr>
              <a:t>Before C++, in the dark ages when Carey learned programming, we </a:t>
            </a:r>
            <a:r>
              <a:rPr lang="en-US" altLang="en-US" b="0" dirty="0">
                <a:solidFill>
                  <a:srgbClr val="FF0000"/>
                </a:solidFill>
              </a:rPr>
              <a:t>didn’t use classes</a:t>
            </a:r>
            <a:r>
              <a:rPr lang="en-US" altLang="en-US" b="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325639" name="Text Box 7"/>
          <p:cNvSpPr txBox="1">
            <a:spLocks noChangeArrowheads="1"/>
          </p:cNvSpPr>
          <p:nvPr/>
        </p:nvSpPr>
        <p:spPr bwMode="auto">
          <a:xfrm>
            <a:off x="535669" y="2590800"/>
            <a:ext cx="8272234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b="0" dirty="0">
                <a:solidFill>
                  <a:schemeClr val="tx1"/>
                </a:solidFill>
              </a:rPr>
              <a:t>Let’s see how we </a:t>
            </a:r>
            <a:r>
              <a:rPr lang="en-US" altLang="en-US" dirty="0">
                <a:solidFill>
                  <a:schemeClr val="tx1"/>
                </a:solidFill>
              </a:rPr>
              <a:t>used to do things… with </a:t>
            </a:r>
            <a:r>
              <a:rPr lang="en-US" altLang="en-US" dirty="0" err="1">
                <a:solidFill>
                  <a:srgbClr val="FF0000"/>
                </a:solidFill>
              </a:rPr>
              <a:t>structs</a:t>
            </a:r>
            <a:r>
              <a:rPr lang="en-US" altLang="en-US" dirty="0">
                <a:solidFill>
                  <a:schemeClr val="tx1"/>
                </a:solidFill>
              </a:rPr>
              <a:t>,</a:t>
            </a:r>
            <a:r>
              <a:rPr lang="en-US" altLang="en-US" dirty="0">
                <a:solidFill>
                  <a:srgbClr val="FF0000"/>
                </a:solidFill>
              </a:rPr>
              <a:t> pointers</a:t>
            </a:r>
            <a:r>
              <a:rPr lang="en-US" altLang="en-US" dirty="0">
                <a:solidFill>
                  <a:schemeClr val="tx1"/>
                </a:solidFill>
              </a:rPr>
              <a:t>,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chemeClr val="tx1"/>
                </a:solidFill>
              </a:rPr>
              <a:t>and</a:t>
            </a:r>
            <a:r>
              <a:rPr lang="en-US" altLang="en-US" dirty="0">
                <a:solidFill>
                  <a:srgbClr val="FF0000"/>
                </a:solidFill>
              </a:rPr>
              <a:t> functions </a:t>
            </a:r>
            <a:r>
              <a:rPr lang="en-US" altLang="en-US" dirty="0">
                <a:solidFill>
                  <a:schemeClr val="tx1"/>
                </a:solidFill>
              </a:rPr>
              <a:t>instead of </a:t>
            </a:r>
            <a:r>
              <a:rPr lang="en-US" altLang="en-US" dirty="0">
                <a:solidFill>
                  <a:srgbClr val="FF0000"/>
                </a:solidFill>
              </a:rPr>
              <a:t>classes</a:t>
            </a:r>
            <a:r>
              <a:rPr lang="en-US" altLang="en-US" dirty="0">
                <a:solidFill>
                  <a:schemeClr val="tx1"/>
                </a:solidFill>
              </a:rPr>
              <a:t>!</a:t>
            </a:r>
            <a:endParaRPr lang="en-US" altLang="en-US" b="0" dirty="0">
              <a:solidFill>
                <a:schemeClr val="tx1"/>
              </a:solidFill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1619249" y="4038600"/>
            <a:ext cx="6143173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b="0" dirty="0">
                <a:solidFill>
                  <a:schemeClr val="tx1"/>
                </a:solidFill>
              </a:rPr>
              <a:t>And maybe this will help us </a:t>
            </a:r>
            <a:br>
              <a:rPr lang="en-US" altLang="en-US" b="0" dirty="0">
                <a:solidFill>
                  <a:schemeClr val="tx1"/>
                </a:solidFill>
              </a:rPr>
            </a:br>
            <a:r>
              <a:rPr lang="en-US" altLang="en-US" b="0" dirty="0">
                <a:solidFill>
                  <a:srgbClr val="FF0000"/>
                </a:solidFill>
              </a:rPr>
              <a:t>understand how C++ classes actuall</a:t>
            </a:r>
            <a:r>
              <a:rPr lang="en-US" altLang="en-US" dirty="0">
                <a:solidFill>
                  <a:srgbClr val="FF0000"/>
                </a:solidFill>
              </a:rPr>
              <a:t>y work</a:t>
            </a:r>
            <a:r>
              <a:rPr lang="en-US" altLang="en-US" dirty="0">
                <a:solidFill>
                  <a:schemeClr val="tx1"/>
                </a:solidFill>
              </a:rPr>
              <a:t>!</a:t>
            </a:r>
            <a:endParaRPr lang="en-US" altLang="en-US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596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5636" grpId="0"/>
      <p:bldP spid="325639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0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 altLang="en-US" sz="4000" dirty="0">
                <a:latin typeface="Comic Sans MS" pitchFamily="66" charset="0"/>
              </a:rPr>
              <a:t>The Old Days…Before Classes</a:t>
            </a:r>
          </a:p>
        </p:txBody>
      </p:sp>
      <p:sp>
        <p:nvSpPr>
          <p:cNvPr id="303108" name="Text Box 4"/>
          <p:cNvSpPr txBox="1">
            <a:spLocks noChangeArrowheads="1"/>
          </p:cNvSpPr>
          <p:nvPr/>
        </p:nvSpPr>
        <p:spPr bwMode="auto">
          <a:xfrm>
            <a:off x="6464300" y="1208088"/>
            <a:ext cx="2600325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2000" b="0" dirty="0">
                <a:solidFill>
                  <a:schemeClr val="tx2"/>
                </a:solidFill>
              </a:rPr>
              <a:t>Before C++, we would use </a:t>
            </a:r>
            <a:r>
              <a:rPr lang="en-US" altLang="en-US" sz="2000" b="0" dirty="0" err="1">
                <a:solidFill>
                  <a:srgbClr val="990000"/>
                </a:solidFill>
              </a:rPr>
              <a:t>structs</a:t>
            </a:r>
            <a:r>
              <a:rPr lang="en-US" altLang="en-US" sz="2000" b="0" dirty="0">
                <a:solidFill>
                  <a:srgbClr val="990000"/>
                </a:solidFill>
              </a:rPr>
              <a:t>, pointers</a:t>
            </a:r>
            <a:r>
              <a:rPr lang="en-US" altLang="en-US" sz="2000" b="0" dirty="0">
                <a:solidFill>
                  <a:schemeClr val="tx2"/>
                </a:solidFill>
              </a:rPr>
              <a:t> and </a:t>
            </a:r>
            <a:r>
              <a:rPr lang="en-US" altLang="en-US" sz="2000" b="0" dirty="0">
                <a:solidFill>
                  <a:srgbClr val="990000"/>
                </a:solidFill>
              </a:rPr>
              <a:t>regular functions</a:t>
            </a:r>
            <a:r>
              <a:rPr lang="en-US" altLang="en-US" sz="2000" b="0" dirty="0">
                <a:solidFill>
                  <a:schemeClr val="tx2"/>
                </a:solidFill>
              </a:rPr>
              <a:t> to create class-like programs.</a:t>
            </a:r>
          </a:p>
        </p:txBody>
      </p:sp>
      <p:sp>
        <p:nvSpPr>
          <p:cNvPr id="303109" name="Rectangle 5"/>
          <p:cNvSpPr>
            <a:spLocks noChangeArrowheads="1"/>
          </p:cNvSpPr>
          <p:nvPr/>
        </p:nvSpPr>
        <p:spPr bwMode="auto">
          <a:xfrm>
            <a:off x="228600" y="1114425"/>
            <a:ext cx="6172200" cy="4676775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10" name="Text Box 6"/>
          <p:cNvSpPr txBox="1">
            <a:spLocks noChangeArrowheads="1"/>
          </p:cNvSpPr>
          <p:nvPr/>
        </p:nvSpPr>
        <p:spPr bwMode="auto">
          <a:xfrm>
            <a:off x="228600" y="1066800"/>
            <a:ext cx="7010400" cy="477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1900" b="1" dirty="0" err="1">
                <a:solidFill>
                  <a:srgbClr val="660066"/>
                </a:solidFill>
                <a:latin typeface="Courier New" pitchFamily="49" charset="0"/>
              </a:rPr>
              <a:t>struct</a:t>
            </a:r>
            <a:r>
              <a:rPr lang="en-US" altLang="en-US" sz="1900" b="1" dirty="0">
                <a:solidFill>
                  <a:srgbClr val="660066"/>
                </a:solidFill>
                <a:latin typeface="Courier New" pitchFamily="49" charset="0"/>
              </a:rPr>
              <a:t> Wallet</a:t>
            </a:r>
          </a:p>
          <a:p>
            <a:pPr algn="l"/>
            <a:r>
              <a:rPr lang="en-US" altLang="en-US" sz="1900" b="1" dirty="0">
                <a:solidFill>
                  <a:srgbClr val="660066"/>
                </a:solidFill>
                <a:latin typeface="Courier New" pitchFamily="49" charset="0"/>
              </a:rPr>
              <a:t>{</a:t>
            </a:r>
          </a:p>
          <a:p>
            <a:pPr algn="l"/>
            <a:r>
              <a:rPr lang="en-US" altLang="en-US" sz="1900" b="1" dirty="0">
                <a:solidFill>
                  <a:srgbClr val="660066"/>
                </a:solidFill>
                <a:latin typeface="Courier New" pitchFamily="49" charset="0"/>
              </a:rPr>
              <a:t>  </a:t>
            </a:r>
            <a:r>
              <a:rPr lang="en-US" altLang="en-US" sz="1900" b="1" dirty="0" err="1">
                <a:solidFill>
                  <a:srgbClr val="660066"/>
                </a:solidFill>
                <a:latin typeface="Courier New" pitchFamily="49" charset="0"/>
              </a:rPr>
              <a:t>int</a:t>
            </a:r>
            <a:r>
              <a:rPr lang="en-US" altLang="en-US" sz="1900" b="1" dirty="0">
                <a:solidFill>
                  <a:srgbClr val="660066"/>
                </a:solidFill>
                <a:latin typeface="Courier New" pitchFamily="49" charset="0"/>
              </a:rPr>
              <a:t> num1s, num5s;</a:t>
            </a:r>
          </a:p>
          <a:p>
            <a:pPr algn="l"/>
            <a:r>
              <a:rPr lang="en-US" altLang="en-US" sz="1900" b="1" dirty="0">
                <a:solidFill>
                  <a:srgbClr val="660066"/>
                </a:solidFill>
                <a:latin typeface="Courier New" pitchFamily="49" charset="0"/>
              </a:rPr>
              <a:t>};</a:t>
            </a:r>
          </a:p>
          <a:p>
            <a:pPr algn="l"/>
            <a:endParaRPr lang="en-US" altLang="en-US" sz="1900" b="1" dirty="0">
              <a:solidFill>
                <a:srgbClr val="660066"/>
              </a:solidFill>
              <a:latin typeface="Courier New" pitchFamily="49" charset="0"/>
            </a:endParaRP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void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Init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(Wallet *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ptr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)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{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ptr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-&gt;num1s = 0;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ptr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-&gt;num5s = 0;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  <a:p>
            <a:pPr algn="l"/>
            <a:endParaRPr lang="en-US" altLang="en-US" sz="1900" b="1" dirty="0">
              <a:solidFill>
                <a:schemeClr val="tx2"/>
              </a:solidFill>
              <a:latin typeface="Courier New" pitchFamily="49" charset="0"/>
            </a:endParaRP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void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AddBill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(Wallet *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ptr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,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int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amt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)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{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 if (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amt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== 1)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ptr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-&gt;num1s++;</a:t>
            </a:r>
            <a:b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</a:b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 else if (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amt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== 5)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ptr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-&gt;num5s++;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303111" name="Rectangle 7"/>
          <p:cNvSpPr>
            <a:spLocks noChangeArrowheads="1"/>
          </p:cNvSpPr>
          <p:nvPr/>
        </p:nvSpPr>
        <p:spPr bwMode="auto">
          <a:xfrm>
            <a:off x="5864225" y="3937000"/>
            <a:ext cx="3200400" cy="2431435"/>
          </a:xfrm>
          <a:prstGeom prst="rect">
            <a:avLst/>
          </a:prstGeom>
          <a:solidFill>
            <a:srgbClr val="FF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12" name="Text Box 8"/>
          <p:cNvSpPr txBox="1">
            <a:spLocks noChangeArrowheads="1"/>
          </p:cNvSpPr>
          <p:nvPr/>
        </p:nvSpPr>
        <p:spPr bwMode="auto">
          <a:xfrm>
            <a:off x="5867401" y="3937000"/>
            <a:ext cx="3213100" cy="2431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void main()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{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 Wallet w;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Init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(&amp;w);</a:t>
            </a:r>
          </a:p>
          <a:p>
            <a:pPr algn="l"/>
            <a:endParaRPr lang="en-US" altLang="en-US" sz="1900" b="1" dirty="0">
              <a:solidFill>
                <a:schemeClr val="tx2"/>
              </a:solidFill>
              <a:latin typeface="Courier New" pitchFamily="49" charset="0"/>
            </a:endParaRP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900" b="1" dirty="0" err="1">
                <a:solidFill>
                  <a:schemeClr val="tx2"/>
                </a:solidFill>
                <a:latin typeface="Courier New" pitchFamily="49" charset="0"/>
              </a:rPr>
              <a:t>AddBill</a:t>
            </a:r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(&amp;w , 5);</a:t>
            </a:r>
          </a:p>
          <a:p>
            <a:pPr algn="l"/>
            <a:r>
              <a:rPr lang="en-US" altLang="en-US" sz="1900" b="1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303113" name="Line 9"/>
          <p:cNvSpPr>
            <a:spLocks noChangeShapeType="1"/>
          </p:cNvSpPr>
          <p:nvPr/>
        </p:nvSpPr>
        <p:spPr bwMode="auto">
          <a:xfrm>
            <a:off x="5943600" y="4694238"/>
            <a:ext cx="242888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15" name="Rectangle 11"/>
          <p:cNvSpPr>
            <a:spLocks noChangeArrowheads="1"/>
          </p:cNvSpPr>
          <p:nvPr/>
        </p:nvSpPr>
        <p:spPr bwMode="auto">
          <a:xfrm>
            <a:off x="6477000" y="1066800"/>
            <a:ext cx="2667000" cy="259080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26" name="Line 22"/>
          <p:cNvSpPr>
            <a:spLocks noChangeShapeType="1"/>
          </p:cNvSpPr>
          <p:nvPr/>
        </p:nvSpPr>
        <p:spPr bwMode="auto">
          <a:xfrm>
            <a:off x="6013450" y="5289550"/>
            <a:ext cx="23495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27" name="Text Box 23"/>
          <p:cNvSpPr txBox="1">
            <a:spLocks noChangeArrowheads="1"/>
          </p:cNvSpPr>
          <p:nvPr/>
        </p:nvSpPr>
        <p:spPr bwMode="auto">
          <a:xfrm>
            <a:off x="8181975" y="909638"/>
            <a:ext cx="81304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000" b="0" dirty="0">
                <a:solidFill>
                  <a:schemeClr val="tx2"/>
                </a:solidFill>
              </a:rPr>
              <a:t>4000</a:t>
            </a:r>
          </a:p>
        </p:txBody>
      </p:sp>
      <p:sp>
        <p:nvSpPr>
          <p:cNvPr id="303128" name="Text Box 24"/>
          <p:cNvSpPr txBox="1">
            <a:spLocks noChangeArrowheads="1"/>
          </p:cNvSpPr>
          <p:nvPr/>
        </p:nvSpPr>
        <p:spPr bwMode="auto">
          <a:xfrm>
            <a:off x="6608929" y="4796135"/>
            <a:ext cx="93487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 dirty="0">
                <a:solidFill>
                  <a:schemeClr val="accent1">
                    <a:lumMod val="50000"/>
                  </a:schemeClr>
                </a:solidFill>
              </a:rPr>
              <a:t>4000</a:t>
            </a:r>
          </a:p>
        </p:txBody>
      </p:sp>
      <p:sp>
        <p:nvSpPr>
          <p:cNvPr id="303129" name="Line 25"/>
          <p:cNvSpPr>
            <a:spLocks noChangeShapeType="1"/>
          </p:cNvSpPr>
          <p:nvPr/>
        </p:nvSpPr>
        <p:spPr bwMode="auto">
          <a:xfrm>
            <a:off x="-1" y="2714625"/>
            <a:ext cx="288925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03132" name="Group 28"/>
          <p:cNvGrpSpPr>
            <a:grpSpLocks/>
          </p:cNvGrpSpPr>
          <p:nvPr/>
        </p:nvGrpSpPr>
        <p:grpSpPr bwMode="auto">
          <a:xfrm>
            <a:off x="6429377" y="862013"/>
            <a:ext cx="1800225" cy="977900"/>
            <a:chOff x="4050" y="353"/>
            <a:chExt cx="1134" cy="616"/>
          </a:xfrm>
        </p:grpSpPr>
        <p:sp>
          <p:nvSpPr>
            <p:cNvPr id="303114" name="Rectangle 10"/>
            <p:cNvSpPr>
              <a:spLocks noChangeArrowheads="1"/>
            </p:cNvSpPr>
            <p:nvPr/>
          </p:nvSpPr>
          <p:spPr bwMode="auto">
            <a:xfrm>
              <a:off x="4289" y="431"/>
              <a:ext cx="895" cy="538"/>
            </a:xfrm>
            <a:prstGeom prst="rect">
              <a:avLst/>
            </a:prstGeom>
            <a:solidFill>
              <a:srgbClr val="006666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3118" name="Text Box 14"/>
            <p:cNvSpPr txBox="1">
              <a:spLocks noChangeArrowheads="1"/>
            </p:cNvSpPr>
            <p:nvPr/>
          </p:nvSpPr>
          <p:spPr bwMode="auto">
            <a:xfrm>
              <a:off x="4050" y="353"/>
              <a:ext cx="271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2800" b="0" dirty="0">
                  <a:solidFill>
                    <a:schemeClr val="tx2"/>
                  </a:solidFill>
                </a:rPr>
                <a:t>w</a:t>
              </a:r>
            </a:p>
          </p:txBody>
        </p:sp>
        <p:sp>
          <p:nvSpPr>
            <p:cNvPr id="303119" name="Rectangle 15"/>
            <p:cNvSpPr>
              <a:spLocks noChangeArrowheads="1"/>
            </p:cNvSpPr>
            <p:nvPr/>
          </p:nvSpPr>
          <p:spPr bwMode="auto">
            <a:xfrm>
              <a:off x="4773" y="460"/>
              <a:ext cx="374" cy="201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3120" name="Text Box 16"/>
            <p:cNvSpPr txBox="1">
              <a:spLocks noChangeArrowheads="1"/>
            </p:cNvSpPr>
            <p:nvPr/>
          </p:nvSpPr>
          <p:spPr bwMode="auto">
            <a:xfrm>
              <a:off x="4285" y="434"/>
              <a:ext cx="51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0" dirty="0">
                  <a:solidFill>
                    <a:schemeClr val="bg1"/>
                  </a:solidFill>
                </a:rPr>
                <a:t>num1s</a:t>
              </a:r>
            </a:p>
          </p:txBody>
        </p:sp>
        <p:sp>
          <p:nvSpPr>
            <p:cNvPr id="303122" name="Text Box 18"/>
            <p:cNvSpPr txBox="1">
              <a:spLocks noChangeArrowheads="1"/>
            </p:cNvSpPr>
            <p:nvPr/>
          </p:nvSpPr>
          <p:spPr bwMode="auto">
            <a:xfrm>
              <a:off x="4272" y="681"/>
              <a:ext cx="5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0" dirty="0">
                  <a:solidFill>
                    <a:schemeClr val="bg1"/>
                  </a:solidFill>
                </a:rPr>
                <a:t>num5s</a:t>
              </a:r>
            </a:p>
          </p:txBody>
        </p:sp>
        <p:sp>
          <p:nvSpPr>
            <p:cNvPr id="303130" name="Rectangle 26"/>
            <p:cNvSpPr>
              <a:spLocks noChangeArrowheads="1"/>
            </p:cNvSpPr>
            <p:nvPr/>
          </p:nvSpPr>
          <p:spPr bwMode="auto">
            <a:xfrm>
              <a:off x="4772" y="701"/>
              <a:ext cx="374" cy="201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03135" name="Group 31"/>
          <p:cNvGrpSpPr>
            <a:grpSpLocks/>
          </p:cNvGrpSpPr>
          <p:nvPr/>
        </p:nvGrpSpPr>
        <p:grpSpPr bwMode="auto">
          <a:xfrm>
            <a:off x="6569075" y="2057400"/>
            <a:ext cx="1676400" cy="457200"/>
            <a:chOff x="4138" y="1106"/>
            <a:chExt cx="1056" cy="288"/>
          </a:xfrm>
        </p:grpSpPr>
        <p:sp>
          <p:nvSpPr>
            <p:cNvPr id="303133" name="Rectangle 29"/>
            <p:cNvSpPr>
              <a:spLocks noChangeArrowheads="1"/>
            </p:cNvSpPr>
            <p:nvPr/>
          </p:nvSpPr>
          <p:spPr bwMode="auto">
            <a:xfrm>
              <a:off x="4522" y="1191"/>
              <a:ext cx="672" cy="144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3134" name="Text Box 30"/>
            <p:cNvSpPr txBox="1">
              <a:spLocks noChangeArrowheads="1"/>
            </p:cNvSpPr>
            <p:nvPr/>
          </p:nvSpPr>
          <p:spPr bwMode="auto">
            <a:xfrm>
              <a:off x="4138" y="1106"/>
              <a:ext cx="40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b="0">
                  <a:solidFill>
                    <a:schemeClr val="tx2"/>
                  </a:solidFill>
                </a:rPr>
                <a:t>ptr</a:t>
              </a:r>
            </a:p>
          </p:txBody>
        </p:sp>
      </p:grpSp>
      <p:grpSp>
        <p:nvGrpSpPr>
          <p:cNvPr id="303139" name="Group 35"/>
          <p:cNvGrpSpPr>
            <a:grpSpLocks/>
          </p:cNvGrpSpPr>
          <p:nvPr/>
        </p:nvGrpSpPr>
        <p:grpSpPr bwMode="auto">
          <a:xfrm>
            <a:off x="8237553" y="975575"/>
            <a:ext cx="311151" cy="1569186"/>
            <a:chOff x="5209" y="542"/>
            <a:chExt cx="196" cy="875"/>
          </a:xfrm>
        </p:grpSpPr>
        <p:cxnSp>
          <p:nvCxnSpPr>
            <p:cNvPr id="303136" name="AutoShape 32"/>
            <p:cNvCxnSpPr>
              <a:cxnSpLocks noChangeShapeType="1"/>
              <a:stCxn id="303133" idx="3"/>
              <a:endCxn id="3" idx="3"/>
            </p:cNvCxnSpPr>
            <p:nvPr/>
          </p:nvCxnSpPr>
          <p:spPr bwMode="auto">
            <a:xfrm flipH="1" flipV="1">
              <a:off x="5209" y="542"/>
              <a:ext cx="5" cy="742"/>
            </a:xfrm>
            <a:prstGeom prst="curvedConnector3">
              <a:avLst>
                <a:gd name="adj1" fmla="val -3007895"/>
              </a:avLst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03138" name="Text Box 34"/>
            <p:cNvSpPr txBox="1">
              <a:spLocks noChangeArrowheads="1"/>
            </p:cNvSpPr>
            <p:nvPr/>
          </p:nvSpPr>
          <p:spPr bwMode="auto">
            <a:xfrm>
              <a:off x="5232" y="1162"/>
              <a:ext cx="173" cy="2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b="0">
                  <a:solidFill>
                    <a:schemeClr val="tx2"/>
                  </a:solidFill>
                </a:rPr>
                <a:t> </a:t>
              </a:r>
            </a:p>
          </p:txBody>
        </p:sp>
      </p:grpSp>
      <p:sp>
        <p:nvSpPr>
          <p:cNvPr id="303146" name="Text Box 42"/>
          <p:cNvSpPr txBox="1">
            <a:spLocks noChangeArrowheads="1"/>
          </p:cNvSpPr>
          <p:nvPr/>
        </p:nvSpPr>
        <p:spPr bwMode="auto">
          <a:xfrm>
            <a:off x="7292975" y="2114550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000" b="0">
                <a:solidFill>
                  <a:schemeClr val="accent2"/>
                </a:solidFill>
              </a:rPr>
              <a:t>4000</a:t>
            </a:r>
          </a:p>
        </p:txBody>
      </p:sp>
      <p:sp>
        <p:nvSpPr>
          <p:cNvPr id="303148" name="Line 44"/>
          <p:cNvSpPr>
            <a:spLocks noChangeShapeType="1"/>
          </p:cNvSpPr>
          <p:nvPr/>
        </p:nvSpPr>
        <p:spPr bwMode="auto">
          <a:xfrm>
            <a:off x="288923" y="3292475"/>
            <a:ext cx="2603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49" name="Rectangle 45"/>
          <p:cNvSpPr>
            <a:spLocks noChangeArrowheads="1"/>
          </p:cNvSpPr>
          <p:nvPr/>
        </p:nvSpPr>
        <p:spPr bwMode="auto">
          <a:xfrm>
            <a:off x="7704138" y="971550"/>
            <a:ext cx="3722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303150" name="Line 46"/>
          <p:cNvSpPr>
            <a:spLocks noChangeShapeType="1"/>
          </p:cNvSpPr>
          <p:nvPr/>
        </p:nvSpPr>
        <p:spPr bwMode="auto">
          <a:xfrm>
            <a:off x="288923" y="3581400"/>
            <a:ext cx="2603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51" name="Rectangle 47"/>
          <p:cNvSpPr>
            <a:spLocks noChangeArrowheads="1"/>
          </p:cNvSpPr>
          <p:nvPr/>
        </p:nvSpPr>
        <p:spPr bwMode="auto">
          <a:xfrm>
            <a:off x="7696200" y="1352550"/>
            <a:ext cx="3722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303152" name="Line 48"/>
          <p:cNvSpPr>
            <a:spLocks noChangeShapeType="1"/>
          </p:cNvSpPr>
          <p:nvPr/>
        </p:nvSpPr>
        <p:spPr bwMode="auto">
          <a:xfrm>
            <a:off x="76200" y="3841750"/>
            <a:ext cx="260349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53" name="Line 49"/>
          <p:cNvSpPr>
            <a:spLocks noChangeShapeType="1"/>
          </p:cNvSpPr>
          <p:nvPr/>
        </p:nvSpPr>
        <p:spPr bwMode="auto">
          <a:xfrm>
            <a:off x="5943600" y="5867400"/>
            <a:ext cx="26035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57" name="Line 53"/>
          <p:cNvSpPr>
            <a:spLocks noChangeShapeType="1"/>
          </p:cNvSpPr>
          <p:nvPr/>
        </p:nvSpPr>
        <p:spPr bwMode="auto">
          <a:xfrm>
            <a:off x="76200" y="4419600"/>
            <a:ext cx="244474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03160" name="Group 56"/>
          <p:cNvGrpSpPr>
            <a:grpSpLocks/>
          </p:cNvGrpSpPr>
          <p:nvPr/>
        </p:nvGrpSpPr>
        <p:grpSpPr bwMode="auto">
          <a:xfrm>
            <a:off x="6269038" y="2359025"/>
            <a:ext cx="1957387" cy="457200"/>
            <a:chOff x="3961" y="1106"/>
            <a:chExt cx="1233" cy="288"/>
          </a:xfrm>
        </p:grpSpPr>
        <p:sp>
          <p:nvSpPr>
            <p:cNvPr id="303161" name="Rectangle 57"/>
            <p:cNvSpPr>
              <a:spLocks noChangeArrowheads="1"/>
            </p:cNvSpPr>
            <p:nvPr/>
          </p:nvSpPr>
          <p:spPr bwMode="auto">
            <a:xfrm>
              <a:off x="4522" y="1191"/>
              <a:ext cx="672" cy="144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3162" name="Text Box 58"/>
            <p:cNvSpPr txBox="1">
              <a:spLocks noChangeArrowheads="1"/>
            </p:cNvSpPr>
            <p:nvPr/>
          </p:nvSpPr>
          <p:spPr bwMode="auto">
            <a:xfrm>
              <a:off x="3961" y="1106"/>
              <a:ext cx="102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b="0" dirty="0">
                  <a:solidFill>
                    <a:schemeClr val="tx2"/>
                  </a:solidFill>
                </a:rPr>
                <a:t>   </a:t>
              </a:r>
              <a:r>
                <a:rPr lang="en-US" altLang="en-US" b="0" dirty="0" err="1">
                  <a:solidFill>
                    <a:schemeClr val="tx2"/>
                  </a:solidFill>
                </a:rPr>
                <a:t>ptr</a:t>
              </a:r>
              <a:r>
                <a:rPr lang="en-US" altLang="en-US" b="0" dirty="0">
                  <a:solidFill>
                    <a:schemeClr val="tx2"/>
                  </a:solidFill>
                </a:rPr>
                <a:t>        </a:t>
              </a:r>
            </a:p>
          </p:txBody>
        </p:sp>
      </p:grpSp>
      <p:sp>
        <p:nvSpPr>
          <p:cNvPr id="303163" name="Rectangle 59"/>
          <p:cNvSpPr>
            <a:spLocks noChangeArrowheads="1"/>
          </p:cNvSpPr>
          <p:nvPr/>
        </p:nvSpPr>
        <p:spPr bwMode="auto">
          <a:xfrm>
            <a:off x="7332663" y="2433638"/>
            <a:ext cx="806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000" b="0" dirty="0">
                <a:solidFill>
                  <a:schemeClr val="accent2"/>
                </a:solidFill>
              </a:rPr>
              <a:t>4000</a:t>
            </a:r>
          </a:p>
        </p:txBody>
      </p:sp>
      <p:grpSp>
        <p:nvGrpSpPr>
          <p:cNvPr id="303164" name="Group 60"/>
          <p:cNvGrpSpPr>
            <a:grpSpLocks/>
          </p:cNvGrpSpPr>
          <p:nvPr/>
        </p:nvGrpSpPr>
        <p:grpSpPr bwMode="auto">
          <a:xfrm>
            <a:off x="8237550" y="974854"/>
            <a:ext cx="298450" cy="1837804"/>
            <a:chOff x="5218" y="532"/>
            <a:chExt cx="188" cy="841"/>
          </a:xfrm>
        </p:grpSpPr>
        <p:cxnSp>
          <p:nvCxnSpPr>
            <p:cNvPr id="303165" name="AutoShape 61"/>
            <p:cNvCxnSpPr>
              <a:cxnSpLocks noChangeShapeType="1"/>
              <a:stCxn id="71" idx="3"/>
              <a:endCxn id="3" idx="3"/>
            </p:cNvCxnSpPr>
            <p:nvPr/>
          </p:nvCxnSpPr>
          <p:spPr bwMode="auto">
            <a:xfrm flipH="1" flipV="1">
              <a:off x="5218" y="532"/>
              <a:ext cx="4" cy="745"/>
            </a:xfrm>
            <a:prstGeom prst="curvedConnector3">
              <a:avLst>
                <a:gd name="adj1" fmla="val -3709834"/>
              </a:avLst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03166" name="Text Box 62"/>
            <p:cNvSpPr txBox="1">
              <a:spLocks noChangeArrowheads="1"/>
            </p:cNvSpPr>
            <p:nvPr/>
          </p:nvSpPr>
          <p:spPr bwMode="auto">
            <a:xfrm>
              <a:off x="5232" y="1162"/>
              <a:ext cx="174" cy="2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b="0">
                  <a:ln w="28575">
                    <a:solidFill>
                      <a:schemeClr val="tx1"/>
                    </a:solidFill>
                  </a:ln>
                  <a:solidFill>
                    <a:schemeClr val="tx2"/>
                  </a:solidFill>
                </a:rPr>
                <a:t> </a:t>
              </a:r>
            </a:p>
          </p:txBody>
        </p:sp>
      </p:grpSp>
      <p:sp>
        <p:nvSpPr>
          <p:cNvPr id="303167" name="Line 63"/>
          <p:cNvSpPr>
            <a:spLocks noChangeShapeType="1"/>
          </p:cNvSpPr>
          <p:nvPr/>
        </p:nvSpPr>
        <p:spPr bwMode="auto">
          <a:xfrm>
            <a:off x="288922" y="4997450"/>
            <a:ext cx="27622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3173" name="Line 69"/>
          <p:cNvSpPr>
            <a:spLocks noChangeShapeType="1"/>
          </p:cNvSpPr>
          <p:nvPr/>
        </p:nvSpPr>
        <p:spPr bwMode="auto">
          <a:xfrm>
            <a:off x="287803" y="5302250"/>
            <a:ext cx="26147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961837" y="744826"/>
            <a:ext cx="276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967999" y="2372082"/>
            <a:ext cx="276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4" name="Text Box 24"/>
          <p:cNvSpPr txBox="1">
            <a:spLocks noChangeArrowheads="1"/>
          </p:cNvSpPr>
          <p:nvPr/>
        </p:nvSpPr>
        <p:spPr bwMode="auto">
          <a:xfrm>
            <a:off x="7066129" y="5419165"/>
            <a:ext cx="93487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 dirty="0">
                <a:solidFill>
                  <a:schemeClr val="accent1">
                    <a:lumMod val="50000"/>
                  </a:schemeClr>
                </a:solidFill>
              </a:rPr>
              <a:t>4000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162393" y="2867569"/>
            <a:ext cx="2728913" cy="1668929"/>
          </a:xfrm>
          <a:prstGeom prst="wedgeRoundRectCallout">
            <a:avLst>
              <a:gd name="adj1" fmla="val 57630"/>
              <a:gd name="adj2" fmla="val 90652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To let a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function </a:t>
            </a: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operate on a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1800" i="0" u="none" strike="noStrike" cap="none" normalizeH="0" dirty="0" err="1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struct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variable, we used to have to pass in the variable’s address...</a:t>
            </a:r>
            <a:endParaRPr kumimoji="0" 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79" name="Rounded Rectangular Callout 78"/>
          <p:cNvSpPr/>
          <p:nvPr/>
        </p:nvSpPr>
        <p:spPr bwMode="auto">
          <a:xfrm>
            <a:off x="838199" y="985838"/>
            <a:ext cx="2728913" cy="1210702"/>
          </a:xfrm>
          <a:prstGeom prst="wedgeRoundRectCallout">
            <a:avLst>
              <a:gd name="adj1" fmla="val -48807"/>
              <a:gd name="adj2" fmla="val 129864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The function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can then </a:t>
            </a:r>
            <a:r>
              <a:rPr kumimoji="0" lang="en-US" sz="1800" i="0" u="none" strike="noStrike" cap="none" normalizeH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use its pointer 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to get to the original variabl</a:t>
            </a:r>
            <a:r>
              <a:rPr lang="en-US" sz="1800" dirty="0"/>
              <a:t>e.</a:t>
            </a:r>
            <a:endParaRPr kumimoji="0" 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0" name="Text Box 70"/>
          <p:cNvSpPr txBox="1">
            <a:spLocks noChangeArrowheads="1"/>
          </p:cNvSpPr>
          <p:nvPr/>
        </p:nvSpPr>
        <p:spPr bwMode="auto">
          <a:xfrm>
            <a:off x="365125" y="5913438"/>
            <a:ext cx="5273675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b="0" dirty="0">
                <a:solidFill>
                  <a:schemeClr val="tx2"/>
                </a:solidFill>
              </a:rPr>
              <a:t>As it turns out, C++ classes work in an almost identical fashion!</a:t>
            </a:r>
          </a:p>
        </p:txBody>
      </p:sp>
      <p:sp>
        <p:nvSpPr>
          <p:cNvPr id="81" name="Text Box 24"/>
          <p:cNvSpPr txBox="1">
            <a:spLocks noChangeArrowheads="1"/>
          </p:cNvSpPr>
          <p:nvPr/>
        </p:nvSpPr>
        <p:spPr bwMode="auto">
          <a:xfrm>
            <a:off x="8009782" y="5424785"/>
            <a:ext cx="3722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grpSp>
        <p:nvGrpSpPr>
          <p:cNvPr id="82" name="Group 56"/>
          <p:cNvGrpSpPr>
            <a:grpSpLocks/>
          </p:cNvGrpSpPr>
          <p:nvPr/>
        </p:nvGrpSpPr>
        <p:grpSpPr bwMode="auto">
          <a:xfrm>
            <a:off x="6219825" y="2743200"/>
            <a:ext cx="1997074" cy="461963"/>
            <a:chOff x="3936" y="1106"/>
            <a:chExt cx="1258" cy="291"/>
          </a:xfrm>
        </p:grpSpPr>
        <p:sp>
          <p:nvSpPr>
            <p:cNvPr id="83" name="Rectangle 57"/>
            <p:cNvSpPr>
              <a:spLocks noChangeArrowheads="1"/>
            </p:cNvSpPr>
            <p:nvPr/>
          </p:nvSpPr>
          <p:spPr bwMode="auto">
            <a:xfrm>
              <a:off x="4522" y="1191"/>
              <a:ext cx="672" cy="144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Text Box 58"/>
            <p:cNvSpPr txBox="1">
              <a:spLocks noChangeArrowheads="1"/>
            </p:cNvSpPr>
            <p:nvPr/>
          </p:nvSpPr>
          <p:spPr bwMode="auto">
            <a:xfrm>
              <a:off x="3936" y="1106"/>
              <a:ext cx="1063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b="0" dirty="0">
                  <a:solidFill>
                    <a:schemeClr val="tx2"/>
                  </a:solidFill>
                </a:rPr>
                <a:t>   </a:t>
              </a:r>
              <a:r>
                <a:rPr lang="en-US" altLang="en-US" b="0" dirty="0" err="1">
                  <a:solidFill>
                    <a:schemeClr val="tx2"/>
                  </a:solidFill>
                </a:rPr>
                <a:t>amt</a:t>
              </a:r>
              <a:r>
                <a:rPr lang="en-US" altLang="en-US" b="0" dirty="0">
                  <a:solidFill>
                    <a:schemeClr val="tx2"/>
                  </a:solidFill>
                </a:rPr>
                <a:t>     </a:t>
              </a:r>
              <a:r>
                <a:rPr lang="en-US" altLang="en-US" sz="1600" b="0" dirty="0">
                  <a:solidFill>
                    <a:schemeClr val="tx2"/>
                  </a:solidFill>
                </a:rPr>
                <a:t> </a:t>
              </a:r>
              <a:r>
                <a:rPr lang="en-US" altLang="en-US" sz="1800" b="0" dirty="0">
                  <a:solidFill>
                    <a:srgbClr val="C00000"/>
                  </a:solidFill>
                </a:rPr>
                <a:t>5</a:t>
              </a:r>
            </a:p>
          </p:txBody>
        </p:sp>
      </p:grpSp>
      <p:sp>
        <p:nvSpPr>
          <p:cNvPr id="85" name="Rounded Rectangular Callout 84"/>
          <p:cNvSpPr/>
          <p:nvPr/>
        </p:nvSpPr>
        <p:spPr bwMode="auto">
          <a:xfrm>
            <a:off x="2797936" y="256662"/>
            <a:ext cx="2728913" cy="1210702"/>
          </a:xfrm>
          <a:prstGeom prst="wedgeRoundRectCallout">
            <a:avLst>
              <a:gd name="adj1" fmla="val -87201"/>
              <a:gd name="adj2" fmla="val 70072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A Wallet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structure keeps track of how many $1 and $5 the wallet holds…</a:t>
            </a:r>
            <a:endParaRPr kumimoji="0" 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6" name="Rounded Rectangular Callout 85"/>
          <p:cNvSpPr/>
          <p:nvPr/>
        </p:nvSpPr>
        <p:spPr bwMode="auto">
          <a:xfrm>
            <a:off x="2514600" y="1105406"/>
            <a:ext cx="2728913" cy="1210702"/>
          </a:xfrm>
          <a:prstGeom prst="wedgeRoundRectCallout">
            <a:avLst>
              <a:gd name="adj1" fmla="val -87201"/>
              <a:gd name="adj2" fmla="val 70072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The </a:t>
            </a:r>
            <a:r>
              <a:rPr kumimoji="0" lang="en-US" sz="1800" i="0" u="none" strike="noStrike" cap="none" normalizeH="0" baseline="0" dirty="0" err="1">
                <a:ln>
                  <a:noFill/>
                </a:ln>
                <a:solidFill>
                  <a:srgbClr val="FF0066"/>
                </a:solidFill>
                <a:effectLst/>
                <a:latin typeface="Comic Sans MS" pitchFamily="66" charset="0"/>
                <a:cs typeface="Times New Roman" pitchFamily="18" charset="0"/>
              </a:rPr>
              <a:t>Init</a:t>
            </a: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Comic Sans MS" pitchFamily="66" charset="0"/>
                <a:cs typeface="Times New Roman" pitchFamily="18" charset="0"/>
              </a:rPr>
              <a:t>()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rgbClr val="FF0066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function initializes the wallet... </a:t>
            </a:r>
            <a:b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105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/>
            </a:r>
            <a:br>
              <a:rPr kumimoji="0" lang="en-US" sz="105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It</a:t>
            </a:r>
            <a:r>
              <a:rPr lang="en-US" sz="1800" dirty="0"/>
              <a:t>’s like a </a:t>
            </a:r>
            <a:r>
              <a:rPr lang="en-US" sz="1800" dirty="0">
                <a:solidFill>
                  <a:srgbClr val="FF0066"/>
                </a:solidFill>
              </a:rPr>
              <a:t>constructor</a:t>
            </a:r>
            <a:r>
              <a:rPr lang="en-US" sz="1800" dirty="0"/>
              <a:t>.</a:t>
            </a:r>
            <a:endParaRPr kumimoji="0" lang="en-US" sz="1800" i="0" u="none" strike="noStrike" cap="none" normalizeH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7" name="Rounded Rectangular Callout 86"/>
          <p:cNvSpPr/>
          <p:nvPr/>
        </p:nvSpPr>
        <p:spPr bwMode="auto">
          <a:xfrm>
            <a:off x="2590800" y="2590800"/>
            <a:ext cx="3474244" cy="1456765"/>
          </a:xfrm>
          <a:prstGeom prst="wedgeRoundRectCallout">
            <a:avLst>
              <a:gd name="adj1" fmla="val -87201"/>
              <a:gd name="adj2" fmla="val 70072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And the </a:t>
            </a:r>
            <a:r>
              <a:rPr kumimoji="0" lang="en-US" sz="1800" i="0" u="none" strike="noStrike" cap="none" normalizeH="0" baseline="0" dirty="0" err="1">
                <a:ln>
                  <a:noFill/>
                </a:ln>
                <a:solidFill>
                  <a:srgbClr val="FF0066"/>
                </a:solidFill>
                <a:effectLst/>
                <a:latin typeface="Comic Sans MS" pitchFamily="66" charset="0"/>
                <a:cs typeface="Times New Roman" pitchFamily="18" charset="0"/>
              </a:rPr>
              <a:t>AddBill</a:t>
            </a: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Comic Sans MS" pitchFamily="66" charset="0"/>
                <a:cs typeface="Times New Roman" pitchFamily="18" charset="0"/>
              </a:rPr>
              <a:t>()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rgbClr val="FF0066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function lets us add a bill to the wallet... </a:t>
            </a:r>
            <a:b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endParaRPr kumimoji="0" lang="en-US" sz="1050" i="0" u="none" strike="noStrike" cap="none" normalizeH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by updating the contents of the </a:t>
            </a:r>
            <a:r>
              <a:rPr lang="en-US" sz="1800" dirty="0" err="1"/>
              <a:t>struct</a:t>
            </a:r>
            <a:r>
              <a:rPr lang="en-US" sz="1800" dirty="0"/>
              <a:t>.</a:t>
            </a:r>
            <a:endParaRPr kumimoji="0" lang="en-US" sz="1800" i="0" u="none" strike="noStrike" cap="none" normalizeH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8" name="Line 69"/>
          <p:cNvSpPr>
            <a:spLocks noChangeShapeType="1"/>
          </p:cNvSpPr>
          <p:nvPr/>
        </p:nvSpPr>
        <p:spPr bwMode="auto">
          <a:xfrm>
            <a:off x="3076575" y="5057467"/>
            <a:ext cx="238125" cy="1905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Rectangle 45"/>
          <p:cNvSpPr>
            <a:spLocks noChangeArrowheads="1"/>
          </p:cNvSpPr>
          <p:nvPr/>
        </p:nvSpPr>
        <p:spPr bwMode="auto">
          <a:xfrm>
            <a:off x="7724775" y="1357610"/>
            <a:ext cx="32252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dirty="0">
                <a:solidFill>
                  <a:srgbClr val="FFC000"/>
                </a:solidFill>
              </a:rPr>
              <a:t>1</a:t>
            </a:r>
            <a:endParaRPr lang="en-US" altLang="en-US" b="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718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4.81481E-6 L -0.4533 -0.37314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74" y="-186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7037E-7 L -0.42656 -0.37176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303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337" y="-18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03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 nodeType="clickPar">
                      <p:stCondLst>
                        <p:cond delay="indefinite"/>
                      </p:stCondLst>
                      <p:childTnLst>
                        <p:par>
                          <p:cTn id="1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 nodeType="clickPar">
                      <p:stCondLst>
                        <p:cond delay="indefinite"/>
                      </p:stCondLst>
                      <p:childTnLst>
                        <p:par>
                          <p:cTn id="1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 nodeType="clickPar">
                      <p:stCondLst>
                        <p:cond delay="indefinite"/>
                      </p:stCondLst>
                      <p:childTnLst>
                        <p:par>
                          <p:cTn id="1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 nodeType="clickPar">
                      <p:stCondLst>
                        <p:cond delay="indefinite"/>
                      </p:stCondLst>
                      <p:childTnLst>
                        <p:par>
                          <p:cTn id="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 nodeType="clickPar">
                      <p:stCondLst>
                        <p:cond delay="indefinite"/>
                      </p:stCondLst>
                      <p:childTnLst>
                        <p:par>
                          <p:cTn id="1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 nodeType="clickPar">
                      <p:stCondLst>
                        <p:cond delay="indefinite"/>
                      </p:stCondLst>
                      <p:childTnLst>
                        <p:par>
                          <p:cTn id="1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 nodeType="clickPar">
                      <p:stCondLst>
                        <p:cond delay="indefinite"/>
                      </p:stCondLst>
                      <p:childTnLst>
                        <p:par>
                          <p:cTn id="1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 nodeType="clickPar">
                      <p:stCondLst>
                        <p:cond delay="indefinite"/>
                      </p:stCondLst>
                      <p:childTnLst>
                        <p:par>
                          <p:cTn id="1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303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3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 nodeType="clickPar">
                      <p:stCondLst>
                        <p:cond delay="indefinite"/>
                      </p:stCondLst>
                      <p:childTnLst>
                        <p:par>
                          <p:cTn id="1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 nodeType="clickPar">
                      <p:stCondLst>
                        <p:cond delay="indefinite"/>
                      </p:stCondLst>
                      <p:childTnLst>
                        <p:par>
                          <p:cTn id="1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2.59259E-6 L -0.43211 -0.20393 " pathEditMode="relative" rAng="0" ptsTypes="AA">
                                      <p:cBhvr>
                                        <p:cTn id="167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15" y="-10208"/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96296E-6 L -0.3651 -0.20371 " pathEditMode="relative" rAng="0" ptsTypes="AA">
                                      <p:cBhvr>
                                        <p:cTn id="169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64" y="-10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 nodeType="clickPar">
                      <p:stCondLst>
                        <p:cond delay="indefinite"/>
                      </p:stCondLst>
                      <p:childTnLst>
                        <p:par>
                          <p:cTn id="1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 nodeType="clickPar">
                      <p:stCondLst>
                        <p:cond delay="indefinite"/>
                      </p:stCondLst>
                      <p:childTnLst>
                        <p:par>
                          <p:cTn id="1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 nodeType="clickPar">
                      <p:stCondLst>
                        <p:cond delay="indefinite"/>
                      </p:stCondLst>
                      <p:childTnLst>
                        <p:par>
                          <p:cTn id="1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 nodeType="clickPar">
                      <p:stCondLst>
                        <p:cond delay="indefinite"/>
                      </p:stCondLst>
                      <p:childTnLst>
                        <p:par>
                          <p:cTn id="1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4" dur="500"/>
                                        <p:tgtEl>
                                          <p:spTgt spid="303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 nodeType="clickPar">
                      <p:stCondLst>
                        <p:cond delay="indefinite"/>
                      </p:stCondLst>
                      <p:childTnLst>
                        <p:par>
                          <p:cTn id="1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 nodeType="clickPar">
                      <p:stCondLst>
                        <p:cond delay="indefinite"/>
                      </p:stCondLst>
                      <p:childTnLst>
                        <p:par>
                          <p:cTn id="2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 nodeType="clickPar">
                      <p:stCondLst>
                        <p:cond delay="indefinite"/>
                      </p:stCondLst>
                      <p:childTnLst>
                        <p:par>
                          <p:cTn id="2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 nodeType="clickPar">
                      <p:stCondLst>
                        <p:cond delay="indefinite"/>
                      </p:stCondLst>
                      <p:childTnLst>
                        <p:par>
                          <p:cTn id="2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/>
                                        <p:tgtEl>
                                          <p:spTgt spid="303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3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>
                      <p:stCondLst>
                        <p:cond delay="indefinite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108" grpId="0"/>
      <p:bldP spid="303113" grpId="0" animBg="1"/>
      <p:bldP spid="303113" grpId="1" animBg="1"/>
      <p:bldP spid="303115" grpId="0" animBg="1"/>
      <p:bldP spid="303126" grpId="0" animBg="1"/>
      <p:bldP spid="303126" grpId="1" animBg="1"/>
      <p:bldP spid="303128" grpId="0"/>
      <p:bldP spid="303128" grpId="1"/>
      <p:bldP spid="303128" grpId="2"/>
      <p:bldP spid="303129" grpId="0" animBg="1"/>
      <p:bldP spid="303129" grpId="1" animBg="1"/>
      <p:bldP spid="303146" grpId="0"/>
      <p:bldP spid="303146" grpId="1"/>
      <p:bldP spid="303148" grpId="0" animBg="1"/>
      <p:bldP spid="303148" grpId="1" animBg="1"/>
      <p:bldP spid="303149" grpId="0"/>
      <p:bldP spid="303150" grpId="0" animBg="1"/>
      <p:bldP spid="303150" grpId="1" animBg="1"/>
      <p:bldP spid="303151" grpId="0"/>
      <p:bldP spid="303151" grpId="1"/>
      <p:bldP spid="303152" grpId="0" animBg="1"/>
      <p:bldP spid="303152" grpId="1" animBg="1"/>
      <p:bldP spid="303153" grpId="0" animBg="1"/>
      <p:bldP spid="303153" grpId="1" animBg="1"/>
      <p:bldP spid="303157" grpId="0" animBg="1"/>
      <p:bldP spid="303157" grpId="1" animBg="1"/>
      <p:bldP spid="303163" grpId="0"/>
      <p:bldP spid="303163" grpId="1"/>
      <p:bldP spid="303167" grpId="0" animBg="1"/>
      <p:bldP spid="303167" grpId="1" animBg="1"/>
      <p:bldP spid="303173" grpId="0" animBg="1"/>
      <p:bldP spid="303173" grpId="1" animBg="1"/>
      <p:bldP spid="74" grpId="0"/>
      <p:bldP spid="74" grpId="1"/>
      <p:bldP spid="7" grpId="0" animBg="1"/>
      <p:bldP spid="7" grpId="1" animBg="1"/>
      <p:bldP spid="7" grpId="2" animBg="1"/>
      <p:bldP spid="79" grpId="0" animBg="1"/>
      <p:bldP spid="79" grpId="1" animBg="1"/>
      <p:bldP spid="80" grpId="0"/>
      <p:bldP spid="81" grpId="0"/>
      <p:bldP spid="81" grpId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0975" y="896779"/>
            <a:ext cx="4572000" cy="5046821"/>
            <a:chOff x="47625" y="1600200"/>
            <a:chExt cx="4572000" cy="5046821"/>
          </a:xfrm>
        </p:grpSpPr>
        <p:sp>
          <p:nvSpPr>
            <p:cNvPr id="278539" name="Rectangle 11"/>
            <p:cNvSpPr>
              <a:spLocks noChangeArrowheads="1"/>
            </p:cNvSpPr>
            <p:nvPr/>
          </p:nvSpPr>
          <p:spPr bwMode="auto">
            <a:xfrm>
              <a:off x="76200" y="1600200"/>
              <a:ext cx="4114800" cy="480060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8538" name="Rectangle 10"/>
            <p:cNvSpPr>
              <a:spLocks noChangeArrowheads="1"/>
            </p:cNvSpPr>
            <p:nvPr/>
          </p:nvSpPr>
          <p:spPr bwMode="auto">
            <a:xfrm>
              <a:off x="47625" y="1630263"/>
              <a:ext cx="4572000" cy="50167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r>
                <a:rPr lang="en-US" altLang="en-US" sz="1600" b="1" dirty="0">
                  <a:latin typeface="Courier New" pitchFamily="49" charset="0"/>
                </a:rPr>
                <a:t>class Wallet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{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public: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  void </a:t>
              </a:r>
              <a:r>
                <a:rPr lang="en-US" altLang="en-US" sz="1600" b="1" dirty="0" err="1">
                  <a:solidFill>
                    <a:srgbClr val="6600CC"/>
                  </a:solidFill>
                  <a:latin typeface="Courier New" pitchFamily="49" charset="0"/>
                </a:rPr>
                <a:t>Init</a:t>
              </a:r>
              <a:r>
                <a:rPr lang="en-US" altLang="en-US" sz="1600" b="1" dirty="0">
                  <a:latin typeface="Courier New" pitchFamily="49" charset="0"/>
                </a:rPr>
                <a:t>();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  void </a:t>
              </a:r>
              <a:r>
                <a:rPr lang="en-US" altLang="en-US" sz="1600" b="1" dirty="0" err="1">
                  <a:solidFill>
                    <a:srgbClr val="6600CC"/>
                  </a:solidFill>
                  <a:latin typeface="Courier New" pitchFamily="49" charset="0"/>
                </a:rPr>
                <a:t>AddBill</a:t>
              </a:r>
              <a:r>
                <a:rPr lang="en-US" altLang="en-US" sz="1600" b="1" dirty="0">
                  <a:latin typeface="Courier New" pitchFamily="49" charset="0"/>
                </a:rPr>
                <a:t>(</a:t>
              </a:r>
              <a:r>
                <a:rPr lang="en-US" altLang="en-US" sz="1600" b="1" dirty="0" err="1">
                  <a:latin typeface="Courier New" pitchFamily="49" charset="0"/>
                </a:rPr>
                <a:t>int</a:t>
              </a:r>
              <a:r>
                <a:rPr lang="en-US" altLang="en-US" sz="1600" b="1" dirty="0">
                  <a:latin typeface="Courier New" pitchFamily="49" charset="0"/>
                </a:rPr>
                <a:t> </a:t>
              </a:r>
              <a:r>
                <a:rPr lang="en-US" altLang="en-US" sz="1600" b="1" dirty="0" err="1">
                  <a:latin typeface="Courier New" pitchFamily="49" charset="0"/>
                </a:rPr>
                <a:t>amt</a:t>
              </a:r>
              <a:r>
                <a:rPr lang="en-US" altLang="en-US" sz="1600" b="1" dirty="0">
                  <a:latin typeface="Courier New" pitchFamily="49" charset="0"/>
                </a:rPr>
                <a:t>);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	 …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private: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  </a:t>
              </a:r>
              <a:r>
                <a:rPr lang="en-US" altLang="en-US" sz="1600" b="1" dirty="0" err="1">
                  <a:latin typeface="Courier New" pitchFamily="49" charset="0"/>
                </a:rPr>
                <a:t>int</a:t>
              </a:r>
              <a:r>
                <a:rPr lang="en-US" altLang="en-US" sz="1600" b="1" dirty="0">
                  <a:latin typeface="Courier New" pitchFamily="49" charset="0"/>
                </a:rPr>
                <a:t> num1s, num5s;  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};</a:t>
              </a:r>
            </a:p>
            <a:p>
              <a:endParaRPr lang="en-US" altLang="en-US" sz="1600" b="1" dirty="0">
                <a:latin typeface="Courier New" pitchFamily="49" charset="0"/>
              </a:endParaRPr>
            </a:p>
            <a:p>
              <a:r>
                <a:rPr lang="en-US" altLang="en-US" sz="1600" b="1" dirty="0">
                  <a:latin typeface="Courier New" pitchFamily="49" charset="0"/>
                </a:rPr>
                <a:t>void Wallet::</a:t>
              </a:r>
              <a:r>
                <a:rPr lang="en-US" altLang="en-US" sz="1600" b="1" dirty="0" err="1">
                  <a:solidFill>
                    <a:srgbClr val="6600CC"/>
                  </a:solidFill>
                  <a:latin typeface="Courier New" pitchFamily="49" charset="0"/>
                </a:rPr>
                <a:t>Init</a:t>
              </a:r>
              <a:r>
                <a:rPr lang="en-US" altLang="en-US" sz="1600" b="1" dirty="0">
                  <a:latin typeface="Courier New" pitchFamily="49" charset="0"/>
                </a:rPr>
                <a:t>() 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{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   num1s =   num5s = 0; 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}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void Wallet::</a:t>
              </a:r>
              <a:r>
                <a:rPr lang="en-US" altLang="en-US" sz="1600" b="1" dirty="0" err="1">
                  <a:solidFill>
                    <a:srgbClr val="6600CC"/>
                  </a:solidFill>
                  <a:latin typeface="Courier New" pitchFamily="49" charset="0"/>
                </a:rPr>
                <a:t>AddBill</a:t>
              </a:r>
              <a:r>
                <a:rPr lang="en-US" altLang="en-US" sz="1600" b="1" dirty="0">
                  <a:latin typeface="Courier New" pitchFamily="49" charset="0"/>
                </a:rPr>
                <a:t>(</a:t>
              </a:r>
              <a:r>
                <a:rPr lang="en-US" altLang="en-US" sz="1600" b="1" dirty="0" err="1">
                  <a:latin typeface="Courier New" pitchFamily="49" charset="0"/>
                </a:rPr>
                <a:t>int</a:t>
              </a:r>
              <a:r>
                <a:rPr lang="en-US" altLang="en-US" sz="1600" b="1" dirty="0">
                  <a:latin typeface="Courier New" pitchFamily="49" charset="0"/>
                </a:rPr>
                <a:t> </a:t>
              </a:r>
              <a:r>
                <a:rPr lang="en-US" altLang="en-US" sz="1600" b="1" dirty="0" err="1">
                  <a:latin typeface="Courier New" pitchFamily="49" charset="0"/>
                </a:rPr>
                <a:t>amt</a:t>
              </a:r>
              <a:r>
                <a:rPr lang="en-US" altLang="en-US" sz="1600" b="1" dirty="0">
                  <a:latin typeface="Courier New" pitchFamily="49" charset="0"/>
                </a:rPr>
                <a:t>) 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{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  if (</a:t>
              </a:r>
              <a:r>
                <a:rPr lang="en-US" altLang="en-US" sz="1600" b="1" dirty="0" err="1">
                  <a:latin typeface="Courier New" pitchFamily="49" charset="0"/>
                </a:rPr>
                <a:t>amt</a:t>
              </a:r>
              <a:r>
                <a:rPr lang="en-US" altLang="en-US" sz="1600" b="1" dirty="0">
                  <a:latin typeface="Courier New" pitchFamily="49" charset="0"/>
                </a:rPr>
                <a:t> == 1)     num1s++;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  else if (</a:t>
              </a:r>
              <a:r>
                <a:rPr lang="en-US" altLang="en-US" sz="1600" b="1" dirty="0" err="1">
                  <a:latin typeface="Courier New" pitchFamily="49" charset="0"/>
                </a:rPr>
                <a:t>amt</a:t>
              </a:r>
              <a:r>
                <a:rPr lang="en-US" altLang="en-US" sz="1600" b="1" dirty="0">
                  <a:latin typeface="Courier New" pitchFamily="49" charset="0"/>
                </a:rPr>
                <a:t> == 5)num5s++;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}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</a:t>
              </a:r>
            </a:p>
          </p:txBody>
        </p:sp>
      </p:grpSp>
      <p:sp>
        <p:nvSpPr>
          <p:cNvPr id="278543" name="Rectangle 15"/>
          <p:cNvSpPr>
            <a:spLocks noChangeArrowheads="1"/>
          </p:cNvSpPr>
          <p:nvPr/>
        </p:nvSpPr>
        <p:spPr bwMode="auto">
          <a:xfrm>
            <a:off x="685800" y="-228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l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pPr algn="ctr"/>
            <a:r>
              <a:rPr lang="en-US" altLang="en-US" sz="4000" dirty="0">
                <a:solidFill>
                  <a:schemeClr val="tx2"/>
                </a:solidFill>
                <a:latin typeface="Comic Sans MS" pitchFamily="66" charset="0"/>
              </a:rPr>
              <a:t>The Wallet  Class</a:t>
            </a:r>
            <a:endParaRPr lang="en-US" altLang="en-US" sz="4000" b="0" dirty="0">
              <a:solidFill>
                <a:schemeClr val="tx2"/>
              </a:solidFill>
              <a:latin typeface="Comic Sans MS" pitchFamily="66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0" y="838200"/>
            <a:ext cx="40911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Here’s a class equivalent of</a:t>
            </a:r>
            <a:br>
              <a:rPr lang="en-US" dirty="0"/>
            </a:br>
            <a:r>
              <a:rPr lang="en-US" dirty="0"/>
              <a:t>our old-</a:t>
            </a:r>
            <a:r>
              <a:rPr lang="en-US" dirty="0" err="1"/>
              <a:t>skool</a:t>
            </a:r>
            <a:r>
              <a:rPr lang="en-US" dirty="0"/>
              <a:t> </a:t>
            </a:r>
            <a:r>
              <a:rPr lang="en-US" dirty="0">
                <a:solidFill>
                  <a:srgbClr val="FF0066"/>
                </a:solidFill>
              </a:rPr>
              <a:t>Wallet</a:t>
            </a:r>
            <a:r>
              <a:rPr lang="en-US" dirty="0"/>
              <a:t>…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848413" y="1811714"/>
            <a:ext cx="3457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As you can see, we can </a:t>
            </a:r>
            <a:r>
              <a:rPr lang="en-US" sz="1800" dirty="0">
                <a:solidFill>
                  <a:srgbClr val="FF0066"/>
                </a:solidFill>
              </a:rPr>
              <a:t>initialize</a:t>
            </a:r>
            <a:r>
              <a:rPr lang="en-US" sz="1800" dirty="0"/>
              <a:t> a new wallet…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619813" y="2554069"/>
            <a:ext cx="4143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And we can </a:t>
            </a:r>
            <a:r>
              <a:rPr lang="en-US" sz="1800" dirty="0">
                <a:solidFill>
                  <a:srgbClr val="FF0066"/>
                </a:solidFill>
              </a:rPr>
              <a:t>add either a </a:t>
            </a:r>
            <a:br>
              <a:rPr lang="en-US" sz="1800" dirty="0">
                <a:solidFill>
                  <a:srgbClr val="FF0066"/>
                </a:solidFill>
              </a:rPr>
            </a:br>
            <a:r>
              <a:rPr lang="en-US" sz="1800" dirty="0">
                <a:solidFill>
                  <a:srgbClr val="FF0066"/>
                </a:solidFill>
              </a:rPr>
              <a:t>$1 or $5 bill</a:t>
            </a:r>
            <a:r>
              <a:rPr lang="en-US" sz="1800" dirty="0"/>
              <a:t> to our wallet.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030630" y="3343870"/>
            <a:ext cx="3321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Our wallet then keeps track of how many bills of each type it holds…</a:t>
            </a:r>
          </a:p>
        </p:txBody>
      </p:sp>
      <p:sp>
        <p:nvSpPr>
          <p:cNvPr id="49" name="Text Box 3"/>
          <p:cNvSpPr txBox="1">
            <a:spLocks noChangeArrowheads="1"/>
          </p:cNvSpPr>
          <p:nvPr/>
        </p:nvSpPr>
        <p:spPr bwMode="auto">
          <a:xfrm>
            <a:off x="4773069" y="4800600"/>
            <a:ext cx="4130675" cy="19236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int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main()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{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Wallet a;</a:t>
            </a:r>
          </a:p>
          <a:p>
            <a:pPr algn="l"/>
            <a:endParaRPr lang="en-US" altLang="en-US" sz="1000" b="1" dirty="0">
              <a:solidFill>
                <a:schemeClr val="tx2"/>
              </a:solidFill>
              <a:latin typeface="Courier New" pitchFamily="49" charset="0"/>
            </a:endParaRP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a.Init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();  </a:t>
            </a:r>
            <a:endParaRPr lang="en-US" altLang="en-US" sz="1800" b="1" dirty="0">
              <a:solidFill>
                <a:srgbClr val="006666"/>
              </a:solidFill>
              <a:latin typeface="Courier New" pitchFamily="49" charset="0"/>
            </a:endParaRP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a.AddBill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(5); 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85800" y="5943600"/>
            <a:ext cx="33215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And here’s how we might use our class…</a:t>
            </a:r>
          </a:p>
        </p:txBody>
      </p:sp>
    </p:spTree>
    <p:extLst>
      <p:ext uri="{BB962C8B-B14F-4D97-AF65-F5344CB8AC3E}">
        <p14:creationId xmlns:p14="http://schemas.microsoft.com/office/powerpoint/2010/main" val="3786652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5" grpId="0"/>
      <p:bldP spid="46" grpId="0"/>
      <p:bldP spid="47" grpId="0"/>
      <p:bldP spid="49" grpId="0" animBg="1"/>
      <p:bldP spid="5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Box 16"/>
          <p:cNvSpPr txBox="1">
            <a:spLocks noChangeArrowheads="1"/>
          </p:cNvSpPr>
          <p:nvPr/>
        </p:nvSpPr>
        <p:spPr bwMode="auto">
          <a:xfrm>
            <a:off x="247650" y="609600"/>
            <a:ext cx="89154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1800" b="0" dirty="0">
                <a:solidFill>
                  <a:schemeClr val="tx2"/>
                </a:solidFill>
              </a:rPr>
              <a:t>E</a:t>
            </a:r>
            <a:r>
              <a:rPr lang="en-US" altLang="en-US" sz="1800" dirty="0"/>
              <a:t>very time </a:t>
            </a:r>
            <a:r>
              <a:rPr lang="en-US" altLang="en-US" sz="1800" b="0" dirty="0">
                <a:solidFill>
                  <a:schemeClr val="tx2"/>
                </a:solidFill>
              </a:rPr>
              <a:t>you call a </a:t>
            </a:r>
            <a:r>
              <a:rPr lang="en-US" altLang="en-US" sz="1800" b="0" dirty="0">
                <a:solidFill>
                  <a:schemeClr val="accent2"/>
                </a:solidFill>
              </a:rPr>
              <a:t>member function</a:t>
            </a:r>
            <a:r>
              <a:rPr lang="en-US" altLang="en-US" sz="1800" b="0" dirty="0">
                <a:solidFill>
                  <a:schemeClr val="tx2"/>
                </a:solidFill>
              </a:rPr>
              <a:t> of an object, e.g.: </a:t>
            </a:r>
          </a:p>
        </p:txBody>
      </p:sp>
      <p:sp>
        <p:nvSpPr>
          <p:cNvPr id="44" name="Text Box 16"/>
          <p:cNvSpPr txBox="1">
            <a:spLocks noChangeArrowheads="1"/>
          </p:cNvSpPr>
          <p:nvPr/>
        </p:nvSpPr>
        <p:spPr bwMode="auto">
          <a:xfrm>
            <a:off x="247650" y="1371600"/>
            <a:ext cx="89154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1800" b="0" dirty="0">
                <a:solidFill>
                  <a:schemeClr val="tx2"/>
                </a:solidFill>
              </a:rPr>
              <a:t>C++ invisibly rewrites your function call and </a:t>
            </a:r>
            <a:r>
              <a:rPr lang="en-US" altLang="en-US" sz="1800" b="0" dirty="0">
                <a:solidFill>
                  <a:schemeClr val="accent2"/>
                </a:solidFill>
              </a:rPr>
              <a:t>passes in the variable’s address</a:t>
            </a:r>
            <a:r>
              <a:rPr lang="en-US" altLang="en-US" sz="1800" b="0" dirty="0">
                <a:solidFill>
                  <a:schemeClr val="tx2"/>
                </a:solidFill>
              </a:rPr>
              <a:t>!</a:t>
            </a:r>
          </a:p>
        </p:txBody>
      </p:sp>
      <p:sp>
        <p:nvSpPr>
          <p:cNvPr id="45" name="Text Box 16"/>
          <p:cNvSpPr txBox="1">
            <a:spLocks noChangeArrowheads="1"/>
          </p:cNvSpPr>
          <p:nvPr/>
        </p:nvSpPr>
        <p:spPr bwMode="auto">
          <a:xfrm>
            <a:off x="247650" y="965770"/>
            <a:ext cx="89154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1800" dirty="0" err="1">
                <a:solidFill>
                  <a:srgbClr val="FF0000"/>
                </a:solidFill>
              </a:rPr>
              <a:t>a</a:t>
            </a:r>
            <a:r>
              <a:rPr lang="en-US" altLang="en-US" sz="1800" dirty="0" err="1"/>
              <a:t>.addBill</a:t>
            </a:r>
            <a:r>
              <a:rPr lang="en-US" altLang="en-US" sz="1800" dirty="0"/>
              <a:t>(5);</a:t>
            </a:r>
            <a:endParaRPr lang="en-US" altLang="en-US" sz="1800" b="0" dirty="0">
              <a:solidFill>
                <a:schemeClr val="tx2"/>
              </a:solidFill>
            </a:endParaRPr>
          </a:p>
        </p:txBody>
      </p:sp>
      <p:sp>
        <p:nvSpPr>
          <p:cNvPr id="46" name="Text Box 16"/>
          <p:cNvSpPr txBox="1">
            <a:spLocks noChangeArrowheads="1"/>
          </p:cNvSpPr>
          <p:nvPr/>
        </p:nvSpPr>
        <p:spPr bwMode="auto">
          <a:xfrm>
            <a:off x="247650" y="1743720"/>
            <a:ext cx="89154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1800" dirty="0" err="1"/>
              <a:t>addBill</a:t>
            </a:r>
            <a:r>
              <a:rPr lang="en-US" altLang="en-US" sz="1800" dirty="0"/>
              <a:t>(</a:t>
            </a:r>
            <a:r>
              <a:rPr lang="en-US" altLang="en-US" sz="1800" dirty="0">
                <a:solidFill>
                  <a:srgbClr val="FF0000"/>
                </a:solidFill>
              </a:rPr>
              <a:t>&amp;a</a:t>
            </a:r>
            <a:r>
              <a:rPr lang="en-US" altLang="en-US" sz="1800" dirty="0"/>
              <a:t>, 5);</a:t>
            </a:r>
            <a:endParaRPr lang="en-US" altLang="en-US" sz="1800" b="0" dirty="0">
              <a:solidFill>
                <a:schemeClr val="tx2"/>
              </a:solidFill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92075" y="533400"/>
            <a:ext cx="8975725" cy="157965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8" name="Text Box 16"/>
          <p:cNvSpPr txBox="1">
            <a:spLocks noChangeArrowheads="1"/>
          </p:cNvSpPr>
          <p:nvPr/>
        </p:nvSpPr>
        <p:spPr bwMode="auto">
          <a:xfrm>
            <a:off x="101493" y="758843"/>
            <a:ext cx="89154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1800" b="0" dirty="0">
                <a:solidFill>
                  <a:schemeClr val="tx2"/>
                </a:solidFill>
              </a:rPr>
              <a:t>And C++ does the same thing to your actual </a:t>
            </a:r>
            <a:r>
              <a:rPr lang="en-US" altLang="en-US" sz="1800" b="0" dirty="0">
                <a:solidFill>
                  <a:srgbClr val="FF0000"/>
                </a:solidFill>
              </a:rPr>
              <a:t>member functions</a:t>
            </a:r>
            <a:r>
              <a:rPr lang="en-US" altLang="en-US" sz="1800" b="0" dirty="0">
                <a:solidFill>
                  <a:schemeClr val="tx2"/>
                </a:solidFill>
              </a:rPr>
              <a:t>!</a:t>
            </a:r>
          </a:p>
        </p:txBody>
      </p:sp>
      <p:sp>
        <p:nvSpPr>
          <p:cNvPr id="278539" name="Rectangle 11"/>
          <p:cNvSpPr>
            <a:spLocks noChangeArrowheads="1"/>
          </p:cNvSpPr>
          <p:nvPr/>
        </p:nvSpPr>
        <p:spPr bwMode="auto">
          <a:xfrm>
            <a:off x="76200" y="2286000"/>
            <a:ext cx="4114800" cy="24653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b="1"/>
          </a:p>
        </p:txBody>
      </p:sp>
      <p:sp>
        <p:nvSpPr>
          <p:cNvPr id="278530" name="Rectangle 2"/>
          <p:cNvSpPr>
            <a:spLocks noChangeArrowheads="1"/>
          </p:cNvSpPr>
          <p:nvPr/>
        </p:nvSpPr>
        <p:spPr bwMode="auto">
          <a:xfrm>
            <a:off x="92075" y="4876800"/>
            <a:ext cx="4114800" cy="1844675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b="1"/>
          </a:p>
        </p:txBody>
      </p:sp>
      <p:sp>
        <p:nvSpPr>
          <p:cNvPr id="278531" name="Text Box 3"/>
          <p:cNvSpPr txBox="1">
            <a:spLocks noChangeArrowheads="1"/>
          </p:cNvSpPr>
          <p:nvPr/>
        </p:nvSpPr>
        <p:spPr bwMode="auto">
          <a:xfrm>
            <a:off x="76200" y="4800600"/>
            <a:ext cx="4130675" cy="201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int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main()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{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Wallet a, b;</a:t>
            </a:r>
          </a:p>
          <a:p>
            <a:pPr algn="l"/>
            <a:endParaRPr lang="en-US" altLang="en-US" sz="1800" b="1" dirty="0">
              <a:solidFill>
                <a:schemeClr val="tx2"/>
              </a:solidFill>
              <a:latin typeface="Courier New" pitchFamily="49" charset="0"/>
            </a:endParaRP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a.Init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();  </a:t>
            </a:r>
            <a:endParaRPr lang="en-US" altLang="en-US" sz="1800" b="1" dirty="0">
              <a:solidFill>
                <a:srgbClr val="006666"/>
              </a:solidFill>
              <a:latin typeface="Courier New" pitchFamily="49" charset="0"/>
            </a:endParaRP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b.AddBill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(5);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278538" name="Rectangle 10"/>
          <p:cNvSpPr>
            <a:spLocks noChangeArrowheads="1"/>
          </p:cNvSpPr>
          <p:nvPr/>
        </p:nvSpPr>
        <p:spPr bwMode="auto">
          <a:xfrm>
            <a:off x="47625" y="2263775"/>
            <a:ext cx="4572000" cy="2536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 dirty="0">
                <a:latin typeface="Courier New" pitchFamily="49" charset="0"/>
              </a:rPr>
              <a:t>void Wallet::</a:t>
            </a:r>
            <a:r>
              <a:rPr lang="en-US" altLang="en-US" sz="1600" b="1" dirty="0" err="1">
                <a:latin typeface="Courier New" pitchFamily="49" charset="0"/>
              </a:rPr>
              <a:t>Init</a:t>
            </a:r>
            <a:r>
              <a:rPr lang="en-US" altLang="en-US" sz="1600" b="1" dirty="0">
                <a:latin typeface="Courier New" pitchFamily="49" charset="0"/>
              </a:rPr>
              <a:t>() </a:t>
            </a:r>
          </a:p>
          <a:p>
            <a:r>
              <a:rPr lang="en-US" altLang="en-US" sz="1600" b="1" dirty="0">
                <a:latin typeface="Courier New" pitchFamily="49" charset="0"/>
              </a:rPr>
              <a:t>{</a:t>
            </a:r>
          </a:p>
          <a:p>
            <a:r>
              <a:rPr lang="en-US" altLang="en-US" sz="1600" b="1" dirty="0">
                <a:latin typeface="Courier New" pitchFamily="49" charset="0"/>
              </a:rPr>
              <a:t>    num1s =   num5s = 0; </a:t>
            </a:r>
          </a:p>
          <a:p>
            <a:r>
              <a:rPr lang="en-US" altLang="en-US" sz="1600" b="1" dirty="0">
                <a:latin typeface="Courier New" pitchFamily="49" charset="0"/>
              </a:rPr>
              <a:t>}</a:t>
            </a:r>
          </a:p>
          <a:p>
            <a:r>
              <a:rPr lang="en-US" altLang="en-US" sz="1600" b="1" dirty="0">
                <a:latin typeface="Courier New" pitchFamily="49" charset="0"/>
              </a:rPr>
              <a:t>void Wallet::</a:t>
            </a:r>
            <a:r>
              <a:rPr lang="en-US" altLang="en-US" sz="1600" b="1" dirty="0" err="1">
                <a:latin typeface="Courier New" pitchFamily="49" charset="0"/>
              </a:rPr>
              <a:t>AddBill</a:t>
            </a:r>
            <a:r>
              <a:rPr lang="en-US" altLang="en-US" sz="1600" b="1" dirty="0">
                <a:latin typeface="Courier New" pitchFamily="49" charset="0"/>
              </a:rPr>
              <a:t>(</a:t>
            </a:r>
            <a:r>
              <a:rPr lang="en-US" altLang="en-US" sz="1600" b="1" dirty="0" err="1">
                <a:latin typeface="Courier New" pitchFamily="49" charset="0"/>
              </a:rPr>
              <a:t>int</a:t>
            </a:r>
            <a:r>
              <a:rPr lang="en-US" altLang="en-US" sz="1600" b="1" dirty="0">
                <a:latin typeface="Courier New" pitchFamily="49" charset="0"/>
              </a:rPr>
              <a:t> 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) </a:t>
            </a:r>
          </a:p>
          <a:p>
            <a:r>
              <a:rPr lang="en-US" altLang="en-US" sz="1600" b="1" dirty="0">
                <a:latin typeface="Courier New" pitchFamily="49" charset="0"/>
              </a:rPr>
              <a:t>{</a:t>
            </a:r>
          </a:p>
          <a:p>
            <a:r>
              <a:rPr lang="en-US" altLang="en-US" sz="1600" b="1" dirty="0">
                <a:latin typeface="Courier New" pitchFamily="49" charset="0"/>
              </a:rPr>
              <a:t>   if (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 == 1)     num1s++;</a:t>
            </a:r>
          </a:p>
          <a:p>
            <a:r>
              <a:rPr lang="en-US" altLang="en-US" sz="1600" b="1" dirty="0">
                <a:latin typeface="Courier New" pitchFamily="49" charset="0"/>
              </a:rPr>
              <a:t>   else if (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 == 5)num5s++;</a:t>
            </a:r>
          </a:p>
          <a:p>
            <a:r>
              <a:rPr lang="en-US" altLang="en-US" sz="1600" b="1" dirty="0">
                <a:latin typeface="Courier New" pitchFamily="49" charset="0"/>
              </a:rPr>
              <a:t>}</a:t>
            </a:r>
          </a:p>
          <a:p>
            <a:r>
              <a:rPr lang="en-US" altLang="en-US" sz="1600" b="1" dirty="0">
                <a:latin typeface="Courier New" pitchFamily="49" charset="0"/>
              </a:rPr>
              <a:t>...</a:t>
            </a:r>
          </a:p>
        </p:txBody>
      </p:sp>
      <p:grpSp>
        <p:nvGrpSpPr>
          <p:cNvPr id="278545" name="Group 17"/>
          <p:cNvGrpSpPr>
            <a:grpSpLocks/>
          </p:cNvGrpSpPr>
          <p:nvPr/>
        </p:nvGrpSpPr>
        <p:grpSpPr bwMode="auto">
          <a:xfrm>
            <a:off x="4724400" y="2263775"/>
            <a:ext cx="4572000" cy="4551363"/>
            <a:chOff x="2976" y="1426"/>
            <a:chExt cx="2880" cy="2867"/>
          </a:xfrm>
        </p:grpSpPr>
        <p:sp>
          <p:nvSpPr>
            <p:cNvPr id="278536" name="Rectangle 8"/>
            <p:cNvSpPr>
              <a:spLocks noChangeArrowheads="1"/>
            </p:cNvSpPr>
            <p:nvPr/>
          </p:nvSpPr>
          <p:spPr bwMode="auto">
            <a:xfrm>
              <a:off x="2996" y="3072"/>
              <a:ext cx="2716" cy="1162"/>
            </a:xfrm>
            <a:prstGeom prst="rect">
              <a:avLst/>
            </a:prstGeom>
            <a:solidFill>
              <a:srgbClr val="CC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1"/>
            </a:p>
          </p:txBody>
        </p:sp>
        <p:sp>
          <p:nvSpPr>
            <p:cNvPr id="278537" name="Text Box 9"/>
            <p:cNvSpPr txBox="1">
              <a:spLocks noChangeArrowheads="1"/>
            </p:cNvSpPr>
            <p:nvPr/>
          </p:nvSpPr>
          <p:spPr bwMode="auto">
            <a:xfrm>
              <a:off x="2986" y="3024"/>
              <a:ext cx="2602" cy="1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1800" b="1" dirty="0" err="1">
                  <a:solidFill>
                    <a:schemeClr val="tx2"/>
                  </a:solidFill>
                  <a:latin typeface="Courier New" pitchFamily="49" charset="0"/>
                </a:rPr>
                <a:t>int</a:t>
              </a:r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 main()</a:t>
              </a: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{</a:t>
              </a: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  Wallet a, b;</a:t>
              </a:r>
            </a:p>
            <a:p>
              <a:pPr algn="l"/>
              <a:endParaRPr lang="en-US" altLang="en-US" sz="1800" b="1" dirty="0">
                <a:solidFill>
                  <a:schemeClr val="tx2"/>
                </a:solidFill>
                <a:latin typeface="Courier New" pitchFamily="49" charset="0"/>
              </a:endParaRP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    </a:t>
              </a:r>
              <a:r>
                <a:rPr lang="en-US" altLang="en-US" sz="1800" b="1" dirty="0" err="1">
                  <a:solidFill>
                    <a:schemeClr val="tx2"/>
                  </a:solidFill>
                  <a:latin typeface="Courier New" pitchFamily="49" charset="0"/>
                </a:rPr>
                <a:t>Init</a:t>
              </a:r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(  </a:t>
              </a:r>
              <a:endParaRPr lang="en-US" altLang="en-US" sz="1600" b="1" dirty="0">
                <a:solidFill>
                  <a:srgbClr val="006666"/>
                </a:solidFill>
                <a:latin typeface="Courier New" pitchFamily="49" charset="0"/>
              </a:endParaRP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    </a:t>
              </a:r>
              <a:r>
                <a:rPr lang="en-US" altLang="en-US" sz="1800" b="1" dirty="0" err="1">
                  <a:solidFill>
                    <a:schemeClr val="tx2"/>
                  </a:solidFill>
                  <a:latin typeface="Courier New" pitchFamily="49" charset="0"/>
                </a:rPr>
                <a:t>AddBill</a:t>
              </a:r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(  </a:t>
              </a: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}</a:t>
              </a:r>
            </a:p>
          </p:txBody>
        </p:sp>
        <p:sp>
          <p:nvSpPr>
            <p:cNvPr id="278540" name="Rectangle 12"/>
            <p:cNvSpPr>
              <a:spLocks noChangeArrowheads="1"/>
            </p:cNvSpPr>
            <p:nvPr/>
          </p:nvSpPr>
          <p:spPr bwMode="auto">
            <a:xfrm>
              <a:off x="2996" y="1440"/>
              <a:ext cx="2719" cy="1553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1"/>
            </a:p>
          </p:txBody>
        </p:sp>
        <p:sp>
          <p:nvSpPr>
            <p:cNvPr id="278541" name="Rectangle 13"/>
            <p:cNvSpPr>
              <a:spLocks noChangeArrowheads="1"/>
            </p:cNvSpPr>
            <p:nvPr/>
          </p:nvSpPr>
          <p:spPr bwMode="auto">
            <a:xfrm>
              <a:off x="2976" y="1426"/>
              <a:ext cx="2880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r>
                <a:rPr lang="en-US" altLang="en-US" sz="1600" b="1">
                  <a:latin typeface="Courier New" pitchFamily="49" charset="0"/>
                </a:rPr>
                <a:t> </a:t>
              </a:r>
            </a:p>
          </p:txBody>
        </p:sp>
      </p:grpSp>
      <p:sp>
        <p:nvSpPr>
          <p:cNvPr id="278542" name="Line 14"/>
          <p:cNvSpPr>
            <a:spLocks noChangeShapeType="1"/>
          </p:cNvSpPr>
          <p:nvPr/>
        </p:nvSpPr>
        <p:spPr bwMode="auto">
          <a:xfrm>
            <a:off x="1752600" y="6096000"/>
            <a:ext cx="3276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b="1"/>
          </a:p>
        </p:txBody>
      </p:sp>
      <p:sp>
        <p:nvSpPr>
          <p:cNvPr id="278547" name="Line 19"/>
          <p:cNvSpPr>
            <a:spLocks noChangeShapeType="1"/>
          </p:cNvSpPr>
          <p:nvPr/>
        </p:nvSpPr>
        <p:spPr bwMode="auto">
          <a:xfrm>
            <a:off x="2217738" y="6361113"/>
            <a:ext cx="28194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b="1"/>
          </a:p>
        </p:txBody>
      </p:sp>
      <p:sp>
        <p:nvSpPr>
          <p:cNvPr id="278548" name="Text Box 20"/>
          <p:cNvSpPr txBox="1">
            <a:spLocks noChangeArrowheads="1"/>
          </p:cNvSpPr>
          <p:nvPr/>
        </p:nvSpPr>
        <p:spPr bwMode="auto">
          <a:xfrm>
            <a:off x="5965825" y="5897613"/>
            <a:ext cx="4572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 b="1" dirty="0">
                <a:solidFill>
                  <a:schemeClr val="tx1"/>
                </a:solidFill>
                <a:latin typeface="Courier New" pitchFamily="49" charset="0"/>
              </a:rPr>
              <a:t>);</a:t>
            </a:r>
          </a:p>
        </p:txBody>
      </p:sp>
      <p:sp>
        <p:nvSpPr>
          <p:cNvPr id="278549" name="Text Box 21"/>
          <p:cNvSpPr txBox="1">
            <a:spLocks noChangeArrowheads="1"/>
          </p:cNvSpPr>
          <p:nvPr/>
        </p:nvSpPr>
        <p:spPr bwMode="auto">
          <a:xfrm>
            <a:off x="5018088" y="5889625"/>
            <a:ext cx="3206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 b="1">
                <a:solidFill>
                  <a:schemeClr val="tx1"/>
                </a:solidFill>
                <a:latin typeface="Courier New" pitchFamily="49" charset="0"/>
              </a:rPr>
              <a:t>a</a:t>
            </a:r>
          </a:p>
        </p:txBody>
      </p:sp>
      <p:sp>
        <p:nvSpPr>
          <p:cNvPr id="278550" name="Text Box 22"/>
          <p:cNvSpPr txBox="1">
            <a:spLocks noChangeArrowheads="1"/>
          </p:cNvSpPr>
          <p:nvPr/>
        </p:nvSpPr>
        <p:spPr bwMode="auto">
          <a:xfrm>
            <a:off x="5148263" y="5892800"/>
            <a:ext cx="3206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 b="1">
                <a:solidFill>
                  <a:schemeClr val="tx1"/>
                </a:solidFill>
                <a:latin typeface="Courier New" pitchFamily="49" charset="0"/>
              </a:rPr>
              <a:t>.</a:t>
            </a:r>
          </a:p>
        </p:txBody>
      </p:sp>
      <p:sp>
        <p:nvSpPr>
          <p:cNvPr id="278551" name="Text Box 23"/>
          <p:cNvSpPr txBox="1">
            <a:spLocks noChangeArrowheads="1"/>
          </p:cNvSpPr>
          <p:nvPr/>
        </p:nvSpPr>
        <p:spPr bwMode="auto">
          <a:xfrm>
            <a:off x="5948363" y="5894388"/>
            <a:ext cx="320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 b="1" dirty="0">
                <a:solidFill>
                  <a:schemeClr val="tx1"/>
                </a:solidFill>
                <a:latin typeface="Courier New" pitchFamily="49" charset="0"/>
              </a:rPr>
              <a:t>&amp;</a:t>
            </a:r>
          </a:p>
        </p:txBody>
      </p:sp>
      <p:sp>
        <p:nvSpPr>
          <p:cNvPr id="278552" name="Text Box 24"/>
          <p:cNvSpPr txBox="1">
            <a:spLocks noChangeArrowheads="1"/>
          </p:cNvSpPr>
          <p:nvPr/>
        </p:nvSpPr>
        <p:spPr bwMode="auto">
          <a:xfrm>
            <a:off x="6280150" y="6173788"/>
            <a:ext cx="7302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 b="1">
                <a:solidFill>
                  <a:schemeClr val="tx1"/>
                </a:solidFill>
                <a:latin typeface="Courier New" pitchFamily="49" charset="0"/>
              </a:rPr>
              <a:t> 5);</a:t>
            </a:r>
          </a:p>
        </p:txBody>
      </p:sp>
      <p:sp>
        <p:nvSpPr>
          <p:cNvPr id="278553" name="Text Box 25"/>
          <p:cNvSpPr txBox="1">
            <a:spLocks noChangeArrowheads="1"/>
          </p:cNvSpPr>
          <p:nvPr/>
        </p:nvSpPr>
        <p:spPr bwMode="auto">
          <a:xfrm>
            <a:off x="5029200" y="6181725"/>
            <a:ext cx="3206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 b="1">
                <a:solidFill>
                  <a:schemeClr val="tx1"/>
                </a:solidFill>
                <a:latin typeface="Courier New" pitchFamily="49" charset="0"/>
              </a:rPr>
              <a:t>b</a:t>
            </a:r>
          </a:p>
        </p:txBody>
      </p:sp>
      <p:sp>
        <p:nvSpPr>
          <p:cNvPr id="278554" name="Text Box 26"/>
          <p:cNvSpPr txBox="1">
            <a:spLocks noChangeArrowheads="1"/>
          </p:cNvSpPr>
          <p:nvPr/>
        </p:nvSpPr>
        <p:spPr bwMode="auto">
          <a:xfrm>
            <a:off x="5159375" y="6184900"/>
            <a:ext cx="3206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 b="1">
                <a:solidFill>
                  <a:schemeClr val="tx1"/>
                </a:solidFill>
                <a:latin typeface="Courier New" pitchFamily="49" charset="0"/>
              </a:rPr>
              <a:t>.</a:t>
            </a:r>
          </a:p>
        </p:txBody>
      </p:sp>
      <p:sp>
        <p:nvSpPr>
          <p:cNvPr id="278555" name="Text Box 27"/>
          <p:cNvSpPr txBox="1">
            <a:spLocks noChangeArrowheads="1"/>
          </p:cNvSpPr>
          <p:nvPr/>
        </p:nvSpPr>
        <p:spPr bwMode="auto">
          <a:xfrm>
            <a:off x="6329363" y="6186488"/>
            <a:ext cx="5794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1800" b="1">
                <a:solidFill>
                  <a:schemeClr val="tx1"/>
                </a:solidFill>
                <a:latin typeface="Courier New" pitchFamily="49" charset="0"/>
              </a:rPr>
              <a:t>&amp;</a:t>
            </a:r>
            <a:r>
              <a:rPr lang="en-US" altLang="en-US" sz="1600" b="1">
                <a:solidFill>
                  <a:schemeClr val="tx1"/>
                </a:solidFill>
                <a:latin typeface="Courier New" pitchFamily="49" charset="0"/>
              </a:rPr>
              <a:t> </a:t>
            </a:r>
            <a:r>
              <a:rPr lang="en-US" altLang="en-US" sz="1800" b="1">
                <a:solidFill>
                  <a:schemeClr val="tx1"/>
                </a:solidFill>
                <a:latin typeface="Courier New" pitchFamily="49" charset="0"/>
              </a:rPr>
              <a:t>,</a:t>
            </a:r>
          </a:p>
        </p:txBody>
      </p:sp>
      <p:sp>
        <p:nvSpPr>
          <p:cNvPr id="278556" name="Rectangle 28"/>
          <p:cNvSpPr>
            <a:spLocks noChangeArrowheads="1"/>
          </p:cNvSpPr>
          <p:nvPr/>
        </p:nvSpPr>
        <p:spPr bwMode="auto">
          <a:xfrm>
            <a:off x="4724400" y="2297113"/>
            <a:ext cx="4572000" cy="2536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 dirty="0">
                <a:latin typeface="Courier New" pitchFamily="49" charset="0"/>
              </a:rPr>
              <a:t>void         </a:t>
            </a:r>
            <a:r>
              <a:rPr lang="en-US" altLang="en-US" sz="1600" b="1" dirty="0" err="1">
                <a:latin typeface="Courier New" pitchFamily="49" charset="0"/>
              </a:rPr>
              <a:t>Init</a:t>
            </a:r>
            <a:r>
              <a:rPr lang="en-US" altLang="en-US" sz="1600" b="1" dirty="0">
                <a:latin typeface="Courier New" pitchFamily="49" charset="0"/>
              </a:rPr>
              <a:t>( </a:t>
            </a:r>
          </a:p>
          <a:p>
            <a:r>
              <a:rPr lang="en-US" altLang="en-US" sz="1600" b="1" dirty="0">
                <a:latin typeface="Courier New" pitchFamily="49" charset="0"/>
              </a:rPr>
              <a:t>{</a:t>
            </a:r>
          </a:p>
          <a:p>
            <a:r>
              <a:rPr lang="en-US" altLang="en-US" sz="1600" b="1" dirty="0">
                <a:latin typeface="Courier New" pitchFamily="49" charset="0"/>
              </a:rPr>
              <a:t>         num1s =        num5s = 0; </a:t>
            </a:r>
          </a:p>
          <a:p>
            <a:r>
              <a:rPr lang="en-US" altLang="en-US" sz="1600" b="1" dirty="0">
                <a:latin typeface="Courier New" pitchFamily="49" charset="0"/>
              </a:rPr>
              <a:t>}</a:t>
            </a:r>
          </a:p>
          <a:p>
            <a:r>
              <a:rPr lang="en-US" altLang="en-US" sz="1600" b="1" dirty="0">
                <a:latin typeface="Courier New" pitchFamily="49" charset="0"/>
              </a:rPr>
              <a:t>void           </a:t>
            </a:r>
          </a:p>
          <a:p>
            <a:r>
              <a:rPr lang="en-US" altLang="en-US" sz="1600" b="1" dirty="0">
                <a:latin typeface="Courier New" pitchFamily="49" charset="0"/>
              </a:rPr>
              <a:t>{</a:t>
            </a:r>
          </a:p>
          <a:p>
            <a:r>
              <a:rPr lang="en-US" altLang="en-US" sz="1600" b="1" dirty="0">
                <a:latin typeface="Courier New" pitchFamily="49" charset="0"/>
              </a:rPr>
              <a:t>  if (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 == 1)            num1s++;</a:t>
            </a:r>
          </a:p>
          <a:p>
            <a:r>
              <a:rPr lang="en-US" altLang="en-US" sz="1600" b="1" dirty="0">
                <a:latin typeface="Courier New" pitchFamily="49" charset="0"/>
              </a:rPr>
              <a:t>  else if (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 == 5)       num5s++;</a:t>
            </a:r>
          </a:p>
          <a:p>
            <a:r>
              <a:rPr lang="en-US" altLang="en-US" sz="1600" b="1" dirty="0">
                <a:latin typeface="Courier New" pitchFamily="49" charset="0"/>
              </a:rPr>
              <a:t>}</a:t>
            </a:r>
          </a:p>
          <a:p>
            <a:r>
              <a:rPr lang="en-US" altLang="en-US" sz="1600" b="1" dirty="0">
                <a:latin typeface="Courier New" pitchFamily="49" charset="0"/>
              </a:rPr>
              <a:t>...</a:t>
            </a:r>
          </a:p>
        </p:txBody>
      </p:sp>
      <p:sp>
        <p:nvSpPr>
          <p:cNvPr id="278557" name="Rectangle 29"/>
          <p:cNvSpPr>
            <a:spLocks noChangeArrowheads="1"/>
          </p:cNvSpPr>
          <p:nvPr/>
        </p:nvSpPr>
        <p:spPr bwMode="auto">
          <a:xfrm>
            <a:off x="5334000" y="2297113"/>
            <a:ext cx="21336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>
                <a:latin typeface="Courier New" pitchFamily="49" charset="0"/>
              </a:rPr>
              <a:t>Wallet </a:t>
            </a:r>
          </a:p>
        </p:txBody>
      </p:sp>
      <p:sp>
        <p:nvSpPr>
          <p:cNvPr id="278558" name="Rectangle 30"/>
          <p:cNvSpPr>
            <a:spLocks noChangeArrowheads="1"/>
          </p:cNvSpPr>
          <p:nvPr/>
        </p:nvSpPr>
        <p:spPr bwMode="auto">
          <a:xfrm>
            <a:off x="6965950" y="2297113"/>
            <a:ext cx="4254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>
                <a:latin typeface="Courier New" pitchFamily="49" charset="0"/>
              </a:rPr>
              <a:t>)</a:t>
            </a:r>
          </a:p>
        </p:txBody>
      </p:sp>
      <p:sp>
        <p:nvSpPr>
          <p:cNvPr id="278559" name="Rectangle 31"/>
          <p:cNvSpPr>
            <a:spLocks noChangeArrowheads="1"/>
          </p:cNvSpPr>
          <p:nvPr/>
        </p:nvSpPr>
        <p:spPr bwMode="auto">
          <a:xfrm>
            <a:off x="5430838" y="3265488"/>
            <a:ext cx="11223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>
                <a:latin typeface="Courier New" pitchFamily="49" charset="0"/>
              </a:rPr>
              <a:t>Wallet </a:t>
            </a:r>
          </a:p>
        </p:txBody>
      </p:sp>
      <p:sp>
        <p:nvSpPr>
          <p:cNvPr id="278560" name="Rectangle 32"/>
          <p:cNvSpPr>
            <a:spLocks noChangeArrowheads="1"/>
          </p:cNvSpPr>
          <p:nvPr/>
        </p:nvSpPr>
        <p:spPr bwMode="auto">
          <a:xfrm>
            <a:off x="7424738" y="3276600"/>
            <a:ext cx="1676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>
                <a:latin typeface="Courier New" pitchFamily="49" charset="0"/>
              </a:rPr>
              <a:t>int amt)</a:t>
            </a:r>
          </a:p>
        </p:txBody>
      </p:sp>
      <p:sp>
        <p:nvSpPr>
          <p:cNvPr id="278561" name="Rectangle 33"/>
          <p:cNvSpPr>
            <a:spLocks noChangeArrowheads="1"/>
          </p:cNvSpPr>
          <p:nvPr/>
        </p:nvSpPr>
        <p:spPr bwMode="auto">
          <a:xfrm>
            <a:off x="6064250" y="2286000"/>
            <a:ext cx="21336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>
                <a:latin typeface="Courier New" pitchFamily="49" charset="0"/>
              </a:rPr>
              <a:t>::</a:t>
            </a:r>
          </a:p>
        </p:txBody>
      </p:sp>
      <p:sp>
        <p:nvSpPr>
          <p:cNvPr id="278562" name="Rectangle 34"/>
          <p:cNvSpPr>
            <a:spLocks noChangeArrowheads="1"/>
          </p:cNvSpPr>
          <p:nvPr/>
        </p:nvSpPr>
        <p:spPr bwMode="auto">
          <a:xfrm>
            <a:off x="6172200" y="3265488"/>
            <a:ext cx="21336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>
                <a:latin typeface="Courier New" pitchFamily="49" charset="0"/>
              </a:rPr>
              <a:t>::</a:t>
            </a:r>
          </a:p>
        </p:txBody>
      </p:sp>
      <p:sp>
        <p:nvSpPr>
          <p:cNvPr id="278563" name="Text Box 35"/>
          <p:cNvSpPr txBox="1">
            <a:spLocks noChangeArrowheads="1"/>
          </p:cNvSpPr>
          <p:nvPr/>
        </p:nvSpPr>
        <p:spPr bwMode="auto">
          <a:xfrm>
            <a:off x="7893050" y="2312019"/>
            <a:ext cx="795338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*this</a:t>
            </a:r>
          </a:p>
        </p:txBody>
      </p:sp>
      <p:sp>
        <p:nvSpPr>
          <p:cNvPr id="278565" name="Rectangle 37"/>
          <p:cNvSpPr>
            <a:spLocks noChangeArrowheads="1"/>
          </p:cNvSpPr>
          <p:nvPr/>
        </p:nvSpPr>
        <p:spPr bwMode="auto">
          <a:xfrm>
            <a:off x="6107693" y="2321171"/>
            <a:ext cx="2662741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endParaRPr lang="en-US" b="1"/>
          </a:p>
        </p:txBody>
      </p:sp>
      <p:sp>
        <p:nvSpPr>
          <p:cNvPr id="278564" name="Text Box 36"/>
          <p:cNvSpPr txBox="1">
            <a:spLocks noChangeArrowheads="1"/>
          </p:cNvSpPr>
          <p:nvPr/>
        </p:nvSpPr>
        <p:spPr bwMode="auto">
          <a:xfrm>
            <a:off x="6002338" y="2297113"/>
            <a:ext cx="3200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sz="1600" b="1" dirty="0" err="1">
                <a:solidFill>
                  <a:schemeClr val="tx1"/>
                </a:solidFill>
                <a:latin typeface="Courier New" pitchFamily="49" charset="0"/>
              </a:rPr>
              <a:t>Init</a:t>
            </a:r>
            <a:r>
              <a:rPr lang="en-US" altLang="en-US" sz="1600" b="1" dirty="0">
                <a:solidFill>
                  <a:schemeClr val="tx1"/>
                </a:solidFill>
                <a:latin typeface="Courier New" pitchFamily="49" charset="0"/>
              </a:rPr>
              <a:t>(Wallet  </a:t>
            </a:r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*this</a:t>
            </a:r>
            <a:r>
              <a:rPr lang="en-US" altLang="en-US" sz="1600" b="1" dirty="0">
                <a:solidFill>
                  <a:schemeClr val="tx1"/>
                </a:solidFill>
                <a:latin typeface="Courier New" pitchFamily="49" charset="0"/>
              </a:rPr>
              <a:t>)</a:t>
            </a:r>
          </a:p>
        </p:txBody>
      </p:sp>
      <p:sp>
        <p:nvSpPr>
          <p:cNvPr id="278566" name="Text Box 38"/>
          <p:cNvSpPr txBox="1">
            <a:spLocks noChangeArrowheads="1"/>
          </p:cNvSpPr>
          <p:nvPr/>
        </p:nvSpPr>
        <p:spPr bwMode="auto">
          <a:xfrm>
            <a:off x="5059363" y="2797175"/>
            <a:ext cx="9175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en-US" altLang="en-US" sz="1600" b="1" dirty="0">
                <a:solidFill>
                  <a:srgbClr val="6600CC"/>
                </a:solidFill>
                <a:latin typeface="Courier New" pitchFamily="49" charset="0"/>
              </a:rPr>
              <a:t>-&gt;</a:t>
            </a:r>
          </a:p>
        </p:txBody>
      </p:sp>
      <p:sp>
        <p:nvSpPr>
          <p:cNvPr id="278567" name="Text Box 39"/>
          <p:cNvSpPr txBox="1">
            <a:spLocks noChangeArrowheads="1"/>
          </p:cNvSpPr>
          <p:nvPr/>
        </p:nvSpPr>
        <p:spPr bwMode="auto">
          <a:xfrm>
            <a:off x="6865938" y="2797175"/>
            <a:ext cx="9175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en-US" altLang="en-US" sz="1600" b="1" dirty="0">
                <a:solidFill>
                  <a:srgbClr val="6600CC"/>
                </a:solidFill>
                <a:latin typeface="Courier New" pitchFamily="49" charset="0"/>
              </a:rPr>
              <a:t>-&gt;</a:t>
            </a:r>
          </a:p>
        </p:txBody>
      </p:sp>
      <p:sp>
        <p:nvSpPr>
          <p:cNvPr id="278568" name="Rectangle 40"/>
          <p:cNvSpPr>
            <a:spLocks noChangeArrowheads="1"/>
          </p:cNvSpPr>
          <p:nvPr/>
        </p:nvSpPr>
        <p:spPr bwMode="auto">
          <a:xfrm>
            <a:off x="6432550" y="3276600"/>
            <a:ext cx="21336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>
                <a:latin typeface="Courier New" pitchFamily="49" charset="0"/>
              </a:rPr>
              <a:t>AddBill(</a:t>
            </a:r>
          </a:p>
        </p:txBody>
      </p:sp>
      <p:sp>
        <p:nvSpPr>
          <p:cNvPr id="278569" name="Text Box 41"/>
          <p:cNvSpPr txBox="1">
            <a:spLocks noChangeArrowheads="1"/>
          </p:cNvSpPr>
          <p:nvPr/>
        </p:nvSpPr>
        <p:spPr bwMode="auto">
          <a:xfrm>
            <a:off x="7154863" y="3287713"/>
            <a:ext cx="9175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600" b="1" dirty="0">
                <a:latin typeface="Courier New" pitchFamily="49" charset="0"/>
              </a:rPr>
              <a:t>*</a:t>
            </a:r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en-US" altLang="en-US" sz="1600" b="1" dirty="0">
                <a:latin typeface="Courier New" pitchFamily="49" charset="0"/>
              </a:rPr>
              <a:t>,</a:t>
            </a:r>
          </a:p>
        </p:txBody>
      </p:sp>
      <p:sp>
        <p:nvSpPr>
          <p:cNvPr id="278570" name="Text Box 42"/>
          <p:cNvSpPr txBox="1">
            <a:spLocks noChangeArrowheads="1"/>
          </p:cNvSpPr>
          <p:nvPr/>
        </p:nvSpPr>
        <p:spPr bwMode="auto">
          <a:xfrm>
            <a:off x="7239000" y="3787775"/>
            <a:ext cx="9175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en-US" altLang="en-US" sz="1600" b="1" dirty="0">
                <a:solidFill>
                  <a:srgbClr val="6600CC"/>
                </a:solidFill>
                <a:latin typeface="Courier New" pitchFamily="49" charset="0"/>
              </a:rPr>
              <a:t>-&gt;</a:t>
            </a:r>
          </a:p>
        </p:txBody>
      </p:sp>
      <p:sp>
        <p:nvSpPr>
          <p:cNvPr id="278571" name="Text Box 43"/>
          <p:cNvSpPr txBox="1">
            <a:spLocks noChangeArrowheads="1"/>
          </p:cNvSpPr>
          <p:nvPr/>
        </p:nvSpPr>
        <p:spPr bwMode="auto">
          <a:xfrm>
            <a:off x="7250113" y="4005263"/>
            <a:ext cx="9175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en-US" altLang="en-US" sz="1600" b="1" dirty="0">
                <a:solidFill>
                  <a:srgbClr val="6600CC"/>
                </a:solidFill>
                <a:latin typeface="Courier New" pitchFamily="49" charset="0"/>
              </a:rPr>
              <a:t>-&gt;</a:t>
            </a:r>
          </a:p>
        </p:txBody>
      </p:sp>
      <p:sp>
        <p:nvSpPr>
          <p:cNvPr id="278572" name="Line 44"/>
          <p:cNvSpPr>
            <a:spLocks noChangeShapeType="1"/>
          </p:cNvSpPr>
          <p:nvPr/>
        </p:nvSpPr>
        <p:spPr bwMode="auto">
          <a:xfrm>
            <a:off x="2667000" y="2438400"/>
            <a:ext cx="19812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b="1"/>
          </a:p>
        </p:txBody>
      </p:sp>
      <p:sp>
        <p:nvSpPr>
          <p:cNvPr id="278573" name="Line 45"/>
          <p:cNvSpPr>
            <a:spLocks noChangeShapeType="1"/>
          </p:cNvSpPr>
          <p:nvPr/>
        </p:nvSpPr>
        <p:spPr bwMode="auto">
          <a:xfrm>
            <a:off x="3733800" y="3440113"/>
            <a:ext cx="9144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b="1"/>
          </a:p>
        </p:txBody>
      </p:sp>
      <p:sp>
        <p:nvSpPr>
          <p:cNvPr id="42" name="Rounded Rectangular Callout 41"/>
          <p:cNvSpPr/>
          <p:nvPr/>
        </p:nvSpPr>
        <p:spPr bwMode="auto">
          <a:xfrm>
            <a:off x="472611" y="4146586"/>
            <a:ext cx="2933700" cy="993214"/>
          </a:xfrm>
          <a:prstGeom prst="wedgeRoundRectCallout">
            <a:avLst>
              <a:gd name="adj1" fmla="val -48807"/>
              <a:gd name="adj2" fmla="val 129864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So here we’re calling the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1800" i="0" u="none" strike="noStrike" cap="none" normalizeH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Init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() 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method of 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a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…</a:t>
            </a:r>
            <a:endParaRPr kumimoji="0" 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3" name="Rounded Rectangular Callout 42"/>
          <p:cNvSpPr/>
          <p:nvPr/>
        </p:nvSpPr>
        <p:spPr bwMode="auto">
          <a:xfrm>
            <a:off x="5596490" y="4177408"/>
            <a:ext cx="2933700" cy="993214"/>
          </a:xfrm>
          <a:prstGeom prst="wedgeRoundRectCallout">
            <a:avLst>
              <a:gd name="adj1" fmla="val -48807"/>
              <a:gd name="adj2" fmla="val 129864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/>
            </a:r>
            <a:br>
              <a:rPr kumimoji="0" lang="en-US" sz="1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But here</a:t>
            </a:r>
            <a:r>
              <a:rPr lang="en-US" sz="1800" dirty="0"/>
              <a:t>’s what’s REALLY happening!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  <a:endParaRPr kumimoji="0" 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Text Box 16"/>
          <p:cNvSpPr txBox="1">
            <a:spLocks noChangeArrowheads="1"/>
          </p:cNvSpPr>
          <p:nvPr/>
        </p:nvSpPr>
        <p:spPr bwMode="auto">
          <a:xfrm>
            <a:off x="228600" y="1342219"/>
            <a:ext cx="89154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1800" b="0" dirty="0">
                <a:solidFill>
                  <a:schemeClr val="tx2"/>
                </a:solidFill>
              </a:rPr>
              <a:t>It adds a </a:t>
            </a:r>
            <a:r>
              <a:rPr lang="en-US" altLang="en-US" sz="1800" b="0" dirty="0">
                <a:solidFill>
                  <a:srgbClr val="FF0066"/>
                </a:solidFill>
              </a:rPr>
              <a:t>hidden first argument </a:t>
            </a:r>
            <a:r>
              <a:rPr lang="en-US" altLang="en-US" sz="1800" b="0" dirty="0">
                <a:solidFill>
                  <a:schemeClr val="tx2"/>
                </a:solidFill>
              </a:rPr>
              <a:t>that’s a </a:t>
            </a:r>
            <a:r>
              <a:rPr lang="en-US" altLang="en-US" sz="1800" b="0" dirty="0">
                <a:solidFill>
                  <a:srgbClr val="FF0066"/>
                </a:solidFill>
              </a:rPr>
              <a:t>pointer to your original variable</a:t>
            </a:r>
            <a:r>
              <a:rPr lang="en-US" altLang="en-US" sz="1800" b="0" dirty="0">
                <a:solidFill>
                  <a:schemeClr val="tx2"/>
                </a:solidFill>
              </a:rPr>
              <a:t>!</a:t>
            </a:r>
          </a:p>
        </p:txBody>
      </p:sp>
      <p:sp>
        <p:nvSpPr>
          <p:cNvPr id="50" name="Rounded Rectangular Callout 49"/>
          <p:cNvSpPr/>
          <p:nvPr/>
        </p:nvSpPr>
        <p:spPr bwMode="auto">
          <a:xfrm>
            <a:off x="1867471" y="532230"/>
            <a:ext cx="2933700" cy="993214"/>
          </a:xfrm>
          <a:prstGeom prst="wedgeRoundRectCallout">
            <a:avLst>
              <a:gd name="adj1" fmla="val -48807"/>
              <a:gd name="adj2" fmla="val 129864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H</a:t>
            </a: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ere what </a:t>
            </a:r>
            <a:r>
              <a:rPr lang="en-US" sz="1800" dirty="0"/>
              <a:t>your </a:t>
            </a:r>
            <a:r>
              <a:rPr kumimoji="0" lang="en-US" sz="1800" i="0" u="none" strike="noStrike" cap="none" normalizeH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Init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() </a:t>
            </a:r>
            <a:r>
              <a:rPr kumimoji="0" lang="en-US" sz="18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method looks like…</a:t>
            </a:r>
            <a:endParaRPr kumimoji="0" 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1" name="Rounded Rectangular Callout 50"/>
          <p:cNvSpPr/>
          <p:nvPr/>
        </p:nvSpPr>
        <p:spPr bwMode="auto">
          <a:xfrm>
            <a:off x="5972213" y="533400"/>
            <a:ext cx="2933700" cy="993214"/>
          </a:xfrm>
          <a:prstGeom prst="wedgeRoundRectCallout">
            <a:avLst>
              <a:gd name="adj1" fmla="val -48807"/>
              <a:gd name="adj2" fmla="val 129864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/>
            </a:r>
            <a:br>
              <a:rPr kumimoji="0" lang="en-US" sz="1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But here</a:t>
            </a:r>
            <a:r>
              <a:rPr lang="en-US" sz="1800" dirty="0"/>
              <a:t>’s what’s REALLY happening!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  <a:endParaRPr kumimoji="0" 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Rectangle 2"/>
          <p:cNvSpPr txBox="1">
            <a:spLocks noChangeArrowheads="1"/>
          </p:cNvSpPr>
          <p:nvPr/>
        </p:nvSpPr>
        <p:spPr>
          <a:xfrm>
            <a:off x="685800" y="-76200"/>
            <a:ext cx="77724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9pPr>
          </a:lstStyle>
          <a:p>
            <a:r>
              <a:rPr lang="en-US" altLang="en-US" sz="4000" kern="0">
                <a:latin typeface="Comic Sans MS" pitchFamily="66" charset="0"/>
              </a:rPr>
              <a:t>Classes and the “this” Pointer</a:t>
            </a:r>
            <a:endParaRPr lang="en-US" altLang="en-US" sz="4000" kern="0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73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8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8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78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8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8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8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8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8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78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78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8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785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8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8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8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8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78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8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78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4.07407E-6 L 0.02639 0.00139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2785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9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1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3 0.00162 C 0.0217 -0.01692 0.04115 -0.03522 0.06059 -0.03568 C 0.08003 -0.03615 0.11007 -0.00742 0.11962 -0.00186 " pathEditMode="relative" rAng="0" ptsTypes="aaA">
                                      <p:cBhvr>
                                        <p:cTn id="92" dur="2000" fill="hold"/>
                                        <p:tgtEl>
                                          <p:spTgt spid="2785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51" y="-19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278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2.22222E-6 L 0.02899 0.00139 " pathEditMode="relative" rAng="0" ptsTypes="AA">
                                      <p:cBhvr>
                                        <p:cTn id="114" dur="2000" fill="hold"/>
                                        <p:tgtEl>
                                          <p:spTgt spid="2785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2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16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6 0.00394 C 0.02795 -0.0146 0.05382 -0.0329 0.07951 -0.03336 C 0.10538 -0.03383 0.14514 -0.0051 0.15799 0.00046 " pathEditMode="relative" rAng="0" ptsTypes="aaA">
                                      <p:cBhvr>
                                        <p:cTn id="117" dur="2000" fill="hold"/>
                                        <p:tgtEl>
                                          <p:spTgt spid="2785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60" y="-19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278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 nodeType="clickPar">
                      <p:stCondLst>
                        <p:cond delay="indefinite"/>
                      </p:stCondLst>
                      <p:childTnLst>
                        <p:par>
                          <p:cTn id="1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3.91103E-6 L 0.17743 -0.00069 " pathEditMode="relative" rAng="0" ptsTypes="AA">
                                      <p:cBhvr>
                                        <p:cTn id="156" dur="2000" fill="hold"/>
                                        <p:tgtEl>
                                          <p:spTgt spid="2785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7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5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 -0.00486 C 0.02448 -0.02942 0.04896 -0.05375 0.07778 -0.05282 C 0.10694 -0.0519 0.15885 -0.00764 0.17465 0.00163 " pathEditMode="relative" rAng="0" ptsTypes="aaA">
                                      <p:cBhvr>
                                        <p:cTn id="159" dur="2000" fill="hold"/>
                                        <p:tgtEl>
                                          <p:spTgt spid="2785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33" y="-21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278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 nodeType="clickPar">
                      <p:stCondLst>
                        <p:cond delay="indefinite"/>
                      </p:stCondLst>
                      <p:childTnLst>
                        <p:par>
                          <p:cTn id="1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3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34 0.0007 L -0.07291 0.00116 " pathEditMode="relative" rAng="0" ptsTypes="AA">
                                      <p:cBhvr>
                                        <p:cTn id="174" dur="2000" fill="hold"/>
                                        <p:tgtEl>
                                          <p:spTgt spid="2785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22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278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278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278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 nodeType="clickPar">
                      <p:stCondLst>
                        <p:cond delay="indefinite"/>
                      </p:stCondLst>
                      <p:childTnLst>
                        <p:par>
                          <p:cTn id="1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9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52178E-7 L -0.11997 0.00093 " pathEditMode="relative" rAng="0" ptsTypes="AA">
                                      <p:cBhvr>
                                        <p:cTn id="200" dur="2000" fill="hold"/>
                                        <p:tgtEl>
                                          <p:spTgt spid="2785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07" y="46"/>
                                    </p:animMotion>
                                  </p:childTnLst>
                                </p:cTn>
                              </p:par>
                              <p:par>
                                <p:cTn id="20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0255 C 0.01493 -0.01251 0.03003 -0.02734 0.04566 -0.02734 C 0.06146 -0.02734 0.07812 -0.01251 0.09479 0.00255 " pathEditMode="relative" rAng="0" ptsTypes="aaA">
                                      <p:cBhvr>
                                        <p:cTn id="202" dur="2000" fill="hold"/>
                                        <p:tgtEl>
                                          <p:spTgt spid="2785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40" y="-1506"/>
                                    </p:animMotion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52178E-7 L 0.05468 0.00278 " pathEditMode="relative" rAng="0" ptsTypes="AA">
                                      <p:cBhvr>
                                        <p:cTn id="206" dur="2000" fill="hold"/>
                                        <p:tgtEl>
                                          <p:spTgt spid="2785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26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0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0" dur="500"/>
                                        <p:tgtEl>
                                          <p:spTgt spid="278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4" dur="500"/>
                                        <p:tgtEl>
                                          <p:spTgt spid="278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8" dur="500"/>
                                        <p:tgtEl>
                                          <p:spTgt spid="278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4" grpId="0"/>
      <p:bldP spid="45" grpId="0"/>
      <p:bldP spid="46" grpId="0"/>
      <p:bldP spid="2" grpId="0" animBg="1"/>
      <p:bldP spid="48" grpId="0"/>
      <p:bldP spid="278542" grpId="0" animBg="1"/>
      <p:bldP spid="278542" grpId="1" animBg="1"/>
      <p:bldP spid="278547" grpId="0" animBg="1"/>
      <p:bldP spid="278547" grpId="1" animBg="1"/>
      <p:bldP spid="278548" grpId="0"/>
      <p:bldP spid="278548" grpId="1"/>
      <p:bldP spid="278549" grpId="0"/>
      <p:bldP spid="278549" grpId="1"/>
      <p:bldP spid="278550" grpId="0"/>
      <p:bldP spid="278550" grpId="1"/>
      <p:bldP spid="278551" grpId="0"/>
      <p:bldP spid="278552" grpId="0"/>
      <p:bldP spid="278552" grpId="1"/>
      <p:bldP spid="278553" grpId="0"/>
      <p:bldP spid="278553" grpId="1"/>
      <p:bldP spid="278554" grpId="0"/>
      <p:bldP spid="278554" grpId="1"/>
      <p:bldP spid="278555" grpId="0"/>
      <p:bldP spid="278556" grpId="0"/>
      <p:bldP spid="278557" grpId="0"/>
      <p:bldP spid="278557" grpId="1"/>
      <p:bldP spid="278558" grpId="0"/>
      <p:bldP spid="278558" grpId="1"/>
      <p:bldP spid="278559" grpId="0"/>
      <p:bldP spid="278559" grpId="1"/>
      <p:bldP spid="278560" grpId="0"/>
      <p:bldP spid="278560" grpId="1"/>
      <p:bldP spid="278561" grpId="0"/>
      <p:bldP spid="278561" grpId="1"/>
      <p:bldP spid="278562" grpId="0"/>
      <p:bldP spid="278562" grpId="1"/>
      <p:bldP spid="278563" grpId="0"/>
      <p:bldP spid="278565" grpId="0" animBg="1"/>
      <p:bldP spid="278564" grpId="0"/>
      <p:bldP spid="278564" grpId="1"/>
      <p:bldP spid="278566" grpId="0"/>
      <p:bldP spid="278567" grpId="0"/>
      <p:bldP spid="278568" grpId="0"/>
      <p:bldP spid="278568" grpId="1"/>
      <p:bldP spid="278569" grpId="0"/>
      <p:bldP spid="278570" grpId="0"/>
      <p:bldP spid="278571" grpId="0"/>
      <p:bldP spid="278572" grpId="0" animBg="1"/>
      <p:bldP spid="278572" grpId="1" animBg="1"/>
      <p:bldP spid="278573" grpId="0" animBg="1"/>
      <p:bldP spid="278573" grpId="1" animBg="1"/>
      <p:bldP spid="42" grpId="0" animBg="1"/>
      <p:bldP spid="42" grpId="1" animBg="1"/>
      <p:bldP spid="43" grpId="0" animBg="1"/>
      <p:bldP spid="43" grpId="1" animBg="1"/>
      <p:bldP spid="52" grpId="0"/>
      <p:bldP spid="50" grpId="0" animBg="1"/>
      <p:bldP spid="50" grpId="1" animBg="1"/>
      <p:bldP spid="51" grpId="0" animBg="1"/>
      <p:bldP spid="51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2"/>
          <p:cNvSpPr>
            <a:spLocks noChangeArrowheads="1"/>
          </p:cNvSpPr>
          <p:nvPr/>
        </p:nvSpPr>
        <p:spPr bwMode="auto">
          <a:xfrm>
            <a:off x="76200" y="2286000"/>
            <a:ext cx="4114800" cy="24653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b="1"/>
          </a:p>
        </p:txBody>
      </p:sp>
      <p:sp>
        <p:nvSpPr>
          <p:cNvPr id="280579" name="Rectangle 3"/>
          <p:cNvSpPr>
            <a:spLocks noChangeArrowheads="1"/>
          </p:cNvSpPr>
          <p:nvPr/>
        </p:nvSpPr>
        <p:spPr bwMode="auto">
          <a:xfrm>
            <a:off x="92075" y="4876800"/>
            <a:ext cx="4114800" cy="1844675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b="1"/>
          </a:p>
        </p:txBody>
      </p:sp>
      <p:sp>
        <p:nvSpPr>
          <p:cNvPr id="280580" name="Text Box 4"/>
          <p:cNvSpPr txBox="1">
            <a:spLocks noChangeArrowheads="1"/>
          </p:cNvSpPr>
          <p:nvPr/>
        </p:nvSpPr>
        <p:spPr bwMode="auto">
          <a:xfrm>
            <a:off x="76200" y="4800600"/>
            <a:ext cx="4130675" cy="201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int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main()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{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Wallet a, b;</a:t>
            </a:r>
          </a:p>
          <a:p>
            <a:pPr algn="l"/>
            <a:endParaRPr lang="en-US" altLang="en-US" sz="1800" b="1" dirty="0">
              <a:solidFill>
                <a:schemeClr val="tx2"/>
              </a:solidFill>
              <a:latin typeface="Courier New" pitchFamily="49" charset="0"/>
            </a:endParaRP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a.Init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();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a.AddBill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(5);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280581" name="Rectangle 5"/>
          <p:cNvSpPr>
            <a:spLocks noChangeArrowheads="1"/>
          </p:cNvSpPr>
          <p:nvPr/>
        </p:nvSpPr>
        <p:spPr bwMode="auto">
          <a:xfrm>
            <a:off x="47625" y="2263775"/>
            <a:ext cx="4572000" cy="2536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>
                <a:latin typeface="Courier New" pitchFamily="49" charset="0"/>
              </a:rPr>
              <a:t>void Wallet::Init() </a:t>
            </a:r>
          </a:p>
          <a:p>
            <a:r>
              <a:rPr lang="en-US" altLang="en-US" sz="1600" b="1">
                <a:latin typeface="Courier New" pitchFamily="49" charset="0"/>
              </a:rPr>
              <a:t>{</a:t>
            </a:r>
          </a:p>
          <a:p>
            <a:r>
              <a:rPr lang="en-US" altLang="en-US" sz="1600" b="1">
                <a:latin typeface="Courier New" pitchFamily="49" charset="0"/>
              </a:rPr>
              <a:t>    num1s =   num5s = 0; </a:t>
            </a:r>
          </a:p>
          <a:p>
            <a:r>
              <a:rPr lang="en-US" altLang="en-US" sz="1600" b="1">
                <a:latin typeface="Courier New" pitchFamily="49" charset="0"/>
              </a:rPr>
              <a:t>}</a:t>
            </a:r>
          </a:p>
          <a:p>
            <a:r>
              <a:rPr lang="en-US" altLang="en-US" sz="1600" b="1">
                <a:latin typeface="Courier New" pitchFamily="49" charset="0"/>
              </a:rPr>
              <a:t>void Wallet::AddBill(int amt) </a:t>
            </a:r>
          </a:p>
          <a:p>
            <a:r>
              <a:rPr lang="en-US" altLang="en-US" sz="1600" b="1">
                <a:latin typeface="Courier New" pitchFamily="49" charset="0"/>
              </a:rPr>
              <a:t>{</a:t>
            </a:r>
          </a:p>
          <a:p>
            <a:r>
              <a:rPr lang="en-US" altLang="en-US" sz="1600" b="1">
                <a:latin typeface="Courier New" pitchFamily="49" charset="0"/>
              </a:rPr>
              <a:t>   if (amt == 1)     num1s++;</a:t>
            </a:r>
          </a:p>
          <a:p>
            <a:r>
              <a:rPr lang="en-US" altLang="en-US" sz="1600" b="1">
                <a:latin typeface="Courier New" pitchFamily="49" charset="0"/>
              </a:rPr>
              <a:t>   else if (amt == 5)num5s++;</a:t>
            </a:r>
          </a:p>
          <a:p>
            <a:r>
              <a:rPr lang="en-US" altLang="en-US" sz="1600" b="1">
                <a:latin typeface="Courier New" pitchFamily="49" charset="0"/>
              </a:rPr>
              <a:t>}</a:t>
            </a:r>
          </a:p>
          <a:p>
            <a:r>
              <a:rPr lang="en-US" altLang="en-US" sz="1600" b="1">
                <a:latin typeface="Courier New" pitchFamily="49" charset="0"/>
              </a:rPr>
              <a:t>...</a:t>
            </a:r>
          </a:p>
        </p:txBody>
      </p:sp>
      <p:grpSp>
        <p:nvGrpSpPr>
          <p:cNvPr id="280582" name="Group 6"/>
          <p:cNvGrpSpPr>
            <a:grpSpLocks/>
          </p:cNvGrpSpPr>
          <p:nvPr/>
        </p:nvGrpSpPr>
        <p:grpSpPr bwMode="auto">
          <a:xfrm>
            <a:off x="4724400" y="2263775"/>
            <a:ext cx="4572000" cy="4551363"/>
            <a:chOff x="2976" y="1426"/>
            <a:chExt cx="2880" cy="2867"/>
          </a:xfrm>
        </p:grpSpPr>
        <p:sp>
          <p:nvSpPr>
            <p:cNvPr id="280583" name="Rectangle 7"/>
            <p:cNvSpPr>
              <a:spLocks noChangeArrowheads="1"/>
            </p:cNvSpPr>
            <p:nvPr/>
          </p:nvSpPr>
          <p:spPr bwMode="auto">
            <a:xfrm>
              <a:off x="2996" y="3072"/>
              <a:ext cx="2716" cy="1162"/>
            </a:xfrm>
            <a:prstGeom prst="rect">
              <a:avLst/>
            </a:prstGeom>
            <a:solidFill>
              <a:srgbClr val="CC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1"/>
            </a:p>
          </p:txBody>
        </p:sp>
        <p:sp>
          <p:nvSpPr>
            <p:cNvPr id="280584" name="Text Box 8"/>
            <p:cNvSpPr txBox="1">
              <a:spLocks noChangeArrowheads="1"/>
            </p:cNvSpPr>
            <p:nvPr/>
          </p:nvSpPr>
          <p:spPr bwMode="auto">
            <a:xfrm>
              <a:off x="2986" y="3024"/>
              <a:ext cx="2602" cy="1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1800" b="1" dirty="0" err="1">
                  <a:solidFill>
                    <a:schemeClr val="tx2"/>
                  </a:solidFill>
                  <a:latin typeface="Courier New" pitchFamily="49" charset="0"/>
                </a:rPr>
                <a:t>int</a:t>
              </a:r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 main()</a:t>
              </a: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{</a:t>
              </a: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  Wallet a, b;</a:t>
              </a:r>
            </a:p>
            <a:p>
              <a:pPr algn="l"/>
              <a:endParaRPr lang="en-US" altLang="en-US" sz="1800" b="1" dirty="0">
                <a:solidFill>
                  <a:schemeClr val="tx2"/>
                </a:solidFill>
                <a:latin typeface="Courier New" pitchFamily="49" charset="0"/>
              </a:endParaRP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  </a:t>
              </a:r>
              <a:r>
                <a:rPr lang="en-US" altLang="en-US" sz="1800" b="1" dirty="0" err="1">
                  <a:solidFill>
                    <a:schemeClr val="tx2"/>
                  </a:solidFill>
                  <a:latin typeface="Courier New" pitchFamily="49" charset="0"/>
                </a:rPr>
                <a:t>Init</a:t>
              </a:r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(&amp;a);</a:t>
              </a: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  </a:t>
              </a:r>
              <a:r>
                <a:rPr lang="en-US" altLang="en-US" sz="1800" b="1" dirty="0" err="1">
                  <a:solidFill>
                    <a:schemeClr val="tx2"/>
                  </a:solidFill>
                  <a:latin typeface="Courier New" pitchFamily="49" charset="0"/>
                </a:rPr>
                <a:t>AddBill</a:t>
              </a:r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(&amp;b,5);</a:t>
              </a:r>
            </a:p>
            <a:p>
              <a:pPr algn="l"/>
              <a:r>
                <a:rPr lang="en-US" altLang="en-US" sz="1800" b="1" dirty="0">
                  <a:solidFill>
                    <a:schemeClr val="tx2"/>
                  </a:solidFill>
                  <a:latin typeface="Courier New" pitchFamily="49" charset="0"/>
                </a:rPr>
                <a:t>}</a:t>
              </a:r>
            </a:p>
          </p:txBody>
        </p:sp>
        <p:sp>
          <p:nvSpPr>
            <p:cNvPr id="280585" name="Rectangle 9"/>
            <p:cNvSpPr>
              <a:spLocks noChangeArrowheads="1"/>
            </p:cNvSpPr>
            <p:nvPr/>
          </p:nvSpPr>
          <p:spPr bwMode="auto">
            <a:xfrm>
              <a:off x="2996" y="1440"/>
              <a:ext cx="2719" cy="1553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1"/>
            </a:p>
          </p:txBody>
        </p:sp>
        <p:sp>
          <p:nvSpPr>
            <p:cNvPr id="280586" name="Rectangle 10"/>
            <p:cNvSpPr>
              <a:spLocks noChangeArrowheads="1"/>
            </p:cNvSpPr>
            <p:nvPr/>
          </p:nvSpPr>
          <p:spPr bwMode="auto">
            <a:xfrm>
              <a:off x="2976" y="1426"/>
              <a:ext cx="2880" cy="15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1pPr>
              <a:lvl2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2pPr>
              <a:lvl3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3pPr>
              <a:lvl4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4pPr>
              <a:lvl5pPr algn="l"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tabLst>
                  <a:tab pos="228600" algn="l"/>
                </a:tabLst>
                <a:defRPr sz="240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defRPr>
              </a:lvl9pPr>
            </a:lstStyle>
            <a:p>
              <a:r>
                <a:rPr lang="en-US" altLang="en-US" sz="1600" b="1" dirty="0">
                  <a:latin typeface="Courier New" pitchFamily="49" charset="0"/>
                </a:rPr>
                <a:t>void </a:t>
              </a:r>
              <a:r>
                <a:rPr lang="en-US" altLang="en-US" sz="1600" b="1" dirty="0" err="1">
                  <a:latin typeface="Courier New" pitchFamily="49" charset="0"/>
                </a:rPr>
                <a:t>Init</a:t>
              </a:r>
              <a:r>
                <a:rPr lang="en-US" altLang="en-US" sz="1600" b="1" dirty="0">
                  <a:latin typeface="Courier New" pitchFamily="49" charset="0"/>
                </a:rPr>
                <a:t>(Wallet *</a:t>
              </a:r>
              <a:r>
                <a:rPr lang="en-US" altLang="en-US" sz="1600" b="1" dirty="0">
                  <a:solidFill>
                    <a:srgbClr val="FF0000"/>
                  </a:solidFill>
                  <a:latin typeface="Courier New" pitchFamily="49" charset="0"/>
                </a:rPr>
                <a:t>this</a:t>
              </a:r>
              <a:r>
                <a:rPr lang="en-US" altLang="en-US" sz="1600" b="1" dirty="0">
                  <a:latin typeface="Courier New" pitchFamily="49" charset="0"/>
                </a:rPr>
                <a:t>) 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{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 </a:t>
              </a:r>
              <a:r>
                <a:rPr lang="en-US" altLang="en-US" sz="1600" b="1" dirty="0">
                  <a:solidFill>
                    <a:srgbClr val="FF0000"/>
                  </a:solidFill>
                  <a:latin typeface="Courier New" pitchFamily="49" charset="0"/>
                </a:rPr>
                <a:t>this</a:t>
              </a:r>
              <a:r>
                <a:rPr lang="en-US" altLang="en-US" sz="1600" b="1" dirty="0">
                  <a:solidFill>
                    <a:srgbClr val="6600CC"/>
                  </a:solidFill>
                  <a:latin typeface="Courier New" pitchFamily="49" charset="0"/>
                </a:rPr>
                <a:t>-&gt;</a:t>
              </a:r>
              <a:r>
                <a:rPr lang="en-US" altLang="en-US" sz="1600" b="1" dirty="0">
                  <a:latin typeface="Courier New" pitchFamily="49" charset="0"/>
                </a:rPr>
                <a:t>num1s = </a:t>
              </a:r>
              <a:r>
                <a:rPr lang="en-US" altLang="en-US" sz="1600" b="1" dirty="0">
                  <a:solidFill>
                    <a:srgbClr val="FF0000"/>
                  </a:solidFill>
                  <a:latin typeface="Courier New" pitchFamily="49" charset="0"/>
                </a:rPr>
                <a:t>this</a:t>
              </a:r>
              <a:r>
                <a:rPr lang="en-US" altLang="en-US" sz="1600" b="1" dirty="0">
                  <a:solidFill>
                    <a:srgbClr val="6600CC"/>
                  </a:solidFill>
                  <a:latin typeface="Courier New" pitchFamily="49" charset="0"/>
                </a:rPr>
                <a:t>-&gt;</a:t>
              </a:r>
              <a:r>
                <a:rPr lang="en-US" altLang="en-US" sz="1600" b="1" dirty="0">
                  <a:latin typeface="Courier New" pitchFamily="49" charset="0"/>
                </a:rPr>
                <a:t>num5s = 0; 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}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void </a:t>
              </a:r>
              <a:r>
                <a:rPr lang="en-US" altLang="en-US" sz="1600" b="1" dirty="0" err="1">
                  <a:latin typeface="Courier New" pitchFamily="49" charset="0"/>
                </a:rPr>
                <a:t>AddBill</a:t>
              </a:r>
              <a:r>
                <a:rPr lang="en-US" altLang="en-US" sz="1600" b="1" dirty="0">
                  <a:latin typeface="Courier New" pitchFamily="49" charset="0"/>
                </a:rPr>
                <a:t>(Wallet *</a:t>
              </a:r>
              <a:r>
                <a:rPr lang="en-US" altLang="en-US" sz="1600" b="1" dirty="0">
                  <a:solidFill>
                    <a:srgbClr val="FF0000"/>
                  </a:solidFill>
                  <a:latin typeface="Courier New" pitchFamily="49" charset="0"/>
                </a:rPr>
                <a:t>this</a:t>
              </a:r>
              <a:r>
                <a:rPr lang="en-US" altLang="en-US" sz="1600" b="1" dirty="0">
                  <a:latin typeface="Courier New" pitchFamily="49" charset="0"/>
                </a:rPr>
                <a:t>, </a:t>
              </a:r>
              <a:r>
                <a:rPr lang="en-US" altLang="en-US" sz="1600" b="1" dirty="0" err="1">
                  <a:latin typeface="Courier New" pitchFamily="49" charset="0"/>
                </a:rPr>
                <a:t>int</a:t>
              </a:r>
              <a:r>
                <a:rPr lang="en-US" altLang="en-US" sz="1600" b="1" dirty="0">
                  <a:latin typeface="Courier New" pitchFamily="49" charset="0"/>
                </a:rPr>
                <a:t> </a:t>
              </a:r>
              <a:r>
                <a:rPr lang="en-US" altLang="en-US" sz="1600" b="1" dirty="0" err="1">
                  <a:latin typeface="Courier New" pitchFamily="49" charset="0"/>
                </a:rPr>
                <a:t>amt</a:t>
              </a:r>
              <a:r>
                <a:rPr lang="en-US" altLang="en-US" sz="1600" b="1" dirty="0">
                  <a:latin typeface="Courier New" pitchFamily="49" charset="0"/>
                </a:rPr>
                <a:t>) 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{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  if (</a:t>
              </a:r>
              <a:r>
                <a:rPr lang="en-US" altLang="en-US" sz="1600" b="1" dirty="0" err="1">
                  <a:latin typeface="Courier New" pitchFamily="49" charset="0"/>
                </a:rPr>
                <a:t>amt</a:t>
              </a:r>
              <a:r>
                <a:rPr lang="en-US" altLang="en-US" sz="1600" b="1" dirty="0">
                  <a:latin typeface="Courier New" pitchFamily="49" charset="0"/>
                </a:rPr>
                <a:t> == 1)    </a:t>
              </a:r>
              <a:r>
                <a:rPr lang="en-US" altLang="en-US" sz="1600" b="1" dirty="0">
                  <a:solidFill>
                    <a:srgbClr val="FF0000"/>
                  </a:solidFill>
                  <a:latin typeface="Courier New" pitchFamily="49" charset="0"/>
                </a:rPr>
                <a:t>this</a:t>
              </a:r>
              <a:r>
                <a:rPr lang="en-US" altLang="en-US" sz="1600" b="1" dirty="0">
                  <a:solidFill>
                    <a:srgbClr val="6600CC"/>
                  </a:solidFill>
                  <a:latin typeface="Courier New" pitchFamily="49" charset="0"/>
                </a:rPr>
                <a:t>-&gt;</a:t>
              </a:r>
              <a:r>
                <a:rPr lang="en-US" altLang="en-US" sz="1600" b="1" dirty="0">
                  <a:latin typeface="Courier New" pitchFamily="49" charset="0"/>
                </a:rPr>
                <a:t>num1s++;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   else if (</a:t>
              </a:r>
              <a:r>
                <a:rPr lang="en-US" altLang="en-US" sz="1600" b="1" dirty="0" err="1">
                  <a:latin typeface="Courier New" pitchFamily="49" charset="0"/>
                </a:rPr>
                <a:t>amt</a:t>
              </a:r>
              <a:r>
                <a:rPr lang="en-US" altLang="en-US" sz="1600" b="1" dirty="0">
                  <a:latin typeface="Courier New" pitchFamily="49" charset="0"/>
                </a:rPr>
                <a:t>==5) </a:t>
              </a:r>
              <a:r>
                <a:rPr lang="en-US" altLang="en-US" sz="1600" b="1" dirty="0">
                  <a:solidFill>
                    <a:srgbClr val="FF0000"/>
                  </a:solidFill>
                  <a:latin typeface="Courier New" pitchFamily="49" charset="0"/>
                </a:rPr>
                <a:t>this</a:t>
              </a:r>
              <a:r>
                <a:rPr lang="en-US" altLang="en-US" sz="1600" b="1" dirty="0">
                  <a:solidFill>
                    <a:srgbClr val="6600CC"/>
                  </a:solidFill>
                  <a:latin typeface="Courier New" pitchFamily="49" charset="0"/>
                </a:rPr>
                <a:t>-&gt;</a:t>
              </a:r>
              <a:r>
                <a:rPr lang="en-US" altLang="en-US" sz="1600" b="1" dirty="0">
                  <a:latin typeface="Courier New" pitchFamily="49" charset="0"/>
                </a:rPr>
                <a:t>num5s++;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}</a:t>
              </a:r>
            </a:p>
            <a:p>
              <a:r>
                <a:rPr lang="en-US" altLang="en-US" sz="1600" b="1" dirty="0">
                  <a:latin typeface="Courier New" pitchFamily="49" charset="0"/>
                </a:rPr>
                <a:t>...</a:t>
              </a:r>
            </a:p>
          </p:txBody>
        </p:sp>
      </p:grpSp>
      <p:sp>
        <p:nvSpPr>
          <p:cNvPr id="280589" name="Text Box 13"/>
          <p:cNvSpPr txBox="1">
            <a:spLocks noChangeArrowheads="1"/>
          </p:cNvSpPr>
          <p:nvPr/>
        </p:nvSpPr>
        <p:spPr bwMode="auto">
          <a:xfrm>
            <a:off x="76200" y="731838"/>
            <a:ext cx="89154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2000" b="0" dirty="0">
                <a:solidFill>
                  <a:schemeClr val="tx2"/>
                </a:solidFill>
              </a:rPr>
              <a:t>C++ converts all of your member functions automatically and </a:t>
            </a:r>
            <a:br>
              <a:rPr lang="en-US" altLang="en-US" sz="2000" b="0" dirty="0">
                <a:solidFill>
                  <a:schemeClr val="tx2"/>
                </a:solidFill>
              </a:rPr>
            </a:br>
            <a:r>
              <a:rPr lang="en-US" altLang="en-US" sz="2000" b="0" dirty="0">
                <a:solidFill>
                  <a:schemeClr val="tx2"/>
                </a:solidFill>
              </a:rPr>
              <a:t>invisibly by adding an </a:t>
            </a:r>
            <a:r>
              <a:rPr lang="en-US" altLang="en-US" sz="2000" b="0" dirty="0">
                <a:solidFill>
                  <a:srgbClr val="FF0000"/>
                </a:solidFill>
              </a:rPr>
              <a:t>extra pointer parameter </a:t>
            </a:r>
            <a:r>
              <a:rPr lang="en-US" altLang="en-US" sz="2000" b="0" dirty="0">
                <a:solidFill>
                  <a:schemeClr val="tx1"/>
                </a:solidFill>
              </a:rPr>
              <a:t>called </a:t>
            </a:r>
            <a:r>
              <a:rPr lang="en-US" altLang="en-US" sz="2000" b="0" dirty="0">
                <a:solidFill>
                  <a:srgbClr val="FF0000"/>
                </a:solidFill>
              </a:rPr>
              <a:t>“this”</a:t>
            </a:r>
            <a:r>
              <a:rPr lang="en-US" altLang="en-US" sz="2000" b="0" dirty="0">
                <a:solidFill>
                  <a:schemeClr val="tx2"/>
                </a:solidFill>
              </a:rPr>
              <a:t>:</a:t>
            </a:r>
          </a:p>
        </p:txBody>
      </p:sp>
      <p:sp>
        <p:nvSpPr>
          <p:cNvPr id="280603" name="Text Box 27"/>
          <p:cNvSpPr txBox="1">
            <a:spLocks noChangeArrowheads="1"/>
          </p:cNvSpPr>
          <p:nvPr/>
        </p:nvSpPr>
        <p:spPr bwMode="auto">
          <a:xfrm>
            <a:off x="2039895" y="1592664"/>
            <a:ext cx="506420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000" b="0" dirty="0">
                <a:solidFill>
                  <a:schemeClr val="tx1"/>
                </a:solidFill>
              </a:rPr>
              <a:t>Yes… the pointer is actually called </a:t>
            </a:r>
            <a:r>
              <a:rPr lang="en-US" altLang="en-US" sz="2000" b="0" dirty="0">
                <a:solidFill>
                  <a:srgbClr val="FF0000"/>
                </a:solidFill>
              </a:rPr>
              <a:t>“this”</a:t>
            </a:r>
            <a:r>
              <a:rPr lang="en-US" altLang="en-US" sz="2000" b="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22" name="Rectangle 2"/>
          <p:cNvSpPr txBox="1">
            <a:spLocks noChangeArrowheads="1"/>
          </p:cNvSpPr>
          <p:nvPr/>
        </p:nvSpPr>
        <p:spPr>
          <a:xfrm>
            <a:off x="685800" y="-76200"/>
            <a:ext cx="77724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9pPr>
          </a:lstStyle>
          <a:p>
            <a:r>
              <a:rPr lang="en-US" altLang="en-US" sz="4000" kern="0">
                <a:latin typeface="Comic Sans MS" pitchFamily="66" charset="0"/>
              </a:rPr>
              <a:t>Classes and the “this” Pointer</a:t>
            </a:r>
            <a:endParaRPr lang="en-US" altLang="en-US" sz="4000" kern="0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204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0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589" grpId="0"/>
      <p:bldP spid="280603" grpId="0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07" name="Rectangle 7"/>
          <p:cNvSpPr>
            <a:spLocks noChangeArrowheads="1"/>
          </p:cNvSpPr>
          <p:nvPr/>
        </p:nvSpPr>
        <p:spPr bwMode="auto">
          <a:xfrm>
            <a:off x="184150" y="3451225"/>
            <a:ext cx="4616450" cy="2035175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1608" name="Text Box 8"/>
          <p:cNvSpPr txBox="1">
            <a:spLocks noChangeArrowheads="1"/>
          </p:cNvSpPr>
          <p:nvPr/>
        </p:nvSpPr>
        <p:spPr bwMode="auto">
          <a:xfrm>
            <a:off x="168275" y="3375025"/>
            <a:ext cx="4937125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int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main()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{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Wallet a;</a:t>
            </a:r>
          </a:p>
          <a:p>
            <a:pPr algn="l"/>
            <a:endParaRPr lang="en-US" altLang="en-US" sz="1800" b="1" dirty="0">
              <a:solidFill>
                <a:schemeClr val="tx2"/>
              </a:solidFill>
              <a:latin typeface="Courier New" pitchFamily="49" charset="0"/>
            </a:endParaRP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a.Init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(</a:t>
            </a:r>
            <a:r>
              <a:rPr lang="en-US" altLang="en-US" sz="1800" b="1" dirty="0">
                <a:solidFill>
                  <a:srgbClr val="990000"/>
                </a:solidFill>
                <a:latin typeface="Courier New" pitchFamily="49" charset="0"/>
              </a:rPr>
              <a:t>&amp;a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);</a:t>
            </a:r>
            <a:b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</a:br>
            <a:r>
              <a:rPr lang="en-US" altLang="en-US" sz="1050" b="1" dirty="0">
                <a:solidFill>
                  <a:schemeClr val="tx2"/>
                </a:solidFill>
                <a:latin typeface="Courier New" pitchFamily="49" charset="0"/>
              </a:rPr>
              <a:t>	</a:t>
            </a:r>
            <a:endParaRPr lang="en-US" altLang="en-US" sz="1800" b="1" dirty="0">
              <a:solidFill>
                <a:schemeClr val="tx2"/>
              </a:solidFill>
              <a:latin typeface="Courier New" pitchFamily="49" charset="0"/>
            </a:endParaRP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a.AddBill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(</a:t>
            </a:r>
            <a:r>
              <a:rPr lang="en-US" altLang="en-US" sz="1800" b="1" dirty="0">
                <a:solidFill>
                  <a:srgbClr val="990000"/>
                </a:solidFill>
                <a:latin typeface="Courier New" pitchFamily="49" charset="0"/>
              </a:rPr>
              <a:t>&amp;a 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, 5); 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281609" name="Rectangle 9"/>
          <p:cNvSpPr>
            <a:spLocks noChangeArrowheads="1"/>
          </p:cNvSpPr>
          <p:nvPr/>
        </p:nvSpPr>
        <p:spPr bwMode="auto">
          <a:xfrm>
            <a:off x="184150" y="860425"/>
            <a:ext cx="5302250" cy="24653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1610" name="Rectangle 10"/>
          <p:cNvSpPr>
            <a:spLocks noChangeArrowheads="1"/>
          </p:cNvSpPr>
          <p:nvPr/>
        </p:nvSpPr>
        <p:spPr bwMode="auto">
          <a:xfrm>
            <a:off x="152400" y="838200"/>
            <a:ext cx="5532438" cy="2536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 dirty="0">
                <a:latin typeface="Courier New" pitchFamily="49" charset="0"/>
              </a:rPr>
              <a:t>void Wallet::</a:t>
            </a:r>
            <a:r>
              <a:rPr lang="en-US" altLang="en-US" sz="1600" b="1" dirty="0" err="1">
                <a:latin typeface="Courier New" pitchFamily="49" charset="0"/>
              </a:rPr>
              <a:t>Init</a:t>
            </a:r>
            <a:r>
              <a:rPr lang="en-US" altLang="en-US" sz="1600" b="1" dirty="0">
                <a:latin typeface="Courier New" pitchFamily="49" charset="0"/>
              </a:rPr>
              <a:t>(</a:t>
            </a:r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Wallet *this</a:t>
            </a:r>
            <a:r>
              <a:rPr lang="en-US" altLang="en-US" sz="1600" b="1" dirty="0">
                <a:latin typeface="Courier New" pitchFamily="49" charset="0"/>
              </a:rPr>
              <a:t>) </a:t>
            </a:r>
          </a:p>
          <a:p>
            <a:r>
              <a:rPr lang="en-US" altLang="en-US" sz="1600" b="1" dirty="0">
                <a:latin typeface="Courier New" pitchFamily="49" charset="0"/>
              </a:rPr>
              <a:t>{</a:t>
            </a:r>
          </a:p>
          <a:p>
            <a:r>
              <a:rPr lang="en-US" altLang="en-US" sz="1600" b="1" dirty="0">
                <a:latin typeface="Courier New" pitchFamily="49" charset="0"/>
              </a:rPr>
              <a:t>  </a:t>
            </a:r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this-&gt;</a:t>
            </a:r>
            <a:r>
              <a:rPr lang="en-US" altLang="en-US" sz="400" b="1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en-US" altLang="en-US" sz="1600" b="1" dirty="0">
                <a:latin typeface="Courier New" pitchFamily="49" charset="0"/>
              </a:rPr>
              <a:t>num1s = </a:t>
            </a:r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this-&gt;</a:t>
            </a:r>
            <a:r>
              <a:rPr lang="en-US" altLang="en-US" sz="200" b="1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en-US" altLang="en-US" sz="1600" b="1" dirty="0">
                <a:latin typeface="Courier New" pitchFamily="49" charset="0"/>
              </a:rPr>
              <a:t>num5s = 0; </a:t>
            </a:r>
          </a:p>
          <a:p>
            <a:r>
              <a:rPr lang="en-US" altLang="en-US" sz="1600" b="1" dirty="0">
                <a:latin typeface="Courier New" pitchFamily="49" charset="0"/>
              </a:rPr>
              <a:t>}</a:t>
            </a:r>
          </a:p>
          <a:p>
            <a:r>
              <a:rPr lang="en-US" altLang="en-US" sz="1600" b="1" dirty="0">
                <a:latin typeface="Courier New" pitchFamily="49" charset="0"/>
              </a:rPr>
              <a:t>void Wallet::</a:t>
            </a:r>
            <a:r>
              <a:rPr lang="en-US" altLang="en-US" sz="1600" b="1" dirty="0" err="1">
                <a:latin typeface="Courier New" pitchFamily="49" charset="0"/>
              </a:rPr>
              <a:t>AddBill</a:t>
            </a:r>
            <a:r>
              <a:rPr lang="en-US" altLang="en-US" sz="1600" b="1" dirty="0">
                <a:latin typeface="Courier New" pitchFamily="49" charset="0"/>
              </a:rPr>
              <a:t>(</a:t>
            </a:r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Wallet *this</a:t>
            </a:r>
            <a:r>
              <a:rPr lang="en-US" altLang="en-US" sz="1600" b="1" dirty="0">
                <a:latin typeface="Courier New" pitchFamily="49" charset="0"/>
              </a:rPr>
              <a:t>, </a:t>
            </a:r>
            <a:r>
              <a:rPr lang="en-US" altLang="en-US" sz="1600" b="1" dirty="0" err="1">
                <a:latin typeface="Courier New" pitchFamily="49" charset="0"/>
              </a:rPr>
              <a:t>int</a:t>
            </a:r>
            <a:r>
              <a:rPr lang="en-US" altLang="en-US" sz="1600" b="1" dirty="0">
                <a:latin typeface="Courier New" pitchFamily="49" charset="0"/>
              </a:rPr>
              <a:t> 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) </a:t>
            </a:r>
          </a:p>
          <a:p>
            <a:r>
              <a:rPr lang="en-US" altLang="en-US" sz="1600" b="1" dirty="0">
                <a:latin typeface="Courier New" pitchFamily="49" charset="0"/>
              </a:rPr>
              <a:t>{</a:t>
            </a:r>
          </a:p>
          <a:p>
            <a:r>
              <a:rPr lang="en-US" altLang="en-US" sz="1600" b="1" dirty="0">
                <a:latin typeface="Courier New" pitchFamily="49" charset="0"/>
              </a:rPr>
              <a:t>   if (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 == 1)    </a:t>
            </a:r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this-&gt;</a:t>
            </a:r>
            <a:r>
              <a:rPr lang="en-US" altLang="en-US" sz="900" b="1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en-US" altLang="en-US" sz="1600" b="1" dirty="0">
                <a:latin typeface="Courier New" pitchFamily="49" charset="0"/>
              </a:rPr>
              <a:t>num1s++;</a:t>
            </a:r>
          </a:p>
          <a:p>
            <a:r>
              <a:rPr lang="en-US" altLang="en-US" sz="1600" b="1" dirty="0">
                <a:latin typeface="Courier New" pitchFamily="49" charset="0"/>
              </a:rPr>
              <a:t>   else if (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==5) </a:t>
            </a:r>
            <a:r>
              <a:rPr lang="en-US" altLang="en-US" sz="1600" b="1" dirty="0">
                <a:solidFill>
                  <a:srgbClr val="FF0000"/>
                </a:solidFill>
                <a:latin typeface="Courier New" pitchFamily="49" charset="0"/>
              </a:rPr>
              <a:t>this-&gt; </a:t>
            </a:r>
            <a:r>
              <a:rPr lang="en-US" altLang="en-US" sz="1600" b="1" dirty="0">
                <a:latin typeface="Courier New" pitchFamily="49" charset="0"/>
              </a:rPr>
              <a:t>num5s++;</a:t>
            </a:r>
          </a:p>
          <a:p>
            <a:r>
              <a:rPr lang="en-US" altLang="en-US" sz="1600" b="1" dirty="0">
                <a:latin typeface="Courier New" pitchFamily="49" charset="0"/>
              </a:rPr>
              <a:t>}</a:t>
            </a:r>
          </a:p>
          <a:p>
            <a:r>
              <a:rPr lang="en-US" altLang="en-US" sz="1600" b="1" dirty="0">
                <a:latin typeface="Courier New" pitchFamily="49" charset="0"/>
              </a:rPr>
              <a:t>...</a:t>
            </a:r>
          </a:p>
        </p:txBody>
      </p:sp>
      <p:sp>
        <p:nvSpPr>
          <p:cNvPr id="281640" name="Text Box 40"/>
          <p:cNvSpPr txBox="1">
            <a:spLocks noChangeArrowheads="1"/>
          </p:cNvSpPr>
          <p:nvPr/>
        </p:nvSpPr>
        <p:spPr bwMode="auto">
          <a:xfrm>
            <a:off x="1219200" y="4267200"/>
            <a:ext cx="7651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000" b="0" dirty="0">
                <a:solidFill>
                  <a:srgbClr val="FF0000"/>
                </a:solidFill>
              </a:rPr>
              <a:t>1000</a:t>
            </a:r>
          </a:p>
        </p:txBody>
      </p:sp>
      <p:sp>
        <p:nvSpPr>
          <p:cNvPr id="281670" name="Line 70"/>
          <p:cNvSpPr>
            <a:spLocks noChangeShapeType="1"/>
          </p:cNvSpPr>
          <p:nvPr/>
        </p:nvSpPr>
        <p:spPr bwMode="auto">
          <a:xfrm>
            <a:off x="228600" y="4094252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6108313" y="847101"/>
            <a:ext cx="2930266" cy="1036638"/>
            <a:chOff x="6108313" y="847101"/>
            <a:chExt cx="2930266" cy="1036638"/>
          </a:xfrm>
        </p:grpSpPr>
        <p:grpSp>
          <p:nvGrpSpPr>
            <p:cNvPr id="37" name="Group 28"/>
            <p:cNvGrpSpPr>
              <a:grpSpLocks/>
            </p:cNvGrpSpPr>
            <p:nvPr/>
          </p:nvGrpSpPr>
          <p:grpSpPr bwMode="auto">
            <a:xfrm>
              <a:off x="6108313" y="847101"/>
              <a:ext cx="2083311" cy="1036638"/>
              <a:chOff x="4404" y="316"/>
              <a:chExt cx="780" cy="653"/>
            </a:xfrm>
          </p:grpSpPr>
          <p:sp>
            <p:nvSpPr>
              <p:cNvPr id="38" name="Rectangle 10"/>
              <p:cNvSpPr>
                <a:spLocks noChangeArrowheads="1"/>
              </p:cNvSpPr>
              <p:nvPr/>
            </p:nvSpPr>
            <p:spPr bwMode="auto">
              <a:xfrm>
                <a:off x="4550" y="431"/>
                <a:ext cx="634" cy="538"/>
              </a:xfrm>
              <a:prstGeom prst="rect">
                <a:avLst/>
              </a:prstGeom>
              <a:solidFill>
                <a:srgbClr val="006666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Text Box 14"/>
              <p:cNvSpPr txBox="1">
                <a:spLocks noChangeArrowheads="1"/>
              </p:cNvSpPr>
              <p:nvPr/>
            </p:nvSpPr>
            <p:spPr bwMode="auto">
              <a:xfrm>
                <a:off x="4404" y="316"/>
                <a:ext cx="138" cy="33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2800" dirty="0"/>
                  <a:t>a</a:t>
                </a:r>
                <a:endParaRPr lang="en-US" altLang="en-US" sz="2800" b="0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0" name="Rectangle 15"/>
              <p:cNvSpPr>
                <a:spLocks noChangeArrowheads="1"/>
              </p:cNvSpPr>
              <p:nvPr/>
            </p:nvSpPr>
            <p:spPr bwMode="auto">
              <a:xfrm>
                <a:off x="4829" y="460"/>
                <a:ext cx="318" cy="201"/>
              </a:xfrm>
              <a:prstGeom prst="rect">
                <a:avLst/>
              </a:prstGeom>
              <a:solidFill>
                <a:srgbClr val="800000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Text Box 16"/>
              <p:cNvSpPr txBox="1">
                <a:spLocks noChangeArrowheads="1"/>
              </p:cNvSpPr>
              <p:nvPr/>
            </p:nvSpPr>
            <p:spPr bwMode="auto">
              <a:xfrm>
                <a:off x="4543" y="434"/>
                <a:ext cx="307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1800" b="0" dirty="0">
                    <a:solidFill>
                      <a:schemeClr val="bg1"/>
                    </a:solidFill>
                  </a:rPr>
                  <a:t>num1s</a:t>
                </a:r>
              </a:p>
            </p:txBody>
          </p:sp>
          <p:sp>
            <p:nvSpPr>
              <p:cNvPr id="42" name="Text Box 18"/>
              <p:cNvSpPr txBox="1">
                <a:spLocks noChangeArrowheads="1"/>
              </p:cNvSpPr>
              <p:nvPr/>
            </p:nvSpPr>
            <p:spPr bwMode="auto">
              <a:xfrm>
                <a:off x="4539" y="677"/>
                <a:ext cx="321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1800" b="0" dirty="0">
                    <a:solidFill>
                      <a:schemeClr val="bg1"/>
                    </a:solidFill>
                  </a:rPr>
                  <a:t>num5s</a:t>
                </a:r>
              </a:p>
            </p:txBody>
          </p:sp>
          <p:sp>
            <p:nvSpPr>
              <p:cNvPr id="43" name="Rectangle 26"/>
              <p:cNvSpPr>
                <a:spLocks noChangeArrowheads="1"/>
              </p:cNvSpPr>
              <p:nvPr/>
            </p:nvSpPr>
            <p:spPr bwMode="auto">
              <a:xfrm>
                <a:off x="4829" y="701"/>
                <a:ext cx="317" cy="201"/>
              </a:xfrm>
              <a:prstGeom prst="rect">
                <a:avLst/>
              </a:prstGeom>
              <a:solidFill>
                <a:srgbClr val="800000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8153400" y="933124"/>
              <a:ext cx="8851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1000</a:t>
              </a:r>
            </a:p>
          </p:txBody>
        </p:sp>
      </p:grpSp>
      <p:sp>
        <p:nvSpPr>
          <p:cNvPr id="46" name="Line 70"/>
          <p:cNvSpPr>
            <a:spLocks noChangeShapeType="1"/>
          </p:cNvSpPr>
          <p:nvPr/>
        </p:nvSpPr>
        <p:spPr bwMode="auto">
          <a:xfrm>
            <a:off x="279115" y="4646952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 bwMode="auto">
          <a:xfrm>
            <a:off x="1465693" y="4568190"/>
            <a:ext cx="319571" cy="2286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8" name="Line 70"/>
          <p:cNvSpPr>
            <a:spLocks noChangeShapeType="1"/>
          </p:cNvSpPr>
          <p:nvPr/>
        </p:nvSpPr>
        <p:spPr bwMode="auto">
          <a:xfrm>
            <a:off x="0" y="989032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" name="Rectangle 48"/>
          <p:cNvSpPr/>
          <p:nvPr/>
        </p:nvSpPr>
        <p:spPr bwMode="auto">
          <a:xfrm>
            <a:off x="1904999" y="4984128"/>
            <a:ext cx="521707" cy="2286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601553" y="2190690"/>
            <a:ext cx="1449391" cy="400110"/>
            <a:chOff x="6477000" y="2552700"/>
            <a:chExt cx="1449391" cy="400110"/>
          </a:xfrm>
        </p:grpSpPr>
        <p:sp>
          <p:nvSpPr>
            <p:cNvPr id="50" name="Text Box 18"/>
            <p:cNvSpPr txBox="1">
              <a:spLocks noChangeArrowheads="1"/>
            </p:cNvSpPr>
            <p:nvPr/>
          </p:nvSpPr>
          <p:spPr bwMode="auto">
            <a:xfrm>
              <a:off x="6477000" y="2552700"/>
              <a:ext cx="649537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2000" dirty="0">
                  <a:solidFill>
                    <a:schemeClr val="accent1">
                      <a:lumMod val="50000"/>
                    </a:schemeClr>
                  </a:solidFill>
                </a:rPr>
                <a:t>this</a:t>
              </a:r>
              <a:endParaRPr lang="en-US" altLang="en-US" sz="2000" b="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1" name="Rectangle 26"/>
            <p:cNvSpPr>
              <a:spLocks noChangeArrowheads="1"/>
            </p:cNvSpPr>
            <p:nvPr/>
          </p:nvSpPr>
          <p:spPr bwMode="auto">
            <a:xfrm>
              <a:off x="7079712" y="2590800"/>
              <a:ext cx="846679" cy="3190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000" dirty="0"/>
                <a:t>1000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7776966" y="2162776"/>
            <a:ext cx="276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929366" y="852756"/>
            <a:ext cx="276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cxnSp>
        <p:nvCxnSpPr>
          <p:cNvPr id="8" name="Curved Connector 7"/>
          <p:cNvCxnSpPr>
            <a:stCxn id="51" idx="3"/>
            <a:endCxn id="54" idx="3"/>
          </p:cNvCxnSpPr>
          <p:nvPr/>
        </p:nvCxnSpPr>
        <p:spPr bwMode="auto">
          <a:xfrm flipV="1">
            <a:off x="8050944" y="1083589"/>
            <a:ext cx="154460" cy="1304745"/>
          </a:xfrm>
          <a:prstGeom prst="curvedConnector3">
            <a:avLst>
              <a:gd name="adj1" fmla="val 247999"/>
            </a:avLst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7" name="Line 70"/>
          <p:cNvSpPr>
            <a:spLocks noChangeShapeType="1"/>
          </p:cNvSpPr>
          <p:nvPr/>
        </p:nvSpPr>
        <p:spPr bwMode="auto">
          <a:xfrm>
            <a:off x="228600" y="1489111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482016" y="1018142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59" name="Line 70"/>
          <p:cNvSpPr>
            <a:spLocks noChangeShapeType="1"/>
          </p:cNvSpPr>
          <p:nvPr/>
        </p:nvSpPr>
        <p:spPr bwMode="auto">
          <a:xfrm>
            <a:off x="27468" y="1735961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Rectangle 9"/>
          <p:cNvSpPr>
            <a:spLocks noChangeArrowheads="1"/>
          </p:cNvSpPr>
          <p:nvPr/>
        </p:nvSpPr>
        <p:spPr bwMode="auto">
          <a:xfrm>
            <a:off x="2426707" y="886017"/>
            <a:ext cx="1493783" cy="277940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Line 70"/>
          <p:cNvSpPr>
            <a:spLocks noChangeShapeType="1"/>
          </p:cNvSpPr>
          <p:nvPr/>
        </p:nvSpPr>
        <p:spPr bwMode="auto">
          <a:xfrm>
            <a:off x="279115" y="5074178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Text Box 40"/>
          <p:cNvSpPr txBox="1">
            <a:spLocks noChangeArrowheads="1"/>
          </p:cNvSpPr>
          <p:nvPr/>
        </p:nvSpPr>
        <p:spPr bwMode="auto">
          <a:xfrm>
            <a:off x="1726401" y="4708525"/>
            <a:ext cx="7651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000" b="0" dirty="0">
                <a:solidFill>
                  <a:srgbClr val="FF0000"/>
                </a:solidFill>
              </a:rPr>
              <a:t>1000</a:t>
            </a:r>
          </a:p>
        </p:txBody>
      </p:sp>
      <p:sp>
        <p:nvSpPr>
          <p:cNvPr id="63" name="Rectangle 9"/>
          <p:cNvSpPr>
            <a:spLocks noChangeArrowheads="1"/>
          </p:cNvSpPr>
          <p:nvPr/>
        </p:nvSpPr>
        <p:spPr bwMode="auto">
          <a:xfrm>
            <a:off x="2782725" y="1852209"/>
            <a:ext cx="1663151" cy="277940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Line 70"/>
          <p:cNvSpPr>
            <a:spLocks noChangeShapeType="1"/>
          </p:cNvSpPr>
          <p:nvPr/>
        </p:nvSpPr>
        <p:spPr bwMode="auto">
          <a:xfrm>
            <a:off x="27468" y="1981654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Line 70"/>
          <p:cNvSpPr>
            <a:spLocks noChangeShapeType="1"/>
          </p:cNvSpPr>
          <p:nvPr/>
        </p:nvSpPr>
        <p:spPr bwMode="auto">
          <a:xfrm>
            <a:off x="352425" y="2457450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Line 70"/>
          <p:cNvSpPr>
            <a:spLocks noChangeShapeType="1"/>
          </p:cNvSpPr>
          <p:nvPr/>
        </p:nvSpPr>
        <p:spPr bwMode="auto">
          <a:xfrm>
            <a:off x="361950" y="2714625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Line 70"/>
          <p:cNvSpPr>
            <a:spLocks noChangeShapeType="1"/>
          </p:cNvSpPr>
          <p:nvPr/>
        </p:nvSpPr>
        <p:spPr bwMode="auto">
          <a:xfrm>
            <a:off x="2533650" y="2476500"/>
            <a:ext cx="171450" cy="1905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7482016" y="1394789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522185" y="1380501"/>
            <a:ext cx="322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1</a:t>
            </a:r>
          </a:p>
        </p:txBody>
      </p:sp>
      <p:sp>
        <p:nvSpPr>
          <p:cNvPr id="70" name="Line 70"/>
          <p:cNvSpPr>
            <a:spLocks noChangeShapeType="1"/>
          </p:cNvSpPr>
          <p:nvPr/>
        </p:nvSpPr>
        <p:spPr bwMode="auto">
          <a:xfrm>
            <a:off x="47625" y="2962275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Rectangle 9"/>
          <p:cNvSpPr>
            <a:spLocks noChangeArrowheads="1"/>
          </p:cNvSpPr>
          <p:nvPr/>
        </p:nvSpPr>
        <p:spPr bwMode="auto">
          <a:xfrm>
            <a:off x="483607" y="1362267"/>
            <a:ext cx="764167" cy="277940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Rectangle 9"/>
          <p:cNvSpPr>
            <a:spLocks noChangeArrowheads="1"/>
          </p:cNvSpPr>
          <p:nvPr/>
        </p:nvSpPr>
        <p:spPr bwMode="auto">
          <a:xfrm>
            <a:off x="2218241" y="1362267"/>
            <a:ext cx="764167" cy="277940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Rectangle 9"/>
          <p:cNvSpPr>
            <a:spLocks noChangeArrowheads="1"/>
          </p:cNvSpPr>
          <p:nvPr/>
        </p:nvSpPr>
        <p:spPr bwMode="auto">
          <a:xfrm>
            <a:off x="2695576" y="2351758"/>
            <a:ext cx="742950" cy="277940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Rectangle 9"/>
          <p:cNvSpPr>
            <a:spLocks noChangeArrowheads="1"/>
          </p:cNvSpPr>
          <p:nvPr/>
        </p:nvSpPr>
        <p:spPr bwMode="auto">
          <a:xfrm>
            <a:off x="2636837" y="2595866"/>
            <a:ext cx="849314" cy="277940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Text Box 64"/>
          <p:cNvSpPr txBox="1">
            <a:spLocks noChangeArrowheads="1"/>
          </p:cNvSpPr>
          <p:nvPr/>
        </p:nvSpPr>
        <p:spPr bwMode="auto">
          <a:xfrm>
            <a:off x="1060450" y="5562600"/>
            <a:ext cx="67119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>
                <a:solidFill>
                  <a:schemeClr val="tx2"/>
                </a:solidFill>
              </a:rPr>
              <a:t>This is how it actually works under the hood….</a:t>
            </a:r>
          </a:p>
        </p:txBody>
      </p:sp>
      <p:sp>
        <p:nvSpPr>
          <p:cNvPr id="76" name="Text Box 65"/>
          <p:cNvSpPr txBox="1">
            <a:spLocks noChangeArrowheads="1"/>
          </p:cNvSpPr>
          <p:nvPr/>
        </p:nvSpPr>
        <p:spPr bwMode="auto">
          <a:xfrm>
            <a:off x="304800" y="6019800"/>
            <a:ext cx="8667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 dirty="0">
                <a:solidFill>
                  <a:schemeClr val="tx2"/>
                </a:solidFill>
              </a:rPr>
              <a:t>But C++ hides the “</a:t>
            </a:r>
            <a:r>
              <a:rPr lang="en-US" altLang="en-US" b="0" dirty="0">
                <a:solidFill>
                  <a:srgbClr val="006666"/>
                </a:solidFill>
              </a:rPr>
              <a:t>this pointer</a:t>
            </a:r>
            <a:r>
              <a:rPr lang="en-US" altLang="en-US" b="0" dirty="0">
                <a:solidFill>
                  <a:schemeClr val="tx2"/>
                </a:solidFill>
              </a:rPr>
              <a:t>” from you to simplify things.</a:t>
            </a:r>
          </a:p>
        </p:txBody>
      </p:sp>
      <p:sp>
        <p:nvSpPr>
          <p:cNvPr id="77" name="Rectangle 2"/>
          <p:cNvSpPr txBox="1">
            <a:spLocks noChangeArrowheads="1"/>
          </p:cNvSpPr>
          <p:nvPr/>
        </p:nvSpPr>
        <p:spPr>
          <a:xfrm>
            <a:off x="685800" y="-76200"/>
            <a:ext cx="77724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9pPr>
          </a:lstStyle>
          <a:p>
            <a:r>
              <a:rPr lang="en-US" altLang="en-US" sz="4000" kern="0">
                <a:latin typeface="Comic Sans MS" pitchFamily="66" charset="0"/>
              </a:rPr>
              <a:t>Classes and the “this” Pointer</a:t>
            </a:r>
            <a:endParaRPr lang="en-US" altLang="en-US" sz="4000" kern="0" dirty="0">
              <a:latin typeface="Comic Sans MS" pitchFamily="66" charset="0"/>
            </a:endParaRPr>
          </a:p>
        </p:txBody>
      </p:sp>
      <p:sp>
        <p:nvSpPr>
          <p:cNvPr id="78" name="Text Box 40"/>
          <p:cNvSpPr txBox="1">
            <a:spLocks noChangeArrowheads="1"/>
          </p:cNvSpPr>
          <p:nvPr/>
        </p:nvSpPr>
        <p:spPr bwMode="auto">
          <a:xfrm>
            <a:off x="2467544" y="4685052"/>
            <a:ext cx="34176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000" b="0" dirty="0">
                <a:solidFill>
                  <a:srgbClr val="FF0000"/>
                </a:solidFill>
              </a:rPr>
              <a:t>5</a:t>
            </a:r>
          </a:p>
        </p:txBody>
      </p:sp>
      <p:grpSp>
        <p:nvGrpSpPr>
          <p:cNvPr id="79" name="Group 78"/>
          <p:cNvGrpSpPr/>
          <p:nvPr/>
        </p:nvGrpSpPr>
        <p:grpSpPr>
          <a:xfrm>
            <a:off x="6620249" y="2743200"/>
            <a:ext cx="1449391" cy="400110"/>
            <a:chOff x="6477000" y="2552700"/>
            <a:chExt cx="1449391" cy="400110"/>
          </a:xfrm>
        </p:grpSpPr>
        <p:sp>
          <p:nvSpPr>
            <p:cNvPr id="80" name="Text Box 18"/>
            <p:cNvSpPr txBox="1">
              <a:spLocks noChangeArrowheads="1"/>
            </p:cNvSpPr>
            <p:nvPr/>
          </p:nvSpPr>
          <p:spPr bwMode="auto">
            <a:xfrm>
              <a:off x="6477000" y="2552700"/>
              <a:ext cx="63511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2000" dirty="0" err="1">
                  <a:solidFill>
                    <a:schemeClr val="accent1">
                      <a:lumMod val="50000"/>
                    </a:schemeClr>
                  </a:solidFill>
                </a:rPr>
                <a:t>amt</a:t>
              </a:r>
              <a:endParaRPr lang="en-US" altLang="en-US" sz="2000" b="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81" name="Rectangle 26"/>
            <p:cNvSpPr>
              <a:spLocks noChangeArrowheads="1"/>
            </p:cNvSpPr>
            <p:nvPr/>
          </p:nvSpPr>
          <p:spPr bwMode="auto">
            <a:xfrm>
              <a:off x="7079712" y="2590800"/>
              <a:ext cx="846679" cy="3190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sz="2000" dirty="0"/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5671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1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4.47143E-6 L 0.22726 -0.54592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816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54" y="-27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2816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1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7.40741E-7 L 0.21215 -0.45579 " pathEditMode="relative" rAng="0" ptsTypes="AA">
                                      <p:cBhvr>
                                        <p:cTn id="13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08" y="-22801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48148E-6 L 0.27813 -0.44977 " pathEditMode="relative" rAng="0" ptsTypes="AA">
                                      <p:cBhvr>
                                        <p:cTn id="143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06" y="-2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640" grpId="0"/>
      <p:bldP spid="281640" grpId="1"/>
      <p:bldP spid="281640" grpId="2"/>
      <p:bldP spid="281670" grpId="0" animBg="1"/>
      <p:bldP spid="281670" grpId="1" animBg="1"/>
      <p:bldP spid="46" grpId="0" animBg="1"/>
      <p:bldP spid="46" grpId="1" animBg="1"/>
      <p:bldP spid="4" grpId="0" animBg="1"/>
      <p:bldP spid="48" grpId="0" animBg="1"/>
      <p:bldP spid="48" grpId="1" animBg="1"/>
      <p:bldP spid="49" grpId="0" animBg="1"/>
      <p:bldP spid="57" grpId="0" animBg="1"/>
      <p:bldP spid="57" grpId="1" animBg="1"/>
      <p:bldP spid="9" grpId="0"/>
      <p:bldP spid="59" grpId="0" animBg="1"/>
      <p:bldP spid="59" grpId="1" animBg="1"/>
      <p:bldP spid="60" grpId="0" animBg="1"/>
      <p:bldP spid="61" grpId="0" animBg="1"/>
      <p:bldP spid="61" grpId="1" animBg="1"/>
      <p:bldP spid="62" grpId="0"/>
      <p:bldP spid="62" grpId="1"/>
      <p:bldP spid="63" grpId="0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/>
      <p:bldP spid="68" grpId="1"/>
      <p:bldP spid="69" grpId="0"/>
      <p:bldP spid="70" grpId="0" animBg="1"/>
      <p:bldP spid="70" grpId="1" animBg="1"/>
      <p:bldP spid="71" grpId="0" animBg="1"/>
      <p:bldP spid="72" grpId="0" animBg="1"/>
      <p:bldP spid="73" grpId="0" animBg="1"/>
      <p:bldP spid="74" grpId="0" animBg="1"/>
      <p:bldP spid="75" grpId="0" autoUpdateAnimBg="0"/>
      <p:bldP spid="76" grpId="0" autoUpdateAnimBg="0"/>
      <p:bldP spid="78" grpId="0"/>
      <p:bldP spid="7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3" name="Rectangle 11"/>
          <p:cNvSpPr>
            <a:spLocks noChangeArrowheads="1"/>
          </p:cNvSpPr>
          <p:nvPr/>
        </p:nvSpPr>
        <p:spPr bwMode="auto">
          <a:xfrm>
            <a:off x="509047" y="37708"/>
            <a:ext cx="8288518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3200" dirty="0">
                <a:solidFill>
                  <a:schemeClr val="tx2"/>
                </a:solidFill>
              </a:rPr>
              <a:t>Addresses and Pointers…</a:t>
            </a:r>
            <a:br>
              <a:rPr lang="en-US" sz="3200" dirty="0">
                <a:solidFill>
                  <a:schemeClr val="tx2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What’s the big picture?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09047" y="1279591"/>
            <a:ext cx="6042582" cy="531917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629" y="1279591"/>
            <a:ext cx="2402823" cy="130782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8456" y="1279591"/>
            <a:ext cx="1295400" cy="13078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65FADEB-0825-44E1-A804-286C5C599D64}"/>
              </a:ext>
            </a:extLst>
          </p:cNvPr>
          <p:cNvSpPr txBox="1"/>
          <p:nvPr/>
        </p:nvSpPr>
        <p:spPr>
          <a:xfrm>
            <a:off x="570839" y="2080830"/>
            <a:ext cx="58589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Just like every house has a </a:t>
            </a:r>
            <a:r>
              <a:rPr lang="en-US" sz="2000" dirty="0">
                <a:solidFill>
                  <a:schemeClr val="tx1"/>
                </a:solidFill>
              </a:rPr>
              <a:t>street address, </a:t>
            </a:r>
            <a:r>
              <a:rPr lang="en-US" sz="2000" dirty="0"/>
              <a:t>every </a:t>
            </a:r>
            <a:r>
              <a:rPr lang="en-US" sz="2000" dirty="0">
                <a:solidFill>
                  <a:srgbClr val="7030A0"/>
                </a:solidFill>
              </a:rPr>
              <a:t>variable</a:t>
            </a:r>
            <a:r>
              <a:rPr lang="en-US" sz="2000" dirty="0"/>
              <a:t> has a </a:t>
            </a:r>
            <a:r>
              <a:rPr lang="en-US" sz="2000" dirty="0">
                <a:solidFill>
                  <a:schemeClr val="accent6"/>
                </a:solidFill>
              </a:rPr>
              <a:t>memory address</a:t>
            </a:r>
            <a:r>
              <a:rPr lang="en-US" sz="2000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1CF9F68-D823-470B-921A-CEB46D724293}"/>
              </a:ext>
            </a:extLst>
          </p:cNvPr>
          <p:cNvSpPr txBox="1"/>
          <p:nvPr/>
        </p:nvSpPr>
        <p:spPr>
          <a:xfrm>
            <a:off x="620582" y="3044419"/>
            <a:ext cx="2518332" cy="2031325"/>
          </a:xfrm>
          <a:prstGeom prst="rect">
            <a:avLst/>
          </a:prstGeom>
          <a:solidFill>
            <a:srgbClr val="FFFFCC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/>
              <a:t>void </a:t>
            </a:r>
            <a:r>
              <a:rPr lang="en-US" sz="1800" dirty="0" err="1"/>
              <a:t>someFunction</a:t>
            </a:r>
            <a:r>
              <a:rPr lang="en-US" sz="1800" dirty="0"/>
              <a:t>()</a:t>
            </a:r>
          </a:p>
          <a:p>
            <a:r>
              <a:rPr lang="en-US" sz="1800" dirty="0"/>
              <a:t>{</a:t>
            </a:r>
          </a:p>
          <a:p>
            <a:r>
              <a:rPr lang="en-US" sz="1800" dirty="0"/>
              <a:t>    char </a:t>
            </a:r>
            <a:r>
              <a:rPr lang="en-US" sz="1800" dirty="0">
                <a:solidFill>
                  <a:srgbClr val="7030A0"/>
                </a:solidFill>
              </a:rPr>
              <a:t>grade</a:t>
            </a:r>
            <a:r>
              <a:rPr lang="en-US" sz="1800" dirty="0"/>
              <a:t> = ‘B’;</a:t>
            </a:r>
          </a:p>
          <a:p>
            <a:r>
              <a:rPr lang="en-US" sz="1800" dirty="0"/>
              <a:t>    …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BF9A363-FDF7-423D-BD9F-12510AF60688}"/>
              </a:ext>
            </a:extLst>
          </p:cNvPr>
          <p:cNvSpPr txBox="1"/>
          <p:nvPr/>
        </p:nvSpPr>
        <p:spPr>
          <a:xfrm>
            <a:off x="426361" y="5782600"/>
            <a:ext cx="6147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 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pointer</a:t>
            </a:r>
            <a:r>
              <a:rPr lang="en-US" sz="2000" dirty="0"/>
              <a:t> is simply a variable that holds another variable’s address!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EB60EF5A-2D5C-4D67-A194-39F5A061826A}"/>
              </a:ext>
            </a:extLst>
          </p:cNvPr>
          <p:cNvGrpSpPr/>
          <p:nvPr/>
        </p:nvGrpSpPr>
        <p:grpSpPr>
          <a:xfrm>
            <a:off x="3094199" y="2519451"/>
            <a:ext cx="3273763" cy="3142121"/>
            <a:chOff x="3094199" y="2519451"/>
            <a:chExt cx="3273763" cy="314212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CE8D822A-E5EE-4BFD-8EBB-ABBDABEFCCE4}"/>
                </a:ext>
              </a:extLst>
            </p:cNvPr>
            <p:cNvGrpSpPr/>
            <p:nvPr/>
          </p:nvGrpSpPr>
          <p:grpSpPr>
            <a:xfrm>
              <a:off x="4167965" y="2519451"/>
              <a:ext cx="2199997" cy="3142121"/>
              <a:chOff x="6924675" y="2962792"/>
              <a:chExt cx="2199997" cy="3142121"/>
            </a:xfrm>
          </p:grpSpPr>
          <p:sp>
            <p:nvSpPr>
              <p:cNvPr id="13" name="Rectangle 8">
                <a:extLst>
                  <a:ext uri="{FF2B5EF4-FFF2-40B4-BE49-F238E27FC236}">
                    <a16:creationId xmlns:a16="http://schemas.microsoft.com/office/drawing/2014/main" xmlns="" id="{0EC028D4-49FE-4914-9A0C-3AED54652A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4675" y="3429000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" name="Rectangle 9">
                <a:extLst>
                  <a:ext uri="{FF2B5EF4-FFF2-40B4-BE49-F238E27FC236}">
                    <a16:creationId xmlns:a16="http://schemas.microsoft.com/office/drawing/2014/main" xmlns="" id="{31148BE3-71C6-4F10-BA8A-344D249A14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4675" y="3733800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8" name="Rectangle 10">
                <a:extLst>
                  <a:ext uri="{FF2B5EF4-FFF2-40B4-BE49-F238E27FC236}">
                    <a16:creationId xmlns:a16="http://schemas.microsoft.com/office/drawing/2014/main" xmlns="" id="{1776A6AF-D590-439A-9FD6-683BB5ADD9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4675" y="4038600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" name="Rectangle 11">
                <a:extLst>
                  <a:ext uri="{FF2B5EF4-FFF2-40B4-BE49-F238E27FC236}">
                    <a16:creationId xmlns:a16="http://schemas.microsoft.com/office/drawing/2014/main" xmlns="" id="{705287E5-1052-4444-9112-6E05241A46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4675" y="4343400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0" name="Rectangle 12">
                <a:extLst>
                  <a:ext uri="{FF2B5EF4-FFF2-40B4-BE49-F238E27FC236}">
                    <a16:creationId xmlns:a16="http://schemas.microsoft.com/office/drawing/2014/main" xmlns="" id="{C7A38E8B-5D9B-46B9-A8CE-63541DE4DB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4675" y="4648200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Rectangle 13">
                <a:extLst>
                  <a:ext uri="{FF2B5EF4-FFF2-40B4-BE49-F238E27FC236}">
                    <a16:creationId xmlns:a16="http://schemas.microsoft.com/office/drawing/2014/main" xmlns="" id="{63A66F83-7BC7-4A89-A2AE-5C774C9FF5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4675" y="4953000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" name="Rectangle 14">
                <a:extLst>
                  <a:ext uri="{FF2B5EF4-FFF2-40B4-BE49-F238E27FC236}">
                    <a16:creationId xmlns:a16="http://schemas.microsoft.com/office/drawing/2014/main" xmlns="" id="{2729117B-9D14-4EC3-9120-7F4DB7D5C6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4675" y="5257800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" name="Text Box 20">
                <a:extLst>
                  <a:ext uri="{FF2B5EF4-FFF2-40B4-BE49-F238E27FC236}">
                    <a16:creationId xmlns:a16="http://schemas.microsoft.com/office/drawing/2014/main" xmlns="" id="{821D9F02-F120-4D69-A82E-1729E44357A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153275" y="5647713"/>
                <a:ext cx="390525" cy="4572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  <p:sp>
            <p:nvSpPr>
              <p:cNvPr id="24" name="Text Box 24">
                <a:extLst>
                  <a:ext uri="{FF2B5EF4-FFF2-40B4-BE49-F238E27FC236}">
                    <a16:creationId xmlns:a16="http://schemas.microsoft.com/office/drawing/2014/main" xmlns="" id="{1548604E-155E-4EFA-952D-5499D582684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708900" y="3111154"/>
                <a:ext cx="1415772" cy="286232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2000" b="1" dirty="0">
                    <a:solidFill>
                      <a:schemeClr val="accent6"/>
                    </a:solidFill>
                    <a:latin typeface="Courier New" pitchFamily="49" charset="0"/>
                  </a:rPr>
                  <a:t> </a:t>
                </a:r>
              </a:p>
              <a:p>
                <a:r>
                  <a:rPr lang="en-US" sz="2000" b="1" dirty="0">
                    <a:solidFill>
                      <a:schemeClr val="accent6"/>
                    </a:solidFill>
                    <a:latin typeface="Courier New" pitchFamily="49" charset="0"/>
                  </a:rPr>
                  <a:t>00001023</a:t>
                </a:r>
              </a:p>
              <a:p>
                <a:r>
                  <a:rPr lang="en-US" sz="2000" b="1" dirty="0">
                    <a:solidFill>
                      <a:schemeClr val="accent6"/>
                    </a:solidFill>
                    <a:latin typeface="Courier New" pitchFamily="49" charset="0"/>
                  </a:rPr>
                  <a:t>00001024</a:t>
                </a:r>
              </a:p>
              <a:p>
                <a:r>
                  <a:rPr lang="en-US" sz="2000" b="1" dirty="0">
                    <a:solidFill>
                      <a:schemeClr val="accent6"/>
                    </a:solidFill>
                    <a:latin typeface="Courier New" pitchFamily="49" charset="0"/>
                  </a:rPr>
                  <a:t>00001025</a:t>
                </a:r>
              </a:p>
              <a:p>
                <a:r>
                  <a:rPr lang="en-US" sz="2000" b="1" dirty="0">
                    <a:solidFill>
                      <a:schemeClr val="accent6"/>
                    </a:solidFill>
                    <a:latin typeface="Courier New" pitchFamily="49" charset="0"/>
                  </a:rPr>
                  <a:t>00001026</a:t>
                </a:r>
              </a:p>
              <a:p>
                <a:r>
                  <a:rPr lang="en-US" sz="2000" b="1" dirty="0">
                    <a:solidFill>
                      <a:schemeClr val="accent6"/>
                    </a:solidFill>
                    <a:latin typeface="Courier New" pitchFamily="49" charset="0"/>
                  </a:rPr>
                  <a:t>00001027</a:t>
                </a:r>
              </a:p>
              <a:p>
                <a:r>
                  <a:rPr lang="en-US" sz="2000" b="1" dirty="0">
                    <a:solidFill>
                      <a:schemeClr val="accent6"/>
                    </a:solidFill>
                    <a:latin typeface="Courier New" pitchFamily="49" charset="0"/>
                  </a:rPr>
                  <a:t>00001028</a:t>
                </a:r>
              </a:p>
              <a:p>
                <a:r>
                  <a:rPr lang="en-US" sz="2000" b="1" dirty="0">
                    <a:solidFill>
                      <a:schemeClr val="accent6"/>
                    </a:solidFill>
                    <a:latin typeface="Courier New" pitchFamily="49" charset="0"/>
                  </a:rPr>
                  <a:t>00001029</a:t>
                </a:r>
              </a:p>
              <a:p>
                <a:r>
                  <a:rPr lang="en-US" sz="2000" b="1" dirty="0">
                    <a:solidFill>
                      <a:schemeClr val="accent6"/>
                    </a:solidFill>
                    <a:latin typeface="Courier New" pitchFamily="49" charset="0"/>
                  </a:rPr>
                  <a:t>00001030</a:t>
                </a:r>
              </a:p>
            </p:txBody>
          </p:sp>
          <p:sp>
            <p:nvSpPr>
              <p:cNvPr id="4" name="Text Box 20">
                <a:extLst>
                  <a:ext uri="{FF2B5EF4-FFF2-40B4-BE49-F238E27FC236}">
                    <a16:creationId xmlns:a16="http://schemas.microsoft.com/office/drawing/2014/main" xmlns="" id="{275D046F-0F85-4369-BCCB-E83DF68DC7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121525" y="2962792"/>
                <a:ext cx="390525" cy="4572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xmlns="" id="{05A268E0-99F2-4953-B2D2-82A46747921A}"/>
                </a:ext>
              </a:extLst>
            </p:cNvPr>
            <p:cNvGrpSpPr/>
            <p:nvPr/>
          </p:nvGrpSpPr>
          <p:grpSpPr>
            <a:xfrm>
              <a:off x="3094199" y="3200917"/>
              <a:ext cx="1976437" cy="483884"/>
              <a:chOff x="3094199" y="3200917"/>
              <a:chExt cx="1976437" cy="483884"/>
            </a:xfrm>
          </p:grpSpPr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xmlns="" id="{96F0AF7D-F921-4990-AA88-9ABD04C5066B}"/>
                  </a:ext>
                </a:extLst>
              </p:cNvPr>
              <p:cNvGrpSpPr/>
              <p:nvPr/>
            </p:nvGrpSpPr>
            <p:grpSpPr>
              <a:xfrm>
                <a:off x="3094199" y="3200917"/>
                <a:ext cx="1976437" cy="483884"/>
                <a:chOff x="3036078" y="4738265"/>
                <a:chExt cx="1976437" cy="483884"/>
              </a:xfrm>
            </p:grpSpPr>
            <p:sp>
              <p:nvSpPr>
                <p:cNvPr id="44" name="Rectangle 33">
                  <a:extLst>
                    <a:ext uri="{FF2B5EF4-FFF2-40B4-BE49-F238E27FC236}">
                      <a16:creationId xmlns:a16="http://schemas.microsoft.com/office/drawing/2014/main" xmlns="" id="{9905E2BA-848E-476D-B4BA-53DEE9BD45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36078" y="4738265"/>
                  <a:ext cx="1093788" cy="46196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8575">
                      <a:solidFill>
                        <a:srgbClr val="FF0000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r>
                    <a:rPr lang="en-US" dirty="0">
                      <a:solidFill>
                        <a:srgbClr val="006666"/>
                      </a:solidFill>
                    </a:rPr>
                    <a:t> </a:t>
                  </a:r>
                  <a:r>
                    <a:rPr lang="en-US" dirty="0">
                      <a:solidFill>
                        <a:srgbClr val="7030A0"/>
                      </a:solidFill>
                    </a:rPr>
                    <a:t>grade</a:t>
                  </a:r>
                </a:p>
              </p:txBody>
            </p:sp>
            <p:sp>
              <p:nvSpPr>
                <p:cNvPr id="46" name="Text Box 35">
                  <a:extLst>
                    <a:ext uri="{FF2B5EF4-FFF2-40B4-BE49-F238E27FC236}">
                      <a16:creationId xmlns:a16="http://schemas.microsoft.com/office/drawing/2014/main" xmlns="" id="{1B56F3D6-E7EB-43A7-B3D0-2ADEC124D5B2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167965" y="4760484"/>
                  <a:ext cx="844550" cy="46166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8575">
                      <a:solidFill>
                        <a:srgbClr val="FF0000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dirty="0"/>
                    <a:t>‘B’</a:t>
                  </a:r>
                </a:p>
              </p:txBody>
            </p:sp>
          </p:grpSp>
          <p:sp>
            <p:nvSpPr>
              <p:cNvPr id="49" name="Rectangle 34">
                <a:extLst>
                  <a:ext uri="{FF2B5EF4-FFF2-40B4-BE49-F238E27FC236}">
                    <a16:creationId xmlns:a16="http://schemas.microsoft.com/office/drawing/2014/main" xmlns="" id="{74999FB5-6A9D-4B44-8BEC-E52EAE0F57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67966" y="3279347"/>
                <a:ext cx="844550" cy="327025"/>
              </a:xfrm>
              <a:prstGeom prst="rect">
                <a:avLst/>
              </a:prstGeom>
              <a:noFill/>
              <a:ln w="28575">
                <a:solidFill>
                  <a:srgbClr val="00008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3" name="Rectangle 8">
              <a:extLst>
                <a:ext uri="{FF2B5EF4-FFF2-40B4-BE49-F238E27FC236}">
                  <a16:creationId xmlns:a16="http://schemas.microsoft.com/office/drawing/2014/main" xmlns="" id="{F2BB2AD0-E7E5-4CF9-8302-17AE319A1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5710" y="5118032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2" name="Arrow: Left 41">
            <a:extLst>
              <a:ext uri="{FF2B5EF4-FFF2-40B4-BE49-F238E27FC236}">
                <a16:creationId xmlns:a16="http://schemas.microsoft.com/office/drawing/2014/main" xmlns="" id="{BF2F74B5-68B8-4FA2-977D-17E543E0A78C}"/>
              </a:ext>
            </a:extLst>
          </p:cNvPr>
          <p:cNvSpPr/>
          <p:nvPr/>
        </p:nvSpPr>
        <p:spPr bwMode="auto">
          <a:xfrm>
            <a:off x="5007156" y="3930083"/>
            <a:ext cx="2909828" cy="1779828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The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Comic Sans MS" pitchFamily="66" charset="0"/>
                <a:cs typeface="Times New Roman" pitchFamily="18" charset="0"/>
              </a:rPr>
              <a:t>ptr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</a:rPr>
              <a:t> variable </a:t>
            </a:r>
            <a:r>
              <a:rPr lang="en-US" sz="1800" dirty="0">
                <a:solidFill>
                  <a:schemeClr val="tx1"/>
                </a:solidFill>
              </a:rPr>
              <a:t>holds the address of the </a:t>
            </a:r>
            <a:r>
              <a:rPr lang="en-US" sz="1800" dirty="0">
                <a:solidFill>
                  <a:srgbClr val="7030A0"/>
                </a:solidFill>
              </a:rPr>
              <a:t>grade</a:t>
            </a:r>
            <a:r>
              <a:rPr lang="en-US" sz="1800" dirty="0">
                <a:solidFill>
                  <a:schemeClr val="tx1"/>
                </a:solidFill>
              </a:rPr>
              <a:t> variable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C150CBD4-DC2D-45C4-87B0-94CB5B97620A}"/>
              </a:ext>
            </a:extLst>
          </p:cNvPr>
          <p:cNvSpPr/>
          <p:nvPr/>
        </p:nvSpPr>
        <p:spPr>
          <a:xfrm>
            <a:off x="803340" y="4324993"/>
            <a:ext cx="23567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 char *</a:t>
            </a:r>
            <a:r>
              <a:rPr lang="en-US" sz="1800" dirty="0" err="1">
                <a:solidFill>
                  <a:schemeClr val="accent5">
                    <a:lumMod val="50000"/>
                  </a:schemeClr>
                </a:solidFill>
              </a:rPr>
              <a:t>ptr</a:t>
            </a:r>
            <a:r>
              <a:rPr lang="en-US" sz="1800" dirty="0"/>
              <a:t> = </a:t>
            </a:r>
            <a:r>
              <a:rPr lang="en-US" sz="1800" dirty="0">
                <a:solidFill>
                  <a:schemeClr val="tx1"/>
                </a:solidFill>
              </a:rPr>
              <a:t>&amp;</a:t>
            </a:r>
            <a:r>
              <a:rPr lang="en-US" sz="1800" dirty="0">
                <a:solidFill>
                  <a:srgbClr val="7030A0"/>
                </a:solidFill>
              </a:rPr>
              <a:t>grade</a:t>
            </a:r>
            <a:r>
              <a:rPr lang="en-US" sz="1800" dirty="0"/>
              <a:t>;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xmlns="" id="{7EDCD5B0-B973-4421-9A9A-41670CD0B57B}"/>
              </a:ext>
            </a:extLst>
          </p:cNvPr>
          <p:cNvGrpSpPr/>
          <p:nvPr/>
        </p:nvGrpSpPr>
        <p:grpSpPr>
          <a:xfrm>
            <a:off x="3245528" y="3815280"/>
            <a:ext cx="1772513" cy="1292662"/>
            <a:chOff x="3245528" y="3815280"/>
            <a:chExt cx="1772513" cy="1292662"/>
          </a:xfrm>
        </p:grpSpPr>
        <p:sp>
          <p:nvSpPr>
            <p:cNvPr id="67" name="Rectangle 30">
              <a:extLst>
                <a:ext uri="{FF2B5EF4-FFF2-40B4-BE49-F238E27FC236}">
                  <a16:creationId xmlns:a16="http://schemas.microsoft.com/office/drawing/2014/main" xmlns="" id="{77B197EA-AE41-4CD2-8BDA-8C081B9AF7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4701" y="3898267"/>
              <a:ext cx="843340" cy="1209675"/>
            </a:xfrm>
            <a:prstGeom prst="rect">
              <a:avLst/>
            </a:prstGeom>
            <a:noFill/>
            <a:ln w="28575">
              <a:solidFill>
                <a:srgbClr val="00008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69" name="Text Box 29">
              <a:extLst>
                <a:ext uri="{FF2B5EF4-FFF2-40B4-BE49-F238E27FC236}">
                  <a16:creationId xmlns:a16="http://schemas.microsoft.com/office/drawing/2014/main" xmlns="" id="{131D30D3-6DBF-4553-B24E-1A0C03D58C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45528" y="3815280"/>
              <a:ext cx="915635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   </a:t>
              </a:r>
              <a:r>
                <a:rPr lang="en-US" dirty="0" err="1">
                  <a:solidFill>
                    <a:schemeClr val="accent5">
                      <a:lumMod val="50000"/>
                    </a:schemeClr>
                  </a:solidFill>
                </a:rPr>
                <a:t>ptr</a:t>
              </a:r>
              <a:endParaRPr lang="en-US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71" name="Text Box 31">
              <a:extLst>
                <a:ext uri="{FF2B5EF4-FFF2-40B4-BE49-F238E27FC236}">
                  <a16:creationId xmlns:a16="http://schemas.microsoft.com/office/drawing/2014/main" xmlns="" id="{7CF9ECBE-F7E3-44FB-BAA6-DC96A4AD13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85781" y="3900484"/>
              <a:ext cx="806450" cy="1175839"/>
            </a:xfrm>
            <a:prstGeom prst="rect">
              <a:avLst/>
            </a:prstGeom>
            <a:solidFill>
              <a:srgbClr val="FFFFFF">
                <a:alpha val="85098"/>
              </a:srgbClr>
            </a:solidFill>
            <a:ln>
              <a:noFill/>
            </a:ln>
            <a:effectLst/>
          </p:spPr>
          <p:txBody>
            <a:bodyPr wrap="square">
              <a:noAutofit/>
            </a:bodyPr>
            <a:lstStyle/>
            <a:p>
              <a:r>
                <a:rPr lang="en-US" sz="2000" dirty="0"/>
                <a:t/>
              </a:r>
              <a:br>
                <a:rPr lang="en-US" sz="2000" dirty="0"/>
              </a:br>
              <a:endParaRPr lang="en-US" sz="2000" dirty="0"/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xmlns="" id="{A727FBBE-EFA8-4817-8843-AE5D0D76A03C}"/>
              </a:ext>
            </a:extLst>
          </p:cNvPr>
          <p:cNvSpPr/>
          <p:nvPr/>
        </p:nvSpPr>
        <p:spPr>
          <a:xfrm>
            <a:off x="5561566" y="3271405"/>
            <a:ext cx="8002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  <a:latin typeface="Courier New" pitchFamily="49" charset="0"/>
              </a:rPr>
              <a:t>1024</a:t>
            </a:r>
            <a:endParaRPr lang="en-US" sz="2000" dirty="0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xmlns="" id="{E4AD95C8-AD66-438A-988B-488B70E310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1964" y="1279591"/>
            <a:ext cx="2412488" cy="1548817"/>
          </a:xfrm>
          <a:prstGeom prst="rect">
            <a:avLst/>
          </a:prstGeom>
        </p:spPr>
      </p:pic>
      <p:sp>
        <p:nvSpPr>
          <p:cNvPr id="41" name="Arrow: Left 40">
            <a:extLst>
              <a:ext uri="{FF2B5EF4-FFF2-40B4-BE49-F238E27FC236}">
                <a16:creationId xmlns:a16="http://schemas.microsoft.com/office/drawing/2014/main" xmlns="" id="{5CE8F232-41A6-4468-8308-2C7E4ADFB7B3}"/>
              </a:ext>
            </a:extLst>
          </p:cNvPr>
          <p:cNvSpPr/>
          <p:nvPr/>
        </p:nvSpPr>
        <p:spPr bwMode="auto">
          <a:xfrm>
            <a:off x="6317545" y="2578425"/>
            <a:ext cx="2707702" cy="1779828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mic Sans MS" pitchFamily="66" charset="0"/>
                <a:cs typeface="Times New Roman" pitchFamily="18" charset="0"/>
              </a:rPr>
              <a:t>The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omic Sans MS" pitchFamily="66" charset="0"/>
                <a:cs typeface="Times New Roman" pitchFamily="18" charset="0"/>
              </a:rPr>
              <a:t>grade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variable has an address of 1024 in RAM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B4D52F25-15F5-40A3-BA43-A79449D216E6}"/>
              </a:ext>
            </a:extLst>
          </p:cNvPr>
          <p:cNvSpPr txBox="1"/>
          <p:nvPr/>
        </p:nvSpPr>
        <p:spPr>
          <a:xfrm>
            <a:off x="465858" y="1319747"/>
            <a:ext cx="6207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We use </a:t>
            </a:r>
            <a:r>
              <a:rPr lang="en-US" sz="2000" dirty="0">
                <a:solidFill>
                  <a:schemeClr val="accent6"/>
                </a:solidFill>
              </a:rPr>
              <a:t>pointers</a:t>
            </a:r>
            <a:r>
              <a:rPr lang="en-US" sz="2000" dirty="0"/>
              <a:t> to efficiently </a:t>
            </a:r>
            <a:r>
              <a:rPr lang="en-US" sz="2000" dirty="0">
                <a:solidFill>
                  <a:schemeClr val="accent6"/>
                </a:solidFill>
              </a:rPr>
              <a:t>access/modify variables </a:t>
            </a:r>
            <a:r>
              <a:rPr lang="en-US" sz="2000" dirty="0">
                <a:solidFill>
                  <a:schemeClr val="tx1"/>
                </a:solidFill>
              </a:rPr>
              <a:t>defined</a:t>
            </a:r>
            <a:r>
              <a:rPr lang="en-US" sz="2000" dirty="0"/>
              <a:t> in other parts of our program.</a:t>
            </a:r>
          </a:p>
        </p:txBody>
      </p:sp>
      <p:sp>
        <p:nvSpPr>
          <p:cNvPr id="37" name="Rectangle: Beveled 36">
            <a:extLst>
              <a:ext uri="{FF2B5EF4-FFF2-40B4-BE49-F238E27FC236}">
                <a16:creationId xmlns:a16="http://schemas.microsoft.com/office/drawing/2014/main" xmlns="" id="{BCA4958B-9D43-4FF5-85C8-13CB1F4CA4B0}"/>
              </a:ext>
            </a:extLst>
          </p:cNvPr>
          <p:cNvSpPr/>
          <p:nvPr/>
        </p:nvSpPr>
        <p:spPr bwMode="auto">
          <a:xfrm>
            <a:off x="6597233" y="4274604"/>
            <a:ext cx="2412488" cy="2324614"/>
          </a:xfrm>
          <a:prstGeom prst="bevel">
            <a:avLst>
              <a:gd name="adj" fmla="val 5047"/>
            </a:avLst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Uses: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700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Pointers are used in all C++ programs to efficiently pass parameters, and to refer to dynamic variables.</a:t>
            </a:r>
          </a:p>
        </p:txBody>
      </p:sp>
    </p:spTree>
    <p:extLst>
      <p:ext uri="{BB962C8B-B14F-4D97-AF65-F5344CB8AC3E}">
        <p14:creationId xmlns:p14="http://schemas.microsoft.com/office/powerpoint/2010/main" val="164188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0 L -0.14844 0.14468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31" y="7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/>
      <p:bldP spid="42" grpId="0" animBg="1"/>
      <p:bldP spid="42" grpId="1" animBg="1"/>
      <p:bldP spid="74" grpId="0"/>
      <p:bldP spid="74" grpId="1"/>
      <p:bldP spid="41" grpId="0" animBg="1"/>
      <p:bldP spid="41" grpId="1" animBg="1"/>
      <p:bldP spid="3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67" name="Rectangle 19"/>
          <p:cNvSpPr>
            <a:spLocks noChangeArrowheads="1"/>
          </p:cNvSpPr>
          <p:nvPr/>
        </p:nvSpPr>
        <p:spPr bwMode="auto">
          <a:xfrm>
            <a:off x="104775" y="1905000"/>
            <a:ext cx="4772025" cy="28463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3668" name="Rectangle 20"/>
          <p:cNvSpPr>
            <a:spLocks noChangeArrowheads="1"/>
          </p:cNvSpPr>
          <p:nvPr/>
        </p:nvSpPr>
        <p:spPr bwMode="auto">
          <a:xfrm>
            <a:off x="120650" y="4876800"/>
            <a:ext cx="4756150" cy="1844675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3669" name="Text Box 21"/>
          <p:cNvSpPr txBox="1">
            <a:spLocks noChangeArrowheads="1"/>
          </p:cNvSpPr>
          <p:nvPr/>
        </p:nvSpPr>
        <p:spPr bwMode="auto">
          <a:xfrm>
            <a:off x="104775" y="4800600"/>
            <a:ext cx="4130675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int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main()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{</a:t>
            </a: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Wallet a;</a:t>
            </a:r>
          </a:p>
          <a:p>
            <a:pPr algn="l"/>
            <a:endParaRPr lang="en-US" altLang="en-US" sz="1200" b="1" dirty="0">
              <a:solidFill>
                <a:schemeClr val="tx2"/>
              </a:solidFill>
              <a:latin typeface="Courier New" pitchFamily="49" charset="0"/>
            </a:endParaRP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altLang="en-US" sz="1800" b="1" dirty="0" err="1">
                <a:solidFill>
                  <a:schemeClr val="tx2"/>
                </a:solidFill>
                <a:latin typeface="Courier New" pitchFamily="49" charset="0"/>
              </a:rPr>
              <a:t>a.Init</a:t>
            </a:r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();</a:t>
            </a:r>
          </a:p>
          <a:p>
            <a:pPr algn="l"/>
            <a:endParaRPr lang="en-US" altLang="en-US" sz="1800" b="1" dirty="0">
              <a:latin typeface="Courier New" pitchFamily="49" charset="0"/>
            </a:endParaRPr>
          </a:p>
          <a:p>
            <a:pPr algn="l"/>
            <a:r>
              <a:rPr lang="en-US" altLang="en-US" sz="1800" b="1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283670" name="Rectangle 22"/>
          <p:cNvSpPr>
            <a:spLocks noChangeArrowheads="1"/>
          </p:cNvSpPr>
          <p:nvPr/>
        </p:nvSpPr>
        <p:spPr bwMode="auto">
          <a:xfrm>
            <a:off x="76200" y="1905000"/>
            <a:ext cx="4876800" cy="278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algn="l"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r>
              <a:rPr lang="en-US" altLang="en-US" sz="1600" b="1" dirty="0">
                <a:latin typeface="Courier New" pitchFamily="49" charset="0"/>
              </a:rPr>
              <a:t>void Wallet::</a:t>
            </a:r>
            <a:r>
              <a:rPr lang="en-US" altLang="en-US" sz="1600" b="1" dirty="0" err="1">
                <a:latin typeface="Courier New" pitchFamily="49" charset="0"/>
              </a:rPr>
              <a:t>Init</a:t>
            </a:r>
            <a:r>
              <a:rPr lang="en-US" altLang="en-US" sz="1600" b="1" dirty="0">
                <a:latin typeface="Courier New" pitchFamily="49" charset="0"/>
              </a:rPr>
              <a:t>() </a:t>
            </a:r>
          </a:p>
          <a:p>
            <a:r>
              <a:rPr lang="en-US" altLang="en-US" sz="1600" b="1" dirty="0">
                <a:latin typeface="Courier New" pitchFamily="49" charset="0"/>
              </a:rPr>
              <a:t>{</a:t>
            </a:r>
          </a:p>
          <a:p>
            <a:r>
              <a:rPr lang="en-US" altLang="en-US" sz="1600" b="1" dirty="0">
                <a:latin typeface="Courier New" pitchFamily="49" charset="0"/>
              </a:rPr>
              <a:t>   num1s = num5s = 0; </a:t>
            </a:r>
          </a:p>
          <a:p>
            <a:endParaRPr lang="en-US" altLang="en-US" sz="1600" b="1" dirty="0">
              <a:latin typeface="Courier New" pitchFamily="49" charset="0"/>
            </a:endParaRPr>
          </a:p>
          <a:p>
            <a:r>
              <a:rPr lang="en-US" altLang="en-US" sz="1600" b="1" dirty="0">
                <a:latin typeface="Courier New" pitchFamily="49" charset="0"/>
              </a:rPr>
              <a:t>}</a:t>
            </a:r>
          </a:p>
          <a:p>
            <a:r>
              <a:rPr lang="en-US" altLang="en-US" sz="1600" b="1" dirty="0">
                <a:latin typeface="Courier New" pitchFamily="49" charset="0"/>
              </a:rPr>
              <a:t>void Wallet::</a:t>
            </a:r>
            <a:r>
              <a:rPr lang="en-US" altLang="en-US" sz="1600" b="1" dirty="0" err="1">
                <a:latin typeface="Courier New" pitchFamily="49" charset="0"/>
              </a:rPr>
              <a:t>AddBill</a:t>
            </a:r>
            <a:r>
              <a:rPr lang="en-US" altLang="en-US" sz="1600" b="1" dirty="0">
                <a:latin typeface="Courier New" pitchFamily="49" charset="0"/>
              </a:rPr>
              <a:t>(</a:t>
            </a:r>
            <a:r>
              <a:rPr lang="en-US" altLang="en-US" sz="1600" b="1" dirty="0" err="1">
                <a:latin typeface="Courier New" pitchFamily="49" charset="0"/>
              </a:rPr>
              <a:t>int</a:t>
            </a:r>
            <a:r>
              <a:rPr lang="en-US" altLang="en-US" sz="1600" b="1" dirty="0">
                <a:latin typeface="Courier New" pitchFamily="49" charset="0"/>
              </a:rPr>
              <a:t> 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) </a:t>
            </a:r>
          </a:p>
          <a:p>
            <a:r>
              <a:rPr lang="en-US" altLang="en-US" sz="1600" b="1" dirty="0">
                <a:latin typeface="Courier New" pitchFamily="49" charset="0"/>
              </a:rPr>
              <a:t>{</a:t>
            </a:r>
          </a:p>
          <a:p>
            <a:r>
              <a:rPr lang="en-US" altLang="en-US" sz="1600" b="1" dirty="0">
                <a:latin typeface="Courier New" pitchFamily="49" charset="0"/>
              </a:rPr>
              <a:t>   if (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 == 1)             num1s++;</a:t>
            </a:r>
          </a:p>
          <a:p>
            <a:r>
              <a:rPr lang="en-US" altLang="en-US" sz="1600" b="1" dirty="0">
                <a:latin typeface="Courier New" pitchFamily="49" charset="0"/>
              </a:rPr>
              <a:t>   else if (</a:t>
            </a:r>
            <a:r>
              <a:rPr lang="en-US" altLang="en-US" sz="1600" b="1" dirty="0" err="1">
                <a:latin typeface="Courier New" pitchFamily="49" charset="0"/>
              </a:rPr>
              <a:t>amt</a:t>
            </a:r>
            <a:r>
              <a:rPr lang="en-US" altLang="en-US" sz="1600" b="1" dirty="0">
                <a:latin typeface="Courier New" pitchFamily="49" charset="0"/>
              </a:rPr>
              <a:t> == 5)        num5s++;</a:t>
            </a:r>
          </a:p>
          <a:p>
            <a:r>
              <a:rPr lang="en-US" altLang="en-US" sz="1600" b="1" dirty="0">
                <a:latin typeface="Courier New" pitchFamily="49" charset="0"/>
              </a:rPr>
              <a:t>}</a:t>
            </a:r>
          </a:p>
          <a:p>
            <a:r>
              <a:rPr lang="en-US" altLang="en-US" sz="1600" b="1" dirty="0">
                <a:latin typeface="Courier New" pitchFamily="49" charset="0"/>
              </a:rPr>
              <a:t>...</a:t>
            </a:r>
          </a:p>
        </p:txBody>
      </p:sp>
      <p:sp>
        <p:nvSpPr>
          <p:cNvPr id="283678" name="Text Box 30"/>
          <p:cNvSpPr txBox="1">
            <a:spLocks noChangeArrowheads="1"/>
          </p:cNvSpPr>
          <p:nvPr/>
        </p:nvSpPr>
        <p:spPr bwMode="auto">
          <a:xfrm>
            <a:off x="4876800" y="1885116"/>
            <a:ext cx="434340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2000" b="0" dirty="0">
                <a:solidFill>
                  <a:schemeClr val="tx1"/>
                </a:solidFill>
              </a:rPr>
              <a:t>Your class’s methods can use the </a:t>
            </a:r>
            <a:r>
              <a:rPr lang="en-US" altLang="en-US" sz="2000" b="0" dirty="0">
                <a:solidFill>
                  <a:srgbClr val="FF0066"/>
                </a:solidFill>
              </a:rPr>
              <a:t>this </a:t>
            </a:r>
            <a:r>
              <a:rPr lang="en-US" altLang="en-US" sz="2000" b="0" dirty="0">
                <a:solidFill>
                  <a:schemeClr val="tx1"/>
                </a:solidFill>
              </a:rPr>
              <a:t>variable to determine their address in memory!</a:t>
            </a:r>
          </a:p>
        </p:txBody>
      </p:sp>
      <p:sp>
        <p:nvSpPr>
          <p:cNvPr id="283684" name="Text Box 36"/>
          <p:cNvSpPr txBox="1">
            <a:spLocks noChangeArrowheads="1"/>
          </p:cNvSpPr>
          <p:nvPr/>
        </p:nvSpPr>
        <p:spPr bwMode="auto">
          <a:xfrm>
            <a:off x="1219200" y="857250"/>
            <a:ext cx="6705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2000" b="0" dirty="0">
                <a:solidFill>
                  <a:schemeClr val="tx2"/>
                </a:solidFill>
              </a:rPr>
              <a:t>While C++ hides the “</a:t>
            </a:r>
            <a:r>
              <a:rPr lang="en-US" altLang="en-US" sz="2000" b="0" dirty="0">
                <a:solidFill>
                  <a:srgbClr val="6600CC"/>
                </a:solidFill>
              </a:rPr>
              <a:t>this pointer</a:t>
            </a:r>
            <a:r>
              <a:rPr lang="en-US" altLang="en-US" sz="2000" b="0" dirty="0">
                <a:solidFill>
                  <a:schemeClr val="tx2"/>
                </a:solidFill>
              </a:rPr>
              <a:t>” from you, if you want, your class’s methods can explicitly use it.</a:t>
            </a:r>
          </a:p>
        </p:txBody>
      </p:sp>
      <p:sp>
        <p:nvSpPr>
          <p:cNvPr id="283687" name="Text Box 39"/>
          <p:cNvSpPr txBox="1">
            <a:spLocks noChangeArrowheads="1"/>
          </p:cNvSpPr>
          <p:nvPr/>
        </p:nvSpPr>
        <p:spPr bwMode="auto">
          <a:xfrm>
            <a:off x="438150" y="2633663"/>
            <a:ext cx="339227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1600" dirty="0" err="1">
                <a:solidFill>
                  <a:srgbClr val="6600CC"/>
                </a:solidFill>
              </a:rPr>
              <a:t>cout</a:t>
            </a:r>
            <a:r>
              <a:rPr lang="en-US" altLang="en-US" sz="1600" dirty="0">
                <a:solidFill>
                  <a:srgbClr val="6600CC"/>
                </a:solidFill>
              </a:rPr>
              <a:t> &lt;&lt; “I am at address: “ &lt;&lt; </a:t>
            </a:r>
            <a:r>
              <a:rPr lang="en-US" altLang="en-US" sz="1600" dirty="0">
                <a:solidFill>
                  <a:srgbClr val="FF0000"/>
                </a:solidFill>
              </a:rPr>
              <a:t>this</a:t>
            </a:r>
            <a:r>
              <a:rPr lang="en-US" altLang="en-US" sz="1600" dirty="0">
                <a:solidFill>
                  <a:srgbClr val="6600CC"/>
                </a:solidFill>
              </a:rPr>
              <a:t>;</a:t>
            </a:r>
          </a:p>
        </p:txBody>
      </p:sp>
      <p:sp>
        <p:nvSpPr>
          <p:cNvPr id="283688" name="Text Box 40"/>
          <p:cNvSpPr txBox="1">
            <a:spLocks noChangeArrowheads="1"/>
          </p:cNvSpPr>
          <p:nvPr/>
        </p:nvSpPr>
        <p:spPr bwMode="auto">
          <a:xfrm>
            <a:off x="349250" y="6086475"/>
            <a:ext cx="352372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1800" b="0" dirty="0" err="1">
                <a:solidFill>
                  <a:srgbClr val="6600CC"/>
                </a:solidFill>
              </a:rPr>
              <a:t>cout</a:t>
            </a:r>
            <a:r>
              <a:rPr lang="en-US" altLang="en-US" sz="1800" b="0" dirty="0">
                <a:solidFill>
                  <a:srgbClr val="6600CC"/>
                </a:solidFill>
              </a:rPr>
              <a:t> &lt;&lt; “a is at address: “ &lt;&lt; </a:t>
            </a:r>
            <a:r>
              <a:rPr lang="en-US" altLang="en-US" sz="1800" b="0" dirty="0">
                <a:solidFill>
                  <a:srgbClr val="FF0000"/>
                </a:solidFill>
              </a:rPr>
              <a:t>&amp;a</a:t>
            </a:r>
            <a:r>
              <a:rPr lang="en-US" altLang="en-US" sz="1800" b="0" dirty="0">
                <a:solidFill>
                  <a:srgbClr val="6600CC"/>
                </a:solidFill>
              </a:rPr>
              <a:t>;</a:t>
            </a:r>
          </a:p>
        </p:txBody>
      </p:sp>
      <p:sp>
        <p:nvSpPr>
          <p:cNvPr id="18" name="Line 70"/>
          <p:cNvSpPr>
            <a:spLocks noChangeShapeType="1"/>
          </p:cNvSpPr>
          <p:nvPr/>
        </p:nvSpPr>
        <p:spPr bwMode="auto">
          <a:xfrm>
            <a:off x="209550" y="5534025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5778317" y="4191030"/>
            <a:ext cx="2930266" cy="1036638"/>
            <a:chOff x="6108313" y="847101"/>
            <a:chExt cx="2930266" cy="1036638"/>
          </a:xfrm>
        </p:grpSpPr>
        <p:grpSp>
          <p:nvGrpSpPr>
            <p:cNvPr id="20" name="Group 28"/>
            <p:cNvGrpSpPr>
              <a:grpSpLocks/>
            </p:cNvGrpSpPr>
            <p:nvPr/>
          </p:nvGrpSpPr>
          <p:grpSpPr bwMode="auto">
            <a:xfrm>
              <a:off x="6108313" y="847101"/>
              <a:ext cx="2083311" cy="1036638"/>
              <a:chOff x="4404" y="316"/>
              <a:chExt cx="780" cy="653"/>
            </a:xfrm>
          </p:grpSpPr>
          <p:sp>
            <p:nvSpPr>
              <p:cNvPr id="22" name="Rectangle 10"/>
              <p:cNvSpPr>
                <a:spLocks noChangeArrowheads="1"/>
              </p:cNvSpPr>
              <p:nvPr/>
            </p:nvSpPr>
            <p:spPr bwMode="auto">
              <a:xfrm>
                <a:off x="4550" y="431"/>
                <a:ext cx="634" cy="538"/>
              </a:xfrm>
              <a:prstGeom prst="rect">
                <a:avLst/>
              </a:prstGeom>
              <a:solidFill>
                <a:srgbClr val="006666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" name="Text Box 14"/>
              <p:cNvSpPr txBox="1">
                <a:spLocks noChangeArrowheads="1"/>
              </p:cNvSpPr>
              <p:nvPr/>
            </p:nvSpPr>
            <p:spPr bwMode="auto">
              <a:xfrm>
                <a:off x="4404" y="316"/>
                <a:ext cx="138" cy="33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2800" dirty="0"/>
                  <a:t>a</a:t>
                </a:r>
                <a:endParaRPr lang="en-US" altLang="en-US" sz="2800" b="0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" name="Rectangle 15"/>
              <p:cNvSpPr>
                <a:spLocks noChangeArrowheads="1"/>
              </p:cNvSpPr>
              <p:nvPr/>
            </p:nvSpPr>
            <p:spPr bwMode="auto">
              <a:xfrm>
                <a:off x="4829" y="460"/>
                <a:ext cx="318" cy="201"/>
              </a:xfrm>
              <a:prstGeom prst="rect">
                <a:avLst/>
              </a:prstGeom>
              <a:solidFill>
                <a:srgbClr val="800000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16"/>
              <p:cNvSpPr txBox="1">
                <a:spLocks noChangeArrowheads="1"/>
              </p:cNvSpPr>
              <p:nvPr/>
            </p:nvSpPr>
            <p:spPr bwMode="auto">
              <a:xfrm>
                <a:off x="4543" y="434"/>
                <a:ext cx="307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1800" b="0" dirty="0">
                    <a:solidFill>
                      <a:schemeClr val="bg1"/>
                    </a:solidFill>
                  </a:rPr>
                  <a:t>num1s</a:t>
                </a:r>
              </a:p>
            </p:txBody>
          </p:sp>
          <p:sp>
            <p:nvSpPr>
              <p:cNvPr id="26" name="Text Box 18"/>
              <p:cNvSpPr txBox="1">
                <a:spLocks noChangeArrowheads="1"/>
              </p:cNvSpPr>
              <p:nvPr/>
            </p:nvSpPr>
            <p:spPr bwMode="auto">
              <a:xfrm>
                <a:off x="4539" y="677"/>
                <a:ext cx="321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1800" b="0" dirty="0">
                    <a:solidFill>
                      <a:schemeClr val="bg1"/>
                    </a:solidFill>
                  </a:rPr>
                  <a:t>num5s</a:t>
                </a:r>
              </a:p>
            </p:txBody>
          </p:sp>
          <p:sp>
            <p:nvSpPr>
              <p:cNvPr id="27" name="Rectangle 26"/>
              <p:cNvSpPr>
                <a:spLocks noChangeArrowheads="1"/>
              </p:cNvSpPr>
              <p:nvPr/>
            </p:nvSpPr>
            <p:spPr bwMode="auto">
              <a:xfrm>
                <a:off x="4829" y="701"/>
                <a:ext cx="317" cy="201"/>
              </a:xfrm>
              <a:prstGeom prst="rect">
                <a:avLst/>
              </a:prstGeom>
              <a:solidFill>
                <a:srgbClr val="800000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8153400" y="933124"/>
              <a:ext cx="8851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1000</a:t>
              </a:r>
            </a:p>
          </p:txBody>
        </p:sp>
      </p:grpSp>
      <p:sp>
        <p:nvSpPr>
          <p:cNvPr id="28" name="Line 70"/>
          <p:cNvSpPr>
            <a:spLocks noChangeShapeType="1"/>
          </p:cNvSpPr>
          <p:nvPr/>
        </p:nvSpPr>
        <p:spPr bwMode="auto">
          <a:xfrm>
            <a:off x="209550" y="6000750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Line 70"/>
          <p:cNvSpPr>
            <a:spLocks noChangeShapeType="1"/>
          </p:cNvSpPr>
          <p:nvPr/>
        </p:nvSpPr>
        <p:spPr bwMode="auto">
          <a:xfrm>
            <a:off x="-66675" y="2066925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Line 70"/>
          <p:cNvSpPr>
            <a:spLocks noChangeShapeType="1"/>
          </p:cNvSpPr>
          <p:nvPr/>
        </p:nvSpPr>
        <p:spPr bwMode="auto">
          <a:xfrm>
            <a:off x="285750" y="2571750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7148141" y="4367391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143007" y="4743480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34" name="Line 70"/>
          <p:cNvSpPr>
            <a:spLocks noChangeShapeType="1"/>
          </p:cNvSpPr>
          <p:nvPr/>
        </p:nvSpPr>
        <p:spPr bwMode="auto">
          <a:xfrm>
            <a:off x="285750" y="2802940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Text Box 30"/>
          <p:cNvSpPr txBox="1">
            <a:spLocks noChangeArrowheads="1"/>
          </p:cNvSpPr>
          <p:nvPr/>
        </p:nvSpPr>
        <p:spPr bwMode="auto">
          <a:xfrm>
            <a:off x="4971307" y="5819745"/>
            <a:ext cx="4343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2000" b="0" dirty="0">
                <a:solidFill>
                  <a:srgbClr val="6600CC"/>
                </a:solidFill>
              </a:rPr>
              <a:t>I am at address: 1000</a:t>
            </a:r>
          </a:p>
        </p:txBody>
      </p:sp>
      <p:sp>
        <p:nvSpPr>
          <p:cNvPr id="36" name="Line 70"/>
          <p:cNvSpPr>
            <a:spLocks noChangeShapeType="1"/>
          </p:cNvSpPr>
          <p:nvPr/>
        </p:nvSpPr>
        <p:spPr bwMode="auto">
          <a:xfrm>
            <a:off x="-19050" y="3031570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Line 70"/>
          <p:cNvSpPr>
            <a:spLocks noChangeShapeType="1"/>
          </p:cNvSpPr>
          <p:nvPr/>
        </p:nvSpPr>
        <p:spPr bwMode="auto">
          <a:xfrm>
            <a:off x="200025" y="6289120"/>
            <a:ext cx="228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Text Box 30"/>
          <p:cNvSpPr txBox="1">
            <a:spLocks noChangeArrowheads="1"/>
          </p:cNvSpPr>
          <p:nvPr/>
        </p:nvSpPr>
        <p:spPr bwMode="auto">
          <a:xfrm>
            <a:off x="4953000" y="6153090"/>
            <a:ext cx="4343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2000" b="0" dirty="0">
                <a:solidFill>
                  <a:srgbClr val="6600CC"/>
                </a:solidFill>
              </a:rPr>
              <a:t>a is at address: 1000</a:t>
            </a:r>
          </a:p>
        </p:txBody>
      </p:sp>
      <p:sp>
        <p:nvSpPr>
          <p:cNvPr id="39" name="Rectangle 2"/>
          <p:cNvSpPr txBox="1">
            <a:spLocks noChangeArrowheads="1"/>
          </p:cNvSpPr>
          <p:nvPr/>
        </p:nvSpPr>
        <p:spPr>
          <a:xfrm>
            <a:off x="685800" y="-76200"/>
            <a:ext cx="77724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omic Sans MS" pitchFamily="66" charset="0"/>
                <a:cs typeface="Times New Roman" pitchFamily="18" charset="0"/>
              </a:defRPr>
            </a:lvl9pPr>
          </a:lstStyle>
          <a:p>
            <a:r>
              <a:rPr lang="en-US" altLang="en-US" sz="4000" kern="0">
                <a:latin typeface="Comic Sans MS" pitchFamily="66" charset="0"/>
              </a:rPr>
              <a:t>Classes and the “this” Pointer</a:t>
            </a:r>
            <a:endParaRPr lang="en-US" altLang="en-US" sz="4000" kern="0" dirty="0">
              <a:latin typeface="Comic Sans MS" pitchFamily="66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66725" y="2392948"/>
            <a:ext cx="3057247" cy="338554"/>
            <a:chOff x="466725" y="2392948"/>
            <a:chExt cx="3057247" cy="338554"/>
          </a:xfrm>
        </p:grpSpPr>
        <p:sp>
          <p:nvSpPr>
            <p:cNvPr id="41" name="Rectangle 19"/>
            <p:cNvSpPr>
              <a:spLocks noChangeArrowheads="1"/>
            </p:cNvSpPr>
            <p:nvPr/>
          </p:nvSpPr>
          <p:spPr bwMode="auto">
            <a:xfrm>
              <a:off x="514350" y="2462153"/>
              <a:ext cx="2305050" cy="219194"/>
            </a:xfrm>
            <a:prstGeom prst="rect">
              <a:avLst/>
            </a:prstGeom>
            <a:solidFill>
              <a:srgbClr val="CCFFCC"/>
            </a:soli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Text Box 39"/>
            <p:cNvSpPr txBox="1">
              <a:spLocks noChangeArrowheads="1"/>
            </p:cNvSpPr>
            <p:nvPr/>
          </p:nvSpPr>
          <p:spPr bwMode="auto">
            <a:xfrm>
              <a:off x="466725" y="2392948"/>
              <a:ext cx="3057247" cy="3385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600" dirty="0">
                  <a:solidFill>
                    <a:srgbClr val="FF0000"/>
                  </a:solidFill>
                </a:rPr>
                <a:t>this</a:t>
              </a:r>
              <a:r>
                <a:rPr lang="en-US" altLang="en-US" sz="1600" dirty="0">
                  <a:solidFill>
                    <a:srgbClr val="6600CC"/>
                  </a:solidFill>
                </a:rPr>
                <a:t>-&gt;num1s = </a:t>
              </a:r>
              <a:r>
                <a:rPr lang="en-US" altLang="en-US" sz="1600" dirty="0">
                  <a:solidFill>
                    <a:srgbClr val="FF0000"/>
                  </a:solidFill>
                </a:rPr>
                <a:t>this</a:t>
              </a:r>
              <a:r>
                <a:rPr lang="en-US" altLang="en-US" sz="1600" dirty="0">
                  <a:solidFill>
                    <a:srgbClr val="6600CC"/>
                  </a:solidFill>
                </a:rPr>
                <a:t>-&gt;num5s = 0;</a:t>
              </a:r>
            </a:p>
          </p:txBody>
        </p:sp>
      </p:grpSp>
      <p:sp>
        <p:nvSpPr>
          <p:cNvPr id="31" name="Rounded Rectangular Callout 30"/>
          <p:cNvSpPr/>
          <p:nvPr/>
        </p:nvSpPr>
        <p:spPr bwMode="auto">
          <a:xfrm>
            <a:off x="720725" y="395287"/>
            <a:ext cx="3938018" cy="1343025"/>
          </a:xfrm>
          <a:prstGeom prst="wedgeRoundRectCallout">
            <a:avLst>
              <a:gd name="adj1" fmla="val -48807"/>
              <a:gd name="adj2" fmla="val 102204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You can explicitly use the </a:t>
            </a:r>
            <a:r>
              <a:rPr lang="en-US" sz="1800" dirty="0">
                <a:solidFill>
                  <a:srgbClr val="FF0000"/>
                </a:solidFill>
              </a:rPr>
              <a:t>“this” variable </a:t>
            </a:r>
            <a:r>
              <a:rPr lang="en-US" sz="1800" dirty="0"/>
              <a:t>in your methods if you like!  </a:t>
            </a:r>
            <a:br>
              <a:rPr lang="en-US" sz="1800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sz="1800" dirty="0">
                <a:solidFill>
                  <a:srgbClr val="6600CC"/>
                </a:solidFill>
              </a:rPr>
              <a:t>It works fine!</a:t>
            </a:r>
            <a:endParaRPr kumimoji="0" lang="en-US" sz="1800" i="0" u="none" strike="noStrike" cap="none" normalizeH="0" baseline="0" dirty="0">
              <a:ln>
                <a:noFill/>
              </a:ln>
              <a:solidFill>
                <a:srgbClr val="6600CC"/>
              </a:solidFill>
              <a:effectLst/>
            </a:endParaRPr>
          </a:p>
        </p:txBody>
      </p:sp>
      <p:sp>
        <p:nvSpPr>
          <p:cNvPr id="43" name="Text Box 30"/>
          <p:cNvSpPr txBox="1">
            <a:spLocks noChangeArrowheads="1"/>
          </p:cNvSpPr>
          <p:nvPr/>
        </p:nvSpPr>
        <p:spPr bwMode="auto">
          <a:xfrm>
            <a:off x="5076825" y="3124200"/>
            <a:ext cx="383857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2000" b="0" dirty="0">
                <a:solidFill>
                  <a:schemeClr val="tx1"/>
                </a:solidFill>
              </a:rPr>
              <a:t>So now you know how C++ classes work under the hood!</a:t>
            </a:r>
          </a:p>
        </p:txBody>
      </p:sp>
    </p:spTree>
    <p:extLst>
      <p:ext uri="{BB962C8B-B14F-4D97-AF65-F5344CB8AC3E}">
        <p14:creationId xmlns:p14="http://schemas.microsoft.com/office/powerpoint/2010/main" val="1012541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3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3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83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4.44444E-6 L 0.1559 4.44444E-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59 4.44444E-6 L 0.29757 0.03333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83" y="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678" grpId="0" autoUpdateAnimBg="0"/>
      <p:bldP spid="283684" grpId="0"/>
      <p:bldP spid="283687" grpId="0"/>
      <p:bldP spid="283688" grpId="0"/>
      <p:bldP spid="18" grpId="0" animBg="1"/>
      <p:bldP spid="18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2" grpId="0"/>
      <p:bldP spid="33" grpId="0"/>
      <p:bldP spid="34" grpId="0" animBg="1"/>
      <p:bldP spid="34" grpId="1" animBg="1"/>
      <p:bldP spid="35" grpId="0"/>
      <p:bldP spid="36" grpId="0" animBg="1"/>
      <p:bldP spid="36" grpId="1" animBg="1"/>
      <p:bldP spid="37" grpId="0" animBg="1"/>
      <p:bldP spid="37" grpId="1" animBg="1"/>
      <p:bldP spid="38" grpId="0"/>
      <p:bldP spid="31" grpId="0" animBg="1"/>
      <p:bldP spid="31" grpId="1" animBg="1"/>
      <p:bldP spid="31" grpId="2" animBg="1"/>
      <p:bldP spid="31" grpId="3" animBg="1"/>
      <p:bldP spid="43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346D089-C9FF-49DF-AAAC-2A31220BF37F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/>
            </a:endParaRPr>
          </a:p>
        </p:txBody>
      </p:sp>
      <p:sp>
        <p:nvSpPr>
          <p:cNvPr id="551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Pointers… to Functions?!?</a:t>
            </a:r>
          </a:p>
        </p:txBody>
      </p:sp>
      <p:sp>
        <p:nvSpPr>
          <p:cNvPr id="551940" name="Text Box 4"/>
          <p:cNvSpPr txBox="1">
            <a:spLocks noChangeArrowheads="1"/>
          </p:cNvSpPr>
          <p:nvPr/>
        </p:nvSpPr>
        <p:spPr bwMode="auto">
          <a:xfrm>
            <a:off x="5690698" y="1023938"/>
            <a:ext cx="340641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YES! Just as you can have pointers to variables, in C++ you can also have pointers to functions!</a:t>
            </a:r>
          </a:p>
        </p:txBody>
      </p:sp>
      <p:sp>
        <p:nvSpPr>
          <p:cNvPr id="551941" name="Text Box 5"/>
          <p:cNvSpPr txBox="1">
            <a:spLocks noChangeArrowheads="1"/>
          </p:cNvSpPr>
          <p:nvPr/>
        </p:nvSpPr>
        <p:spPr bwMode="auto">
          <a:xfrm>
            <a:off x="32893" y="1066801"/>
            <a:ext cx="5706700" cy="5654940"/>
          </a:xfrm>
          <a:prstGeom prst="rect">
            <a:avLst/>
          </a:prstGeom>
          <a:solidFill>
            <a:srgbClr val="FFFF99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rgbClr val="CC00FF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C00FF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</p:txBody>
      </p:sp>
      <p:sp>
        <p:nvSpPr>
          <p:cNvPr id="551949" name="Text Box 13"/>
          <p:cNvSpPr txBox="1">
            <a:spLocks noChangeArrowheads="1"/>
          </p:cNvSpPr>
          <p:nvPr/>
        </p:nvSpPr>
        <p:spPr bwMode="auto">
          <a:xfrm>
            <a:off x="6477000" y="5029200"/>
            <a:ext cx="274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 </a:t>
            </a:r>
          </a:p>
        </p:txBody>
      </p:sp>
      <p:sp>
        <p:nvSpPr>
          <p:cNvPr id="551952" name="Text Box 16"/>
          <p:cNvSpPr txBox="1">
            <a:spLocks noChangeArrowheads="1"/>
          </p:cNvSpPr>
          <p:nvPr/>
        </p:nvSpPr>
        <p:spPr bwMode="auto">
          <a:xfrm>
            <a:off x="4765462" y="1583892"/>
            <a:ext cx="274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 </a:t>
            </a:r>
          </a:p>
        </p:txBody>
      </p:sp>
      <p:sp>
        <p:nvSpPr>
          <p:cNvPr id="551958" name="Text Box 22"/>
          <p:cNvSpPr txBox="1">
            <a:spLocks noChangeArrowheads="1"/>
          </p:cNvSpPr>
          <p:nvPr/>
        </p:nvSpPr>
        <p:spPr bwMode="auto">
          <a:xfrm>
            <a:off x="4543425" y="1433513"/>
            <a:ext cx="274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 </a:t>
            </a:r>
          </a:p>
        </p:txBody>
      </p:sp>
      <p:sp>
        <p:nvSpPr>
          <p:cNvPr id="33" name="Text Box 4"/>
          <p:cNvSpPr txBox="1">
            <a:spLocks noChangeArrowheads="1"/>
          </p:cNvSpPr>
          <p:nvPr/>
        </p:nvSpPr>
        <p:spPr bwMode="auto">
          <a:xfrm>
            <a:off x="5691675" y="2490377"/>
            <a:ext cx="3405433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Let’s gloss over the syntax for a second, and just see how it might work…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232730" y="4503920"/>
            <a:ext cx="1156894" cy="411431"/>
            <a:chOff x="7791989" y="3938952"/>
            <a:chExt cx="681157" cy="411431"/>
          </a:xfrm>
        </p:grpSpPr>
        <p:sp>
          <p:nvSpPr>
            <p:cNvPr id="37" name="Rectangle 36"/>
            <p:cNvSpPr/>
            <p:nvPr/>
          </p:nvSpPr>
          <p:spPr bwMode="auto">
            <a:xfrm>
              <a:off x="7967707" y="3938952"/>
              <a:ext cx="505439" cy="411431"/>
            </a:xfrm>
            <a:prstGeom prst="rect">
              <a:avLst/>
            </a:prstGeom>
            <a:solidFill>
              <a:srgbClr val="EAEAFA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2D2DB9">
                      <a:lumMod val="75000"/>
                    </a:srgbClr>
                  </a:solidFill>
                  <a:effectLst/>
                  <a:uLnTx/>
                  <a:uFillTx/>
                  <a:latin typeface="Courier New" pitchFamily="49" charset="0"/>
                  <a:ea typeface="+mn-ea"/>
                  <a:cs typeface="Courier New" pitchFamily="49" charset="0"/>
                </a:rPr>
                <a:t> </a:t>
              </a: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7791989" y="397637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/>
                  <a:ea typeface="+mn-ea"/>
                  <a:cs typeface="Courier New" pitchFamily="49" charset="0"/>
                </a:rPr>
                <a:t>f</a:t>
              </a:r>
            </a:p>
          </p:txBody>
        </p:sp>
      </p:grpSp>
      <p:sp>
        <p:nvSpPr>
          <p:cNvPr id="72" name="Text Box 5"/>
          <p:cNvSpPr txBox="1">
            <a:spLocks noChangeArrowheads="1"/>
          </p:cNvSpPr>
          <p:nvPr/>
        </p:nvSpPr>
        <p:spPr bwMode="auto">
          <a:xfrm>
            <a:off x="1387733" y="3370434"/>
            <a:ext cx="816205" cy="369332"/>
          </a:xfrm>
          <a:prstGeom prst="rect">
            <a:avLst/>
          </a:prstGeom>
          <a:solidFill>
            <a:srgbClr val="FFFF99">
              <a:alpha val="89804"/>
            </a:srgbClr>
          </a:solidFill>
          <a:ln w="317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CC00FF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60607" y="1195467"/>
            <a:ext cx="736099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3000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3050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3100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3150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3200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3250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3300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3350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3400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3450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3500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3550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3600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3650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3700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3750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3800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3850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3900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3950</a:t>
            </a:r>
          </a:p>
        </p:txBody>
      </p:sp>
      <p:sp>
        <p:nvSpPr>
          <p:cNvPr id="6" name="Rectangle 5"/>
          <p:cNvSpPr/>
          <p:nvPr/>
        </p:nvSpPr>
        <p:spPr>
          <a:xfrm>
            <a:off x="76033" y="4183713"/>
            <a:ext cx="534877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int main()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FuncPtr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f;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 f = &amp;squared;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 f(10);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}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Times New Roman" pitchFamily="18" charset="0"/>
              </a:rPr>
              <a:t> 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252122" y="1506489"/>
            <a:ext cx="2616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/>
                <a:ea typeface="+mn-ea"/>
                <a:cs typeface="Courier New" pitchFamily="49" charset="0"/>
              </a:rPr>
              <a:t> </a:t>
            </a:r>
          </a:p>
        </p:txBody>
      </p:sp>
      <p:sp>
        <p:nvSpPr>
          <p:cNvPr id="551950" name="Line 14"/>
          <p:cNvSpPr>
            <a:spLocks noChangeShapeType="1"/>
          </p:cNvSpPr>
          <p:nvPr/>
        </p:nvSpPr>
        <p:spPr bwMode="auto">
          <a:xfrm>
            <a:off x="778655" y="4915351"/>
            <a:ext cx="287948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sp>
        <p:nvSpPr>
          <p:cNvPr id="43" name="Line 14"/>
          <p:cNvSpPr>
            <a:spLocks noChangeShapeType="1"/>
          </p:cNvSpPr>
          <p:nvPr/>
        </p:nvSpPr>
        <p:spPr bwMode="auto">
          <a:xfrm>
            <a:off x="778655" y="5476374"/>
            <a:ext cx="287948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6033" y="1172838"/>
            <a:ext cx="544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void squared(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int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a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) 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{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cout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&lt;&lt; a*a;}</a:t>
            </a:r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1070111" y="1171"/>
            <a:ext cx="3940805" cy="1080770"/>
          </a:xfrm>
          <a:prstGeom prst="wedgeRoundRectCallout">
            <a:avLst>
              <a:gd name="adj1" fmla="val -65875"/>
              <a:gd name="adj2" fmla="val 63767"/>
              <a:gd name="adj3" fmla="val 16667"/>
            </a:avLst>
          </a:prstGeom>
          <a:solidFill>
            <a:srgbClr val="EBFFEB"/>
          </a:solidFill>
          <a:ln w="38100" algn="ctr">
            <a:solidFill>
              <a:srgbClr val="008080"/>
            </a:solidFill>
            <a:miter lim="800000"/>
            <a:headEnd/>
            <a:tailEnd type="none" w="lg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Just like every variable, every function has an address in memory too! </a:t>
            </a:r>
          </a:p>
        </p:txBody>
      </p:sp>
      <p:sp>
        <p:nvSpPr>
          <p:cNvPr id="50" name="AutoShape 16"/>
          <p:cNvSpPr>
            <a:spLocks noChangeArrowheads="1"/>
          </p:cNvSpPr>
          <p:nvPr/>
        </p:nvSpPr>
        <p:spPr bwMode="auto">
          <a:xfrm>
            <a:off x="4508299" y="5244646"/>
            <a:ext cx="3228878" cy="1453576"/>
          </a:xfrm>
          <a:prstGeom prst="wedgeRoundRectCallout">
            <a:avLst>
              <a:gd name="adj1" fmla="val -109841"/>
              <a:gd name="adj2" fmla="val -69546"/>
              <a:gd name="adj3" fmla="val 16667"/>
            </a:avLst>
          </a:prstGeom>
          <a:solidFill>
            <a:srgbClr val="EBFFEB"/>
          </a:solidFill>
          <a:ln w="38100" algn="ctr">
            <a:solidFill>
              <a:srgbClr val="008080"/>
            </a:solidFill>
            <a:miter lim="800000"/>
            <a:headEnd/>
            <a:tailEnd type="none" w="lg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First we define a function pointer.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+mn-ea"/>
              <a:cs typeface="Times New Roman" pitchFamily="18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 It can hold the address of… a function!</a:t>
            </a:r>
          </a:p>
        </p:txBody>
      </p:sp>
      <p:sp>
        <p:nvSpPr>
          <p:cNvPr id="10" name="Rectangle 9"/>
          <p:cNvSpPr/>
          <p:nvPr/>
        </p:nvSpPr>
        <p:spPr>
          <a:xfrm>
            <a:off x="1890862" y="5102343"/>
            <a:ext cx="7360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3000</a:t>
            </a:r>
          </a:p>
        </p:txBody>
      </p:sp>
      <p:sp>
        <p:nvSpPr>
          <p:cNvPr id="51" name="Rectangle 50"/>
          <p:cNvSpPr/>
          <p:nvPr/>
        </p:nvSpPr>
        <p:spPr>
          <a:xfrm>
            <a:off x="76033" y="1989063"/>
            <a:ext cx="544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void cubed(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int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a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) 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{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cout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&lt;&lt; a*a*a;}</a:t>
            </a:r>
          </a:p>
        </p:txBody>
      </p:sp>
      <p:sp>
        <p:nvSpPr>
          <p:cNvPr id="52" name="Line 14"/>
          <p:cNvSpPr>
            <a:spLocks noChangeShapeType="1"/>
          </p:cNvSpPr>
          <p:nvPr/>
        </p:nvSpPr>
        <p:spPr bwMode="auto">
          <a:xfrm>
            <a:off x="778655" y="5714293"/>
            <a:ext cx="287948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sp>
        <p:nvSpPr>
          <p:cNvPr id="54" name="AutoShape 16"/>
          <p:cNvSpPr>
            <a:spLocks noChangeArrowheads="1"/>
          </p:cNvSpPr>
          <p:nvPr/>
        </p:nvSpPr>
        <p:spPr bwMode="auto">
          <a:xfrm>
            <a:off x="5020302" y="4970662"/>
            <a:ext cx="3535330" cy="1384867"/>
          </a:xfrm>
          <a:prstGeom prst="wedgeRoundRectCallout">
            <a:avLst>
              <a:gd name="adj1" fmla="val -109071"/>
              <a:gd name="adj2" fmla="val -14785"/>
              <a:gd name="adj3" fmla="val 16667"/>
            </a:avLst>
          </a:prstGeom>
          <a:solidFill>
            <a:srgbClr val="EBFFEB"/>
          </a:solidFill>
          <a:ln w="38100" algn="ctr">
            <a:solidFill>
              <a:srgbClr val="008080"/>
            </a:solidFill>
            <a:miter lim="800000"/>
            <a:headEnd/>
            <a:tailEnd type="none" w="lg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This line gets the address of our squared() function and puts it into f.</a:t>
            </a:r>
          </a:p>
        </p:txBody>
      </p:sp>
      <p:sp>
        <p:nvSpPr>
          <p:cNvPr id="53" name="AutoShape 16"/>
          <p:cNvSpPr>
            <a:spLocks noChangeArrowheads="1"/>
          </p:cNvSpPr>
          <p:nvPr/>
        </p:nvSpPr>
        <p:spPr bwMode="auto">
          <a:xfrm>
            <a:off x="4221631" y="5203559"/>
            <a:ext cx="3418100" cy="1453576"/>
          </a:xfrm>
          <a:prstGeom prst="wedgeRoundRectCallout">
            <a:avLst>
              <a:gd name="adj1" fmla="val -116962"/>
              <a:gd name="adj2" fmla="val -15238"/>
              <a:gd name="adj3" fmla="val 16667"/>
            </a:avLst>
          </a:prstGeom>
          <a:solidFill>
            <a:srgbClr val="EBFFEB"/>
          </a:solidFill>
          <a:ln w="38100" algn="ctr">
            <a:solidFill>
              <a:srgbClr val="008080"/>
            </a:solidFill>
            <a:miter lim="800000"/>
            <a:headEnd/>
            <a:tailEnd type="none" w="lg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Now we can use the function pointer just like a regular function call!</a:t>
            </a:r>
          </a:p>
        </p:txBody>
      </p:sp>
      <p:sp>
        <p:nvSpPr>
          <p:cNvPr id="56" name="Line 14"/>
          <p:cNvSpPr>
            <a:spLocks noChangeShapeType="1"/>
          </p:cNvSpPr>
          <p:nvPr/>
        </p:nvSpPr>
        <p:spPr bwMode="auto">
          <a:xfrm>
            <a:off x="380219" y="1371516"/>
            <a:ext cx="287948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cxnSp>
        <p:nvCxnSpPr>
          <p:cNvPr id="551953" name="AutoShape 17"/>
          <p:cNvCxnSpPr>
            <a:cxnSpLocks noChangeShapeType="1"/>
          </p:cNvCxnSpPr>
          <p:nvPr/>
        </p:nvCxnSpPr>
        <p:spPr bwMode="auto">
          <a:xfrm flipH="1" flipV="1">
            <a:off x="3247445" y="1386905"/>
            <a:ext cx="2082977" cy="3322731"/>
          </a:xfrm>
          <a:prstGeom prst="curvedConnector3">
            <a:avLst>
              <a:gd name="adj1" fmla="val -10975"/>
            </a:avLst>
          </a:prstGeom>
          <a:noFill/>
          <a:ln w="38100">
            <a:solidFill>
              <a:srgbClr val="80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3" name="TextBox 62"/>
          <p:cNvSpPr txBox="1"/>
          <p:nvPr/>
        </p:nvSpPr>
        <p:spPr>
          <a:xfrm>
            <a:off x="2247524" y="1426353"/>
            <a:ext cx="6142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mic Sans MS"/>
                <a:ea typeface="+mn-ea"/>
                <a:cs typeface="Courier New" pitchFamily="49" charset="0"/>
              </a:rPr>
              <a:t>100</a:t>
            </a:r>
          </a:p>
        </p:txBody>
      </p:sp>
      <p:sp>
        <p:nvSpPr>
          <p:cNvPr id="65" name="Line 14"/>
          <p:cNvSpPr>
            <a:spLocks noChangeShapeType="1"/>
          </p:cNvSpPr>
          <p:nvPr/>
        </p:nvSpPr>
        <p:spPr bwMode="auto">
          <a:xfrm>
            <a:off x="837092" y="1640101"/>
            <a:ext cx="287948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1227305" y="5550990"/>
            <a:ext cx="4603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10</a:t>
            </a:r>
          </a:p>
        </p:txBody>
      </p:sp>
      <p:sp>
        <p:nvSpPr>
          <p:cNvPr id="71" name="Rectangle 70"/>
          <p:cNvSpPr/>
          <p:nvPr/>
        </p:nvSpPr>
        <p:spPr>
          <a:xfrm>
            <a:off x="1983430" y="5664017"/>
            <a:ext cx="7360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3150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679780" y="1981312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 </a:t>
            </a: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32893" y="1506489"/>
            <a:ext cx="550511" cy="0"/>
          </a:xfrm>
          <a:prstGeom prst="line">
            <a:avLst/>
          </a:prstGeom>
          <a:solidFill>
            <a:srgbClr val="FFFF99"/>
          </a:solidFill>
          <a:ln w="38100" cap="flat" cmpd="sng" algn="ctr">
            <a:solidFill>
              <a:srgbClr val="FF33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Connector 79"/>
          <p:cNvCxnSpPr/>
          <p:nvPr/>
        </p:nvCxnSpPr>
        <p:spPr bwMode="auto">
          <a:xfrm>
            <a:off x="32893" y="2321065"/>
            <a:ext cx="550511" cy="0"/>
          </a:xfrm>
          <a:prstGeom prst="line">
            <a:avLst/>
          </a:prstGeom>
          <a:solidFill>
            <a:srgbClr val="FFFF99"/>
          </a:solidFill>
          <a:ln w="38100" cap="flat" cmpd="sng" algn="ctr">
            <a:solidFill>
              <a:srgbClr val="FF33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1" name="Line 14"/>
          <p:cNvSpPr>
            <a:spLocks noChangeShapeType="1"/>
          </p:cNvSpPr>
          <p:nvPr/>
        </p:nvSpPr>
        <p:spPr bwMode="auto">
          <a:xfrm>
            <a:off x="397852" y="2165978"/>
            <a:ext cx="287948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sp>
        <p:nvSpPr>
          <p:cNvPr id="82" name="Line 14"/>
          <p:cNvSpPr>
            <a:spLocks noChangeShapeType="1"/>
          </p:cNvSpPr>
          <p:nvPr/>
        </p:nvSpPr>
        <p:spPr bwMode="auto">
          <a:xfrm>
            <a:off x="837092" y="2437750"/>
            <a:ext cx="287948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376606" y="2236009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mic Sans MS"/>
                <a:ea typeface="+mn-ea"/>
                <a:cs typeface="Courier New" pitchFamily="49" charset="0"/>
              </a:rPr>
              <a:t>8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216E63F-50CE-43A4-B212-1B6B078EFB93}"/>
              </a:ext>
            </a:extLst>
          </p:cNvPr>
          <p:cNvSpPr/>
          <p:nvPr/>
        </p:nvSpPr>
        <p:spPr>
          <a:xfrm>
            <a:off x="956840" y="5872331"/>
            <a:ext cx="1701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sz="1800" b="1" dirty="0">
                <a:solidFill>
                  <a:srgbClr val="000000"/>
                </a:solidFill>
                <a:latin typeface="Courier New" pitchFamily="49" charset="0"/>
                <a:ea typeface="MS Mincho" pitchFamily="49" charset="-128"/>
              </a:rPr>
              <a:t>f = &amp;cubed;</a:t>
            </a:r>
            <a:br>
              <a:rPr lang="en-US" sz="1800" b="1" dirty="0">
                <a:solidFill>
                  <a:srgbClr val="000000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rgbClr val="000000"/>
                </a:solidFill>
                <a:latin typeface="Courier New" pitchFamily="49" charset="0"/>
                <a:ea typeface="MS Mincho" pitchFamily="49" charset="-128"/>
              </a:rPr>
              <a:t>f(2);</a:t>
            </a:r>
          </a:p>
        </p:txBody>
      </p:sp>
      <p:sp>
        <p:nvSpPr>
          <p:cNvPr id="57" name="Line 14">
            <a:extLst>
              <a:ext uri="{FF2B5EF4-FFF2-40B4-BE49-F238E27FC236}">
                <a16:creationId xmlns:a16="http://schemas.microsoft.com/office/drawing/2014/main" xmlns="" id="{0F021CD2-936F-4997-8DBC-752056C84E69}"/>
              </a:ext>
            </a:extLst>
          </p:cNvPr>
          <p:cNvSpPr>
            <a:spLocks noChangeShapeType="1"/>
          </p:cNvSpPr>
          <p:nvPr/>
        </p:nvSpPr>
        <p:spPr bwMode="auto">
          <a:xfrm>
            <a:off x="760746" y="6043866"/>
            <a:ext cx="287948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sp>
        <p:nvSpPr>
          <p:cNvPr id="59" name="Line 14">
            <a:extLst>
              <a:ext uri="{FF2B5EF4-FFF2-40B4-BE49-F238E27FC236}">
                <a16:creationId xmlns:a16="http://schemas.microsoft.com/office/drawing/2014/main" xmlns="" id="{B9153EF7-B5D3-4A06-83AB-D666B0DE1A44}"/>
              </a:ext>
            </a:extLst>
          </p:cNvPr>
          <p:cNvSpPr>
            <a:spLocks noChangeShapeType="1"/>
          </p:cNvSpPr>
          <p:nvPr/>
        </p:nvSpPr>
        <p:spPr bwMode="auto">
          <a:xfrm>
            <a:off x="760746" y="6300274"/>
            <a:ext cx="287948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xmlns="" id="{6D09CEDC-C9A7-4D6D-B7E4-99CEADA8E092}"/>
              </a:ext>
            </a:extLst>
          </p:cNvPr>
          <p:cNvSpPr/>
          <p:nvPr/>
        </p:nvSpPr>
        <p:spPr>
          <a:xfrm>
            <a:off x="1229505" y="6146279"/>
            <a:ext cx="322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2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  <p:cxnSp>
        <p:nvCxnSpPr>
          <p:cNvPr id="61" name="AutoShape 17">
            <a:extLst>
              <a:ext uri="{FF2B5EF4-FFF2-40B4-BE49-F238E27FC236}">
                <a16:creationId xmlns:a16="http://schemas.microsoft.com/office/drawing/2014/main" xmlns="" id="{1630F42F-3034-416C-8F59-9EAFAC53E80C}"/>
              </a:ext>
            </a:extLst>
          </p:cNvPr>
          <p:cNvCxnSpPr>
            <a:cxnSpLocks noChangeShapeType="1"/>
            <a:stCxn id="37" idx="0"/>
            <a:endCxn id="19" idx="3"/>
          </p:cNvCxnSpPr>
          <p:nvPr/>
        </p:nvCxnSpPr>
        <p:spPr bwMode="auto">
          <a:xfrm rot="16200000" flipV="1">
            <a:off x="2812381" y="2355901"/>
            <a:ext cx="2337942" cy="1958095"/>
          </a:xfrm>
          <a:prstGeom prst="curvedConnector2">
            <a:avLst/>
          </a:prstGeom>
          <a:noFill/>
          <a:ln w="38100">
            <a:solidFill>
              <a:srgbClr val="80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5097562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3.7037E-7 L 0.05191 3.7037E-7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87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5191 0 " pathEditMode="relative" ptsTypes="AA">
                                      <p:cBhvr>
                                        <p:cTn id="25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2.96296E-6 L 0.05191 2.96296E-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87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3.33333E-6 L 0.29809 -0.07939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96" y="-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551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59259E-6 L 0.17101 -0.66759 " pathEditMode="relative" rAng="0" ptsTypes="AA">
                                      <p:cBhvr>
                                        <p:cTn id="117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42" y="-3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2.96296E-6 L 0.53021 0.34305 " pathEditMode="relative" rAng="0" ptsTypes="AA">
                                      <p:cBhvr>
                                        <p:cTn id="14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10" y="17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2.22222E-6 L 0.28125 -0.15926 " pathEditMode="relative" rAng="0" ptsTypes="AA">
                                      <p:cBhvr>
                                        <p:cTn id="175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63" y="-7963"/>
                                    </p:animMotion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5519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1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2000"/>
                            </p:stCondLst>
                            <p:childTnLst>
                              <p:par>
                                <p:cTn id="18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L 0.1507 -0.6331 " pathEditMode="relative" rAng="0" ptsTypes="AA">
                                      <p:cBhvr>
                                        <p:cTn id="203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35" y="-3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4.07407E-6 L 0.53334 0.27153 " pathEditMode="relative" rAng="0" ptsTypes="AA">
                                      <p:cBhvr>
                                        <p:cTn id="228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67" y="1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1940" grpId="0"/>
      <p:bldP spid="33" grpId="0"/>
      <p:bldP spid="72" grpId="0" animBg="1"/>
      <p:bldP spid="72" grpId="1" animBg="1"/>
      <p:bldP spid="9" grpId="0"/>
      <p:bldP spid="6" grpId="0"/>
      <p:bldP spid="6" grpId="1"/>
      <p:bldP spid="551950" grpId="0" animBg="1"/>
      <p:bldP spid="551950" grpId="1" animBg="1"/>
      <p:bldP spid="43" grpId="0" animBg="1"/>
      <p:bldP spid="43" grpId="1" animBg="1"/>
      <p:bldP spid="41" grpId="0"/>
      <p:bldP spid="42" grpId="0" animBg="1"/>
      <p:bldP spid="42" grpId="1" animBg="1"/>
      <p:bldP spid="50" grpId="0" animBg="1"/>
      <p:bldP spid="50" grpId="1" animBg="1"/>
      <p:bldP spid="10" grpId="0"/>
      <p:bldP spid="10" grpId="1"/>
      <p:bldP spid="10" grpId="2"/>
      <p:bldP spid="51" grpId="0"/>
      <p:bldP spid="52" grpId="0" animBg="1"/>
      <p:bldP spid="52" grpId="1" animBg="1"/>
      <p:bldP spid="54" grpId="0" animBg="1"/>
      <p:bldP spid="54" grpId="1" animBg="1"/>
      <p:bldP spid="53" grpId="0" animBg="1"/>
      <p:bldP spid="53" grpId="1" animBg="1"/>
      <p:bldP spid="56" grpId="0" animBg="1"/>
      <p:bldP spid="56" grpId="1" animBg="1"/>
      <p:bldP spid="63" grpId="0"/>
      <p:bldP spid="63" grpId="1"/>
      <p:bldP spid="65" grpId="0" animBg="1"/>
      <p:bldP spid="65" grpId="1" animBg="1"/>
      <p:bldP spid="66" grpId="0"/>
      <p:bldP spid="66" grpId="1"/>
      <p:bldP spid="66" grpId="2"/>
      <p:bldP spid="71" grpId="0"/>
      <p:bldP spid="71" grpId="1"/>
      <p:bldP spid="81" grpId="0" animBg="1"/>
      <p:bldP spid="81" grpId="1" animBg="1"/>
      <p:bldP spid="82" grpId="0" animBg="1"/>
      <p:bldP spid="82" grpId="1" animBg="1"/>
      <p:bldP spid="83" grpId="0"/>
      <p:bldP spid="83" grpId="1"/>
      <p:bldP spid="4" grpId="0"/>
      <p:bldP spid="57" grpId="0" animBg="1"/>
      <p:bldP spid="57" grpId="1" animBg="1"/>
      <p:bldP spid="59" grpId="0" animBg="1"/>
      <p:bldP spid="59" grpId="1" animBg="1"/>
      <p:bldP spid="60" grpId="1"/>
      <p:bldP spid="60" grpId="2"/>
      <p:bldP spid="60" grpId="3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346D089-C9FF-49DF-AAAC-2A31220BF37F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/>
            </a:endParaRPr>
          </a:p>
        </p:txBody>
      </p:sp>
      <p:sp>
        <p:nvSpPr>
          <p:cNvPr id="551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Pointers… to Functions?!?</a:t>
            </a:r>
          </a:p>
        </p:txBody>
      </p:sp>
      <p:sp>
        <p:nvSpPr>
          <p:cNvPr id="551940" name="Text Box 4"/>
          <p:cNvSpPr txBox="1">
            <a:spLocks noChangeArrowheads="1"/>
          </p:cNvSpPr>
          <p:nvPr/>
        </p:nvSpPr>
        <p:spPr bwMode="auto">
          <a:xfrm>
            <a:off x="5690698" y="1023938"/>
            <a:ext cx="340641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YES! Just as you can have pointers to variables, in C++ you can also have pointers to functions!</a:t>
            </a:r>
          </a:p>
        </p:txBody>
      </p:sp>
      <p:sp>
        <p:nvSpPr>
          <p:cNvPr id="551941" name="Text Box 5"/>
          <p:cNvSpPr txBox="1">
            <a:spLocks noChangeArrowheads="1"/>
          </p:cNvSpPr>
          <p:nvPr/>
        </p:nvSpPr>
        <p:spPr bwMode="auto">
          <a:xfrm>
            <a:off x="32893" y="1066801"/>
            <a:ext cx="5706700" cy="5654940"/>
          </a:xfrm>
          <a:prstGeom prst="rect">
            <a:avLst/>
          </a:prstGeom>
          <a:solidFill>
            <a:srgbClr val="FFFF99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srgbClr val="CC00FF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C00FF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</p:txBody>
      </p:sp>
      <p:sp>
        <p:nvSpPr>
          <p:cNvPr id="551952" name="Text Box 16"/>
          <p:cNvSpPr txBox="1">
            <a:spLocks noChangeArrowheads="1"/>
          </p:cNvSpPr>
          <p:nvPr/>
        </p:nvSpPr>
        <p:spPr bwMode="auto">
          <a:xfrm>
            <a:off x="4765462" y="1583892"/>
            <a:ext cx="274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 </a:t>
            </a:r>
          </a:p>
        </p:txBody>
      </p:sp>
      <p:sp>
        <p:nvSpPr>
          <p:cNvPr id="551958" name="Text Box 22"/>
          <p:cNvSpPr txBox="1">
            <a:spLocks noChangeArrowheads="1"/>
          </p:cNvSpPr>
          <p:nvPr/>
        </p:nvSpPr>
        <p:spPr bwMode="auto">
          <a:xfrm>
            <a:off x="4543425" y="1433513"/>
            <a:ext cx="274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 </a:t>
            </a:r>
          </a:p>
        </p:txBody>
      </p:sp>
      <p:sp>
        <p:nvSpPr>
          <p:cNvPr id="33" name="Text Box 4"/>
          <p:cNvSpPr txBox="1">
            <a:spLocks noChangeArrowheads="1"/>
          </p:cNvSpPr>
          <p:nvPr/>
        </p:nvSpPr>
        <p:spPr bwMode="auto">
          <a:xfrm>
            <a:off x="5691675" y="2490377"/>
            <a:ext cx="3405433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Let’s gloss over the syntax for a second, and just see how it might work…</a:t>
            </a:r>
          </a:p>
        </p:txBody>
      </p:sp>
      <p:sp>
        <p:nvSpPr>
          <p:cNvPr id="72" name="Text Box 5"/>
          <p:cNvSpPr txBox="1">
            <a:spLocks noChangeArrowheads="1"/>
          </p:cNvSpPr>
          <p:nvPr/>
        </p:nvSpPr>
        <p:spPr bwMode="auto">
          <a:xfrm>
            <a:off x="1387733" y="3370434"/>
            <a:ext cx="816205" cy="369332"/>
          </a:xfrm>
          <a:prstGeom prst="rect">
            <a:avLst/>
          </a:prstGeom>
          <a:solidFill>
            <a:srgbClr val="FFFF99">
              <a:alpha val="89804"/>
            </a:srgbClr>
          </a:solidFill>
          <a:ln w="317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CC00FF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60607" y="1195467"/>
            <a:ext cx="736099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3000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3050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3100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3150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3200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3250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3300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3350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3400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3450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3500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3550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3600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3650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3700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3750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3800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3850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3900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>
                    <a:lumMod val="60000"/>
                    <a:lumOff val="40000"/>
                  </a:srgb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3950</a:t>
            </a:r>
          </a:p>
        </p:txBody>
      </p:sp>
      <p:sp>
        <p:nvSpPr>
          <p:cNvPr id="6" name="Rectangle 5"/>
          <p:cNvSpPr/>
          <p:nvPr/>
        </p:nvSpPr>
        <p:spPr>
          <a:xfrm>
            <a:off x="557092" y="4196869"/>
            <a:ext cx="534877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int main()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+mn-ea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FuncPtr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f;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 f = &amp;squared;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 f(10);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itchFamily="49" charset="0"/>
              <a:ea typeface="MS Mincho" pitchFamily="49" charset="-128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}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Times New Roman" pitchFamily="18" charset="0"/>
              </a:rPr>
              <a:t> 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252122" y="1506489"/>
            <a:ext cx="2616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/>
                <a:ea typeface="+mn-ea"/>
                <a:cs typeface="Courier New" pitchFamily="49" charset="0"/>
              </a:rPr>
              <a:t> 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57092" y="1178243"/>
            <a:ext cx="544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void squared(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int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a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) 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{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cout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&lt;&lt; a*a;}</a:t>
            </a:r>
          </a:p>
        </p:txBody>
      </p:sp>
      <p:sp>
        <p:nvSpPr>
          <p:cNvPr id="51" name="Rectangle 50"/>
          <p:cNvSpPr/>
          <p:nvPr/>
        </p:nvSpPr>
        <p:spPr>
          <a:xfrm>
            <a:off x="557092" y="1994468"/>
            <a:ext cx="544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void cubed(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int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a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) 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 {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cout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rPr>
              <a:t> &lt;&lt; a*a*a;}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679780" y="1981312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 </a:t>
            </a:r>
          </a:p>
        </p:txBody>
      </p:sp>
      <p:sp>
        <p:nvSpPr>
          <p:cNvPr id="55" name="Text Box 4"/>
          <p:cNvSpPr txBox="1">
            <a:spLocks noChangeArrowheads="1"/>
          </p:cNvSpPr>
          <p:nvPr/>
        </p:nvSpPr>
        <p:spPr bwMode="auto">
          <a:xfrm>
            <a:off x="5932179" y="3719893"/>
            <a:ext cx="298814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And here’s the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real syntax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 to declare a function pointer...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994694" y="4704347"/>
            <a:ext cx="2258172" cy="452094"/>
            <a:chOff x="6060970" y="5663946"/>
            <a:chExt cx="2258172" cy="452094"/>
          </a:xfrm>
        </p:grpSpPr>
        <p:sp>
          <p:nvSpPr>
            <p:cNvPr id="57" name="Text Box 5"/>
            <p:cNvSpPr txBox="1">
              <a:spLocks noChangeArrowheads="1"/>
            </p:cNvSpPr>
            <p:nvPr/>
          </p:nvSpPr>
          <p:spPr bwMode="auto">
            <a:xfrm>
              <a:off x="6060970" y="5663946"/>
              <a:ext cx="2027714" cy="452094"/>
            </a:xfrm>
            <a:prstGeom prst="rect">
              <a:avLst/>
            </a:prstGeom>
            <a:solidFill>
              <a:srgbClr val="FFFF99"/>
            </a:solidFill>
            <a:ln w="317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CC00FF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C00FF"/>
                  </a:solidFill>
                  <a:effectLst/>
                  <a:uLnTx/>
                  <a:uFillTx/>
                  <a:latin typeface="Courier New" pitchFamily="49" charset="0"/>
                  <a:ea typeface="MS Mincho" pitchFamily="49" charset="-128"/>
                  <a:cs typeface="Times New Roman" pitchFamily="18" charset="0"/>
                </a:rPr>
                <a:t> 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Courier New" pitchFamily="49" charset="0"/>
                <a:ea typeface="MS Mincho" pitchFamily="49" charset="-128"/>
                <a:cs typeface="Times New Roman" pitchFamily="18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066602" y="5705327"/>
              <a:ext cx="22525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3300"/>
                  </a:solidFill>
                  <a:effectLst/>
                  <a:uLnTx/>
                  <a:uFillTx/>
                  <a:latin typeface="Courier New" pitchFamily="49" charset="0"/>
                  <a:ea typeface="MS Mincho" pitchFamily="49" charset="-128"/>
                  <a:cs typeface="Times New Roman" pitchFamily="18" charset="0"/>
                </a:rPr>
                <a:t>void (*f)(</a:t>
              </a:r>
              <a:r>
                <a:rPr kumimoji="0" lang="en-US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3300"/>
                  </a:solidFill>
                  <a:effectLst/>
                  <a:uLnTx/>
                  <a:uFillTx/>
                  <a:latin typeface="Courier New" pitchFamily="49" charset="0"/>
                  <a:ea typeface="MS Mincho" pitchFamily="49" charset="-128"/>
                  <a:cs typeface="Times New Roman" pitchFamily="18" charset="0"/>
                </a:rPr>
                <a:t>int</a:t>
              </a: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3300"/>
                  </a:solidFill>
                  <a:effectLst/>
                  <a:uLnTx/>
                  <a:uFillTx/>
                  <a:latin typeface="Courier New" pitchFamily="49" charset="0"/>
                  <a:ea typeface="MS Mincho" pitchFamily="49" charset="-128"/>
                  <a:cs typeface="Times New Roman" pitchFamily="18" charset="0"/>
                </a:rPr>
                <a:t>);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endParaRPr>
            </a:p>
          </p:txBody>
        </p:sp>
      </p:grpSp>
      <p:sp>
        <p:nvSpPr>
          <p:cNvPr id="89" name="Text Box 4"/>
          <p:cNvSpPr txBox="1">
            <a:spLocks noChangeArrowheads="1"/>
          </p:cNvSpPr>
          <p:nvPr/>
        </p:nvSpPr>
        <p:spPr bwMode="auto">
          <a:xfrm>
            <a:off x="6029960" y="4972776"/>
            <a:ext cx="298814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Don’t worry about the syntax right now…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+mn-ea"/>
              <a:cs typeface="Times New Roman" pitchFamily="18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36B10351-8262-4A86-8723-0C689D97AEAE}"/>
              </a:ext>
            </a:extLst>
          </p:cNvPr>
          <p:cNvSpPr/>
          <p:nvPr/>
        </p:nvSpPr>
        <p:spPr>
          <a:xfrm>
            <a:off x="956840" y="5872331"/>
            <a:ext cx="1701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sz="1800" b="1" dirty="0">
                <a:solidFill>
                  <a:srgbClr val="000000"/>
                </a:solidFill>
                <a:latin typeface="Courier New" pitchFamily="49" charset="0"/>
                <a:ea typeface="MS Mincho" pitchFamily="49" charset="-128"/>
              </a:rPr>
              <a:t>f = &amp;cubed;</a:t>
            </a:r>
            <a:br>
              <a:rPr lang="en-US" sz="1800" b="1" dirty="0">
                <a:solidFill>
                  <a:srgbClr val="000000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rgbClr val="000000"/>
                </a:solidFill>
                <a:latin typeface="Courier New" pitchFamily="49" charset="0"/>
                <a:ea typeface="MS Mincho" pitchFamily="49" charset="-128"/>
              </a:rPr>
              <a:t>f(2);</a:t>
            </a:r>
          </a:p>
        </p:txBody>
      </p:sp>
      <p:sp>
        <p:nvSpPr>
          <p:cNvPr id="90" name="Text Box 4"/>
          <p:cNvSpPr txBox="1">
            <a:spLocks noChangeArrowheads="1"/>
          </p:cNvSpPr>
          <p:nvPr/>
        </p:nvSpPr>
        <p:spPr bwMode="auto">
          <a:xfrm>
            <a:off x="5997614" y="5896631"/>
            <a:ext cx="298814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Just remember the concept.</a:t>
            </a:r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2618210" y="1433513"/>
            <a:ext cx="43934" cy="3404748"/>
          </a:xfrm>
          <a:prstGeom prst="straightConnector1">
            <a:avLst/>
          </a:prstGeom>
          <a:solidFill>
            <a:srgbClr val="FFFF99"/>
          </a:solidFill>
          <a:ln w="38100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Arrow Connector 90"/>
          <p:cNvCxnSpPr/>
          <p:nvPr/>
        </p:nvCxnSpPr>
        <p:spPr bwMode="auto">
          <a:xfrm>
            <a:off x="956385" y="1449732"/>
            <a:ext cx="451503" cy="3388529"/>
          </a:xfrm>
          <a:prstGeom prst="straightConnector1">
            <a:avLst/>
          </a:prstGeom>
          <a:solidFill>
            <a:srgbClr val="FFFF99"/>
          </a:solidFill>
          <a:ln w="38100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573387" y="5967756"/>
            <a:ext cx="159833" cy="181374"/>
          </a:xfrm>
          <a:prstGeom prst="rect">
            <a:avLst/>
          </a:prstGeom>
          <a:solidFill>
            <a:srgbClr val="FFFF99">
              <a:alpha val="89804"/>
            </a:srgbClr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0" name="Rectangle 39"/>
          <p:cNvSpPr/>
          <p:nvPr/>
        </p:nvSpPr>
        <p:spPr bwMode="auto">
          <a:xfrm>
            <a:off x="1874962" y="6239482"/>
            <a:ext cx="159833" cy="152400"/>
          </a:xfrm>
          <a:prstGeom prst="rect">
            <a:avLst/>
          </a:prstGeom>
          <a:solidFill>
            <a:srgbClr val="FFFF99">
              <a:alpha val="89804"/>
            </a:srgbClr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1583843" y="5385398"/>
            <a:ext cx="159833" cy="181374"/>
          </a:xfrm>
          <a:prstGeom prst="rect">
            <a:avLst/>
          </a:prstGeom>
          <a:solidFill>
            <a:srgbClr val="FFFF99">
              <a:alpha val="89804"/>
            </a:srgbClr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4662324" y="4789595"/>
            <a:ext cx="3246934" cy="1453576"/>
          </a:xfrm>
          <a:prstGeom prst="wedgeRoundRectCallout">
            <a:avLst>
              <a:gd name="adj1" fmla="val -137136"/>
              <a:gd name="adj2" fmla="val -9452"/>
              <a:gd name="adj3" fmla="val 16667"/>
            </a:avLst>
          </a:prstGeom>
          <a:solidFill>
            <a:srgbClr val="EBFFEB"/>
          </a:solidFill>
          <a:ln w="38100" algn="ctr">
            <a:solidFill>
              <a:srgbClr val="008080"/>
            </a:solidFill>
            <a:miter lim="800000"/>
            <a:headEnd/>
            <a:tailEnd type="none" w="lg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Oh, and you can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leave out the &amp;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 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Times New Roman" pitchFamily="18" charset="0"/>
              </a:rPr>
              <a:t>if you like.  </a:t>
            </a:r>
            <a:endParaRPr lang="en-US" sz="2000" noProof="0" dirty="0">
              <a:solidFill>
                <a:srgbClr val="000000"/>
              </a:solidFill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+mn-ea"/>
              <a:cs typeface="Times New Roman" pitchFamily="18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noProof="0" dirty="0">
                <a:solidFill>
                  <a:srgbClr val="000000"/>
                </a:solidFill>
              </a:rPr>
              <a:t>It works the same way!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+mn-ea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4028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89" grpId="0"/>
      <p:bldP spid="90" grpId="0"/>
      <p:bldP spid="7" grpId="0" animBg="1"/>
      <p:bldP spid="40" grpId="0" animBg="1"/>
      <p:bldP spid="42" grpId="0" animBg="1"/>
      <p:bldP spid="39" grpId="0" animBg="1"/>
      <p:bldP spid="39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45FD-7C4B-4D3D-9CFD-C5452E98D1B3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519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73" y="1676400"/>
            <a:ext cx="8302406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66800" y="609600"/>
            <a:ext cx="7066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And now it’s time for your favorite game!</a:t>
            </a:r>
          </a:p>
        </p:txBody>
      </p:sp>
    </p:spTree>
    <p:extLst>
      <p:ext uri="{BB962C8B-B14F-4D97-AF65-F5344CB8AC3E}">
        <p14:creationId xmlns:p14="http://schemas.microsoft.com/office/powerpoint/2010/main" val="38669331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3" name="Rectangle 11"/>
          <p:cNvSpPr>
            <a:spLocks noChangeArrowheads="1"/>
          </p:cNvSpPr>
          <p:nvPr/>
        </p:nvSpPr>
        <p:spPr bwMode="auto">
          <a:xfrm>
            <a:off x="509047" y="37708"/>
            <a:ext cx="8288518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3200" dirty="0">
                <a:solidFill>
                  <a:schemeClr val="tx2"/>
                </a:solidFill>
              </a:rPr>
              <a:t>Dynamic Memory Allocation…</a:t>
            </a:r>
            <a:br>
              <a:rPr lang="en-US" sz="3200" dirty="0">
                <a:solidFill>
                  <a:schemeClr val="tx2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What’s the big picture?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09047" y="1279590"/>
            <a:ext cx="6042582" cy="542996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629" y="1279591"/>
            <a:ext cx="2402823" cy="130782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8456" y="1279591"/>
            <a:ext cx="1295400" cy="13078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65FADEB-0825-44E1-A804-286C5C599D64}"/>
              </a:ext>
            </a:extLst>
          </p:cNvPr>
          <p:cNvSpPr txBox="1"/>
          <p:nvPr/>
        </p:nvSpPr>
        <p:spPr>
          <a:xfrm>
            <a:off x="490589" y="1375984"/>
            <a:ext cx="6126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Often a program won’t know how much memory it needs to solve a problem until it’s actually running.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F5B4990C-5F10-4647-9F41-7194AD092BCE}"/>
              </a:ext>
            </a:extLst>
          </p:cNvPr>
          <p:cNvSpPr txBox="1"/>
          <p:nvPr/>
        </p:nvSpPr>
        <p:spPr>
          <a:xfrm>
            <a:off x="644283" y="4860755"/>
            <a:ext cx="4941225" cy="1754326"/>
          </a:xfrm>
          <a:prstGeom prst="rect">
            <a:avLst/>
          </a:prstGeom>
          <a:solidFill>
            <a:srgbClr val="FFFFCC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/>
              <a:t>void </a:t>
            </a:r>
            <a:r>
              <a:rPr lang="en-US" sz="1800" dirty="0" err="1"/>
              <a:t>computeSomethingImportant</a:t>
            </a:r>
            <a:r>
              <a:rPr lang="en-US" sz="1800" dirty="0"/>
              <a:t>(int </a:t>
            </a:r>
            <a:r>
              <a:rPr lang="en-US" sz="1800" dirty="0">
                <a:solidFill>
                  <a:schemeClr val="accent6"/>
                </a:solidFill>
              </a:rPr>
              <a:t>count</a:t>
            </a:r>
            <a:r>
              <a:rPr lang="en-US" sz="1800" dirty="0"/>
              <a:t>)</a:t>
            </a:r>
          </a:p>
          <a:p>
            <a:r>
              <a:rPr lang="en-US" sz="1800" dirty="0"/>
              <a:t>{</a:t>
            </a:r>
          </a:p>
          <a:p>
            <a:r>
              <a:rPr lang="en-US" sz="1800" dirty="0"/>
              <a:t>    </a:t>
            </a:r>
            <a:r>
              <a:rPr lang="en-US" sz="1800" dirty="0" err="1">
                <a:solidFill>
                  <a:srgbClr val="FF0000"/>
                </a:solidFill>
              </a:rPr>
              <a:t>ptr</a:t>
            </a:r>
            <a:r>
              <a:rPr lang="en-US" sz="1800" dirty="0"/>
              <a:t> = </a:t>
            </a:r>
            <a:r>
              <a:rPr lang="en-US" sz="1800" dirty="0" err="1"/>
              <a:t>askC</a:t>
            </a:r>
            <a:r>
              <a:rPr lang="en-US" sz="1800" dirty="0"/>
              <a:t>++</a:t>
            </a:r>
            <a:r>
              <a:rPr lang="en-US" sz="1800" dirty="0" err="1"/>
              <a:t>ForThisMuchMemory</a:t>
            </a:r>
            <a:r>
              <a:rPr lang="en-US" sz="1800" dirty="0"/>
              <a:t>(</a:t>
            </a:r>
            <a:r>
              <a:rPr lang="en-US" sz="1800" dirty="0">
                <a:solidFill>
                  <a:schemeClr val="accent6"/>
                </a:solidFill>
              </a:rPr>
              <a:t>count</a:t>
            </a:r>
            <a:r>
              <a:rPr lang="en-US" sz="1800" dirty="0"/>
              <a:t>);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operateOnTheMemoryAt</a:t>
            </a:r>
            <a:r>
              <a:rPr lang="en-US" sz="1800" dirty="0"/>
              <a:t>(</a:t>
            </a:r>
            <a:r>
              <a:rPr lang="en-US" sz="1800" dirty="0" err="1">
                <a:solidFill>
                  <a:srgbClr val="FF0000"/>
                </a:solidFill>
              </a:rPr>
              <a:t>ptr</a:t>
            </a:r>
            <a:r>
              <a:rPr lang="en-US" sz="1800" dirty="0"/>
              <a:t>);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tellC</a:t>
            </a:r>
            <a:r>
              <a:rPr lang="en-US" sz="1800" dirty="0"/>
              <a:t>++</a:t>
            </a:r>
            <a:r>
              <a:rPr lang="en-US" sz="1800" dirty="0" err="1"/>
              <a:t>WereDoneWithThisMemory</a:t>
            </a:r>
            <a:r>
              <a:rPr lang="en-US" sz="1800" dirty="0"/>
              <a:t>(</a:t>
            </a:r>
            <a:r>
              <a:rPr lang="en-US" sz="1800" dirty="0" err="1">
                <a:solidFill>
                  <a:srgbClr val="FF0000"/>
                </a:solidFill>
              </a:rPr>
              <a:t>ptr</a:t>
            </a:r>
            <a:r>
              <a:rPr lang="en-US" sz="1800" dirty="0"/>
              <a:t>);</a:t>
            </a:r>
          </a:p>
          <a:p>
            <a:r>
              <a:rPr lang="en-US" sz="1800" dirty="0"/>
              <a:t>}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1319D2F7-E1EC-443F-8FD5-CC1F6A4CC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1964" y="1279591"/>
            <a:ext cx="2412488" cy="15488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F06C2F1-7531-4B5F-BB5F-FE3E61F8CC3B}"/>
              </a:ext>
            </a:extLst>
          </p:cNvPr>
          <p:cNvSpPr txBox="1"/>
          <p:nvPr/>
        </p:nvSpPr>
        <p:spPr>
          <a:xfrm>
            <a:off x="5648812" y="5616359"/>
            <a:ext cx="1047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2000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2566E5B3-96BF-4FE7-BCC5-851614591294}"/>
              </a:ext>
            </a:extLst>
          </p:cNvPr>
          <p:cNvSpPr txBox="1"/>
          <p:nvPr/>
        </p:nvSpPr>
        <p:spPr>
          <a:xfrm>
            <a:off x="470928" y="2219588"/>
            <a:ext cx="59912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In these cases, C++ lets you reserve a chunk of memory on-demand, and gives you a pointer to it.</a:t>
            </a:r>
          </a:p>
        </p:txBody>
      </p:sp>
      <p:sp>
        <p:nvSpPr>
          <p:cNvPr id="34" name="Line 44">
            <a:extLst>
              <a:ext uri="{FF2B5EF4-FFF2-40B4-BE49-F238E27FC236}">
                <a16:creationId xmlns:a16="http://schemas.microsoft.com/office/drawing/2014/main" xmlns="" id="{06EFD86C-4AB6-4027-8B79-1F5F6B3DA886}"/>
              </a:ext>
            </a:extLst>
          </p:cNvPr>
          <p:cNvSpPr>
            <a:spLocks noChangeShapeType="1"/>
          </p:cNvSpPr>
          <p:nvPr/>
        </p:nvSpPr>
        <p:spPr bwMode="auto">
          <a:xfrm>
            <a:off x="644283" y="5603130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Speech Bubble: Rectangle with Corners Rounded 35">
            <a:extLst>
              <a:ext uri="{FF2B5EF4-FFF2-40B4-BE49-F238E27FC236}">
                <a16:creationId xmlns:a16="http://schemas.microsoft.com/office/drawing/2014/main" xmlns="" id="{442BB3FC-08D8-43CB-AE17-FDDF9CF3C0EF}"/>
              </a:ext>
            </a:extLst>
          </p:cNvPr>
          <p:cNvSpPr/>
          <p:nvPr/>
        </p:nvSpPr>
        <p:spPr bwMode="auto">
          <a:xfrm>
            <a:off x="6325592" y="4449932"/>
            <a:ext cx="2661782" cy="776480"/>
          </a:xfrm>
          <a:prstGeom prst="wedgeRoundRectCallout">
            <a:avLst>
              <a:gd name="adj1" fmla="val -103324"/>
              <a:gd name="adj2" fmla="val 85310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“Hey C++ I need 10k slots of RAM”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9BEC3916-6DCB-436D-9FE7-77CCF14236D3}"/>
              </a:ext>
            </a:extLst>
          </p:cNvPr>
          <p:cNvGrpSpPr/>
          <p:nvPr/>
        </p:nvGrpSpPr>
        <p:grpSpPr>
          <a:xfrm>
            <a:off x="3806072" y="2401816"/>
            <a:ext cx="1283481" cy="2846933"/>
            <a:chOff x="4026373" y="2401807"/>
            <a:chExt cx="1020258" cy="2846933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46F2D7C8-9B0F-4554-9421-360670CBFA40}"/>
                </a:ext>
              </a:extLst>
            </p:cNvPr>
            <p:cNvSpPr txBox="1"/>
            <p:nvPr/>
          </p:nvSpPr>
          <p:spPr>
            <a:xfrm rot="16200000">
              <a:off x="3255606" y="3667836"/>
              <a:ext cx="20887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</a:rPr>
                <a:t>Reserved!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F299E05F-F3BC-46AE-AE1D-6BCF2F95B3A6}"/>
                </a:ext>
              </a:extLst>
            </p:cNvPr>
            <p:cNvSpPr txBox="1"/>
            <p:nvPr/>
          </p:nvSpPr>
          <p:spPr>
            <a:xfrm>
              <a:off x="4026373" y="2401807"/>
              <a:ext cx="1020258" cy="2846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900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</a:t>
              </a:r>
            </a:p>
          </p:txBody>
        </p:sp>
      </p:grpSp>
      <p:sp>
        <p:nvSpPr>
          <p:cNvPr id="49" name="Line 44">
            <a:extLst>
              <a:ext uri="{FF2B5EF4-FFF2-40B4-BE49-F238E27FC236}">
                <a16:creationId xmlns:a16="http://schemas.microsoft.com/office/drawing/2014/main" xmlns="" id="{B89FB087-3198-46F6-8453-3BCECD316069}"/>
              </a:ext>
            </a:extLst>
          </p:cNvPr>
          <p:cNvSpPr>
            <a:spLocks noChangeShapeType="1"/>
          </p:cNvSpPr>
          <p:nvPr/>
        </p:nvSpPr>
        <p:spPr bwMode="auto">
          <a:xfrm>
            <a:off x="653248" y="5854139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Speech Bubble: Rectangle with Corners Rounded 50">
            <a:extLst>
              <a:ext uri="{FF2B5EF4-FFF2-40B4-BE49-F238E27FC236}">
                <a16:creationId xmlns:a16="http://schemas.microsoft.com/office/drawing/2014/main" xmlns="" id="{AB8A62D3-EBBE-4C9F-A057-896C1C59CB75}"/>
              </a:ext>
            </a:extLst>
          </p:cNvPr>
          <p:cNvSpPr/>
          <p:nvPr/>
        </p:nvSpPr>
        <p:spPr bwMode="auto">
          <a:xfrm>
            <a:off x="6284992" y="5289177"/>
            <a:ext cx="2661782" cy="1420380"/>
          </a:xfrm>
          <a:prstGeom prst="wedgeRoundRectCallout">
            <a:avLst>
              <a:gd name="adj1" fmla="val 61298"/>
              <a:gd name="adj2" fmla="val 60126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C++: “Sure, I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reserved slots starting at address 2000 for you!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”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B0C70E24-A3FB-440E-A821-88C8DC22FF5F}"/>
              </a:ext>
            </a:extLst>
          </p:cNvPr>
          <p:cNvSpPr txBox="1"/>
          <p:nvPr/>
        </p:nvSpPr>
        <p:spPr>
          <a:xfrm>
            <a:off x="509046" y="3022910"/>
            <a:ext cx="3380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Your code can use the memory via the pointer.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941894EA-80A9-4BCD-B2BF-983F823BD9A4}"/>
              </a:ext>
            </a:extLst>
          </p:cNvPr>
          <p:cNvSpPr txBox="1"/>
          <p:nvPr/>
        </p:nvSpPr>
        <p:spPr>
          <a:xfrm>
            <a:off x="4571475" y="3021621"/>
            <a:ext cx="104763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</a:rPr>
              <a:t>3.14</a:t>
            </a:r>
          </a:p>
          <a:p>
            <a:pPr algn="ctr"/>
            <a:r>
              <a:rPr lang="en-US" sz="2000" dirty="0">
                <a:solidFill>
                  <a:schemeClr val="accent2"/>
                </a:solidFill>
              </a:rPr>
              <a:t>2.718</a:t>
            </a:r>
          </a:p>
          <a:p>
            <a:pPr algn="ctr"/>
            <a:r>
              <a:rPr lang="en-US" sz="2000" dirty="0">
                <a:solidFill>
                  <a:schemeClr val="accent2"/>
                </a:solidFill>
              </a:rPr>
              <a:t>6.022</a:t>
            </a:r>
          </a:p>
          <a:p>
            <a:pPr algn="ctr"/>
            <a:r>
              <a:rPr lang="en-US" sz="2000" dirty="0">
                <a:solidFill>
                  <a:schemeClr val="accent2"/>
                </a:solidFill>
              </a:rPr>
              <a:t>42</a:t>
            </a:r>
          </a:p>
          <a:p>
            <a:pPr algn="ctr"/>
            <a:endParaRPr lang="en-US" sz="1200" dirty="0">
              <a:solidFill>
                <a:schemeClr val="accent2"/>
              </a:solidFill>
            </a:endParaRPr>
          </a:p>
          <a:p>
            <a:pPr algn="ctr"/>
            <a:r>
              <a:rPr lang="en-US" sz="2000" dirty="0">
                <a:solidFill>
                  <a:schemeClr val="accent2"/>
                </a:solidFill>
              </a:rPr>
              <a:t>1337</a:t>
            </a:r>
          </a:p>
        </p:txBody>
      </p:sp>
      <p:sp>
        <p:nvSpPr>
          <p:cNvPr id="54" name="Line 44">
            <a:extLst>
              <a:ext uri="{FF2B5EF4-FFF2-40B4-BE49-F238E27FC236}">
                <a16:creationId xmlns:a16="http://schemas.microsoft.com/office/drawing/2014/main" xmlns="" id="{A7EACB15-17DD-46AE-AFE2-4866877EB6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53248" y="6132047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xmlns="" id="{9E88DAD1-4C23-46D8-B09C-C49DE9FBD954}"/>
              </a:ext>
            </a:extLst>
          </p:cNvPr>
          <p:cNvGrpSpPr/>
          <p:nvPr/>
        </p:nvGrpSpPr>
        <p:grpSpPr>
          <a:xfrm>
            <a:off x="5688595" y="5228481"/>
            <a:ext cx="740181" cy="740333"/>
            <a:chOff x="4721259" y="1891042"/>
            <a:chExt cx="740181" cy="740333"/>
          </a:xfrm>
        </p:grpSpPr>
        <p:sp>
          <p:nvSpPr>
            <p:cNvPr id="50" name="Rectangle 5">
              <a:extLst>
                <a:ext uri="{FF2B5EF4-FFF2-40B4-BE49-F238E27FC236}">
                  <a16:creationId xmlns:a16="http://schemas.microsoft.com/office/drawing/2014/main" xmlns="" id="{EF0A491C-B612-4EAC-91FB-1708DA407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1259" y="2326575"/>
              <a:ext cx="740181" cy="304800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56" name="Text Box 19">
              <a:extLst>
                <a:ext uri="{FF2B5EF4-FFF2-40B4-BE49-F238E27FC236}">
                  <a16:creationId xmlns:a16="http://schemas.microsoft.com/office/drawing/2014/main" xmlns="" id="{5C6E94EA-39F1-4193-A313-CCF8817A39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1605" y="1891042"/>
              <a:ext cx="641522" cy="46166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dirty="0" err="1"/>
                <a:t>ptr</a:t>
              </a:r>
              <a:endParaRPr lang="en-US" dirty="0"/>
            </a:p>
          </p:txBody>
        </p:sp>
      </p:grpSp>
      <p:cxnSp>
        <p:nvCxnSpPr>
          <p:cNvPr id="60" name="Connector: Curved 59">
            <a:extLst>
              <a:ext uri="{FF2B5EF4-FFF2-40B4-BE49-F238E27FC236}">
                <a16:creationId xmlns:a16="http://schemas.microsoft.com/office/drawing/2014/main" xmlns="" id="{4B4B4F81-A14F-4F40-8E34-1C5425643C9A}"/>
              </a:ext>
            </a:extLst>
          </p:cNvPr>
          <p:cNvCxnSpPr>
            <a:stCxn id="50" idx="3"/>
            <a:endCxn id="63" idx="3"/>
          </p:cNvCxnSpPr>
          <p:nvPr/>
        </p:nvCxnSpPr>
        <p:spPr bwMode="auto">
          <a:xfrm flipH="1" flipV="1">
            <a:off x="6391184" y="3219448"/>
            <a:ext cx="37592" cy="2596966"/>
          </a:xfrm>
          <a:prstGeom prst="curvedConnector3">
            <a:avLst>
              <a:gd name="adj1" fmla="val -958941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3071D70F-8418-4F4F-9B67-6CF07B851123}"/>
              </a:ext>
            </a:extLst>
          </p:cNvPr>
          <p:cNvSpPr txBox="1"/>
          <p:nvPr/>
        </p:nvSpPr>
        <p:spPr>
          <a:xfrm>
            <a:off x="6115146" y="2988615"/>
            <a:ext cx="276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67" name="Speech Bubble: Rectangle with Corners Rounded 66">
            <a:extLst>
              <a:ext uri="{FF2B5EF4-FFF2-40B4-BE49-F238E27FC236}">
                <a16:creationId xmlns:a16="http://schemas.microsoft.com/office/drawing/2014/main" xmlns="" id="{AE24EEEC-BE70-411D-BC46-E46ACB182C36}"/>
              </a:ext>
            </a:extLst>
          </p:cNvPr>
          <p:cNvSpPr/>
          <p:nvPr/>
        </p:nvSpPr>
        <p:spPr bwMode="auto">
          <a:xfrm>
            <a:off x="5892240" y="5927536"/>
            <a:ext cx="3054533" cy="776480"/>
          </a:xfrm>
          <a:prstGeom prst="wedgeRoundRectCallout">
            <a:avLst>
              <a:gd name="adj1" fmla="val -69300"/>
              <a:gd name="adj2" fmla="val -25526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“Hey C++ I’m done with the RAM at 2000”</a:t>
            </a:r>
          </a:p>
        </p:txBody>
      </p:sp>
      <p:grpSp>
        <p:nvGrpSpPr>
          <p:cNvPr id="13317" name="Group 13316">
            <a:extLst>
              <a:ext uri="{FF2B5EF4-FFF2-40B4-BE49-F238E27FC236}">
                <a16:creationId xmlns:a16="http://schemas.microsoft.com/office/drawing/2014/main" xmlns="" id="{23FDD555-A0E6-487C-9870-7D95DB26E74E}"/>
              </a:ext>
            </a:extLst>
          </p:cNvPr>
          <p:cNvGrpSpPr/>
          <p:nvPr/>
        </p:nvGrpSpPr>
        <p:grpSpPr>
          <a:xfrm>
            <a:off x="4721258" y="2111547"/>
            <a:ext cx="1904851" cy="2695454"/>
            <a:chOff x="4721258" y="2111547"/>
            <a:chExt cx="1904851" cy="269545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xmlns="" id="{DD4D0541-691C-47E8-AC5B-C6865FEA25C8}"/>
                </a:ext>
              </a:extLst>
            </p:cNvPr>
            <p:cNvGrpSpPr/>
            <p:nvPr/>
          </p:nvGrpSpPr>
          <p:grpSpPr>
            <a:xfrm>
              <a:off x="4721258" y="2111547"/>
              <a:ext cx="1821379" cy="2246769"/>
              <a:chOff x="6583363" y="1277704"/>
              <a:chExt cx="2062576" cy="2246769"/>
            </a:xfrm>
          </p:grpSpPr>
          <p:sp>
            <p:nvSpPr>
              <p:cNvPr id="17" name="Rectangle 8">
                <a:extLst>
                  <a:ext uri="{FF2B5EF4-FFF2-40B4-BE49-F238E27FC236}">
                    <a16:creationId xmlns:a16="http://schemas.microsoft.com/office/drawing/2014/main" xmlns="" id="{F01A190D-B789-4AFE-A523-8875EF392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3363" y="2222500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chemeClr val="accent2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8" name="Rectangle 9">
                <a:extLst>
                  <a:ext uri="{FF2B5EF4-FFF2-40B4-BE49-F238E27FC236}">
                    <a16:creationId xmlns:a16="http://schemas.microsoft.com/office/drawing/2014/main" xmlns="" id="{BE2E775A-598D-4077-B810-3AF397EE1D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3363" y="2527300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chemeClr val="accent2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" name="Rectangle 10">
                <a:extLst>
                  <a:ext uri="{FF2B5EF4-FFF2-40B4-BE49-F238E27FC236}">
                    <a16:creationId xmlns:a16="http://schemas.microsoft.com/office/drawing/2014/main" xmlns="" id="{94D9AED2-9944-4F5B-95C5-9043E670B2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3363" y="2830513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chemeClr val="accent2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0" name="Rectangle 11">
                <a:extLst>
                  <a:ext uri="{FF2B5EF4-FFF2-40B4-BE49-F238E27FC236}">
                    <a16:creationId xmlns:a16="http://schemas.microsoft.com/office/drawing/2014/main" xmlns="" id="{E74F88C7-8E96-4D0E-8644-392AF0F26C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83363" y="3135313"/>
                <a:ext cx="838200" cy="304800"/>
              </a:xfrm>
              <a:prstGeom prst="rect">
                <a:avLst/>
              </a:prstGeom>
              <a:noFill/>
              <a:ln w="28575">
                <a:solidFill>
                  <a:schemeClr val="accent2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Text Box 13">
                <a:extLst>
                  <a:ext uri="{FF2B5EF4-FFF2-40B4-BE49-F238E27FC236}">
                    <a16:creationId xmlns:a16="http://schemas.microsoft.com/office/drawing/2014/main" xmlns="" id="{AB2E2F9D-A9AD-46F8-98DB-3FB148703A4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391216" y="1277704"/>
                <a:ext cx="1254723" cy="2246769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latin typeface="Courier New" pitchFamily="49" charset="0"/>
                  </a:rPr>
                  <a:t> </a:t>
                </a:r>
              </a:p>
              <a:p>
                <a:pPr algn="ctr"/>
                <a:r>
                  <a:rPr lang="en-US" sz="2000" b="1" dirty="0">
                    <a:latin typeface="Courier New" pitchFamily="49" charset="0"/>
                  </a:rPr>
                  <a:t> </a:t>
                </a:r>
              </a:p>
              <a:p>
                <a:pPr algn="ctr"/>
                <a:r>
                  <a:rPr lang="en-US" sz="2000" b="1" dirty="0">
                    <a:latin typeface="Courier New" pitchFamily="49" charset="0"/>
                  </a:rPr>
                  <a:t>…</a:t>
                </a:r>
              </a:p>
              <a:p>
                <a:pPr algn="ctr"/>
                <a:r>
                  <a:rPr lang="en-US" sz="2000" b="1" dirty="0">
                    <a:latin typeface="Courier New" pitchFamily="49" charset="0"/>
                  </a:rPr>
                  <a:t>002000</a:t>
                </a:r>
              </a:p>
              <a:p>
                <a:pPr algn="ctr"/>
                <a:r>
                  <a:rPr lang="en-US" sz="2000" b="1" dirty="0">
                    <a:latin typeface="Courier New" pitchFamily="49" charset="0"/>
                  </a:rPr>
                  <a:t>002004</a:t>
                </a:r>
              </a:p>
              <a:p>
                <a:pPr algn="ctr"/>
                <a:r>
                  <a:rPr lang="en-US" sz="2000" b="1" dirty="0">
                    <a:latin typeface="Courier New" pitchFamily="49" charset="0"/>
                  </a:rPr>
                  <a:t>002008</a:t>
                </a:r>
              </a:p>
              <a:p>
                <a:pPr algn="ctr"/>
                <a:r>
                  <a:rPr lang="en-US" sz="2000" b="1" dirty="0">
                    <a:latin typeface="Courier New" pitchFamily="49" charset="0"/>
                  </a:rPr>
                  <a:t>002012</a:t>
                </a:r>
                <a:endParaRPr lang="en-US" b="1" dirty="0">
                  <a:latin typeface="Courier New" pitchFamily="49" charset="0"/>
                </a:endParaRPr>
              </a:p>
            </p:txBody>
          </p: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xmlns="" id="{3C98BBD5-4EE3-4B23-B940-4027D063C9E4}"/>
                </a:ext>
              </a:extLst>
            </p:cNvPr>
            <p:cNvSpPr txBox="1"/>
            <p:nvPr/>
          </p:nvSpPr>
          <p:spPr>
            <a:xfrm>
              <a:off x="5342628" y="4099115"/>
              <a:ext cx="1283481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latin typeface="Courier New" pitchFamily="49" charset="0"/>
                </a:rPr>
                <a:t>…</a:t>
              </a:r>
              <a:br>
                <a:rPr lang="en-US" sz="2000" b="1" dirty="0">
                  <a:latin typeface="Courier New" pitchFamily="49" charset="0"/>
                </a:rPr>
              </a:br>
              <a:r>
                <a:rPr lang="en-US" sz="2000" b="1" dirty="0">
                  <a:latin typeface="Courier New" pitchFamily="49" charset="0"/>
                </a:rPr>
                <a:t>011996</a:t>
              </a:r>
              <a:endParaRPr lang="en-US" sz="2000" dirty="0"/>
            </a:p>
          </p:txBody>
        </p:sp>
        <p:sp>
          <p:nvSpPr>
            <p:cNvPr id="13315" name="Rectangle 8">
              <a:extLst>
                <a:ext uri="{FF2B5EF4-FFF2-40B4-BE49-F238E27FC236}">
                  <a16:creationId xmlns:a16="http://schemas.microsoft.com/office/drawing/2014/main" xmlns="" id="{77F92845-5A6D-462C-81B2-182AC13622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9127" y="4438963"/>
              <a:ext cx="740181" cy="304800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C57B9686-80AD-4BF9-B7FC-6577E58102C0}"/>
              </a:ext>
            </a:extLst>
          </p:cNvPr>
          <p:cNvSpPr txBox="1"/>
          <p:nvPr/>
        </p:nvSpPr>
        <p:spPr>
          <a:xfrm>
            <a:off x="476489" y="3911129"/>
            <a:ext cx="3446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When you’re done, you then ask C++ to unreserve it!</a:t>
            </a:r>
          </a:p>
        </p:txBody>
      </p:sp>
      <p:sp>
        <p:nvSpPr>
          <p:cNvPr id="68" name="Speech Bubble: Rectangle with Corners Rounded 67">
            <a:extLst>
              <a:ext uri="{FF2B5EF4-FFF2-40B4-BE49-F238E27FC236}">
                <a16:creationId xmlns:a16="http://schemas.microsoft.com/office/drawing/2014/main" xmlns="" id="{FF86C44D-55C4-47BD-AA87-FB844A8B57F7}"/>
              </a:ext>
            </a:extLst>
          </p:cNvPr>
          <p:cNvSpPr/>
          <p:nvPr/>
        </p:nvSpPr>
        <p:spPr bwMode="auto">
          <a:xfrm>
            <a:off x="6291992" y="4335473"/>
            <a:ext cx="2465099" cy="1027401"/>
          </a:xfrm>
          <a:prstGeom prst="wedgeRoundRectCallout">
            <a:avLst>
              <a:gd name="adj1" fmla="val 75852"/>
              <a:gd name="adj2" fmla="val 60126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C++: “Ok, I’ll free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it for someone else to use…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”</a:t>
            </a:r>
          </a:p>
        </p:txBody>
      </p:sp>
      <p:sp>
        <p:nvSpPr>
          <p:cNvPr id="39" name="Rectangle: Beveled 38">
            <a:extLst>
              <a:ext uri="{FF2B5EF4-FFF2-40B4-BE49-F238E27FC236}">
                <a16:creationId xmlns:a16="http://schemas.microsoft.com/office/drawing/2014/main" xmlns="" id="{3681FA19-8D2E-4B86-9DEE-7C658FA899B7}"/>
              </a:ext>
            </a:extLst>
          </p:cNvPr>
          <p:cNvSpPr/>
          <p:nvPr/>
        </p:nvSpPr>
        <p:spPr bwMode="auto">
          <a:xfrm>
            <a:off x="6588357" y="4382024"/>
            <a:ext cx="2412488" cy="2324614"/>
          </a:xfrm>
          <a:prstGeom prst="bevel">
            <a:avLst>
              <a:gd name="adj" fmla="val 5047"/>
            </a:avLst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Uses: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700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Dynamic allocation is used in video games, word processors, search engines, etc., etc.</a:t>
            </a:r>
          </a:p>
        </p:txBody>
      </p:sp>
    </p:spTree>
    <p:extLst>
      <p:ext uri="{BB962C8B-B14F-4D97-AF65-F5344CB8AC3E}">
        <p14:creationId xmlns:p14="http://schemas.microsoft.com/office/powerpoint/2010/main" val="4290602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uiExpand="1" build="p" animBg="1"/>
      <p:bldP spid="4" grpId="0"/>
      <p:bldP spid="37" grpId="0"/>
      <p:bldP spid="34" grpId="0" animBg="1"/>
      <p:bldP spid="34" grpId="1" animBg="1"/>
      <p:bldP spid="36" grpId="0" animBg="1"/>
      <p:bldP spid="36" grpId="1" animBg="1"/>
      <p:bldP spid="49" grpId="0" animBg="1"/>
      <p:bldP spid="49" grpId="1" animBg="1"/>
      <p:bldP spid="51" grpId="0" animBg="1"/>
      <p:bldP spid="51" grpId="1" animBg="1"/>
      <p:bldP spid="52" grpId="0"/>
      <p:bldP spid="53" grpId="0"/>
      <p:bldP spid="53" grpId="1"/>
      <p:bldP spid="54" grpId="0" animBg="1"/>
      <p:bldP spid="54" grpId="1" animBg="1"/>
      <p:bldP spid="67" grpId="0" animBg="1"/>
      <p:bldP spid="67" grpId="1" animBg="1"/>
      <p:bldP spid="79" grpId="0"/>
      <p:bldP spid="68" grpId="0" animBg="1"/>
      <p:bldP spid="68" grpId="1" animBg="1"/>
      <p:bldP spid="3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287E6-8931-4598-B26D-317B2825B761}" type="slidenum">
              <a:rPr lang="en-US"/>
              <a:pPr/>
              <a:t>35</a:t>
            </a:fld>
            <a:endParaRPr lang="en-US"/>
          </a:p>
        </p:txBody>
      </p:sp>
      <p:sp>
        <p:nvSpPr>
          <p:cNvPr id="247810" name="Rectangle 2"/>
          <p:cNvSpPr>
            <a:spLocks noChangeArrowheads="1"/>
          </p:cNvSpPr>
          <p:nvPr/>
        </p:nvSpPr>
        <p:spPr bwMode="auto">
          <a:xfrm>
            <a:off x="685800" y="-762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/>
              <a:t>New and Delete (For Arrays)</a:t>
            </a:r>
          </a:p>
        </p:txBody>
      </p:sp>
      <p:sp>
        <p:nvSpPr>
          <p:cNvPr id="247811" name="Text Box 3"/>
          <p:cNvSpPr txBox="1">
            <a:spLocks noChangeArrowheads="1"/>
          </p:cNvSpPr>
          <p:nvPr/>
        </p:nvSpPr>
        <p:spPr bwMode="auto">
          <a:xfrm>
            <a:off x="341313" y="946150"/>
            <a:ext cx="8650287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200" dirty="0"/>
              <a:t>Let’s say we want to define an array, but we won’t know how big to make it until our program actually runs …</a:t>
            </a:r>
          </a:p>
        </p:txBody>
      </p:sp>
      <p:sp>
        <p:nvSpPr>
          <p:cNvPr id="247812" name="Rectangle 4"/>
          <p:cNvSpPr>
            <a:spLocks noChangeArrowheads="1"/>
          </p:cNvSpPr>
          <p:nvPr/>
        </p:nvSpPr>
        <p:spPr bwMode="auto">
          <a:xfrm>
            <a:off x="152400" y="2482850"/>
            <a:ext cx="3505200" cy="3917950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7813" name="Text Box 5"/>
          <p:cNvSpPr txBox="1">
            <a:spLocks noChangeArrowheads="1"/>
          </p:cNvSpPr>
          <p:nvPr/>
        </p:nvSpPr>
        <p:spPr bwMode="auto">
          <a:xfrm>
            <a:off x="152400" y="1963738"/>
            <a:ext cx="3324225" cy="4486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int main()</a:t>
            </a:r>
          </a:p>
          <a:p>
            <a:r>
              <a:rPr lang="en-US" sz="1800" b="1" dirty="0">
                <a:latin typeface="Courier New" pitchFamily="49" charset="0"/>
              </a:rPr>
              <a:t>{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*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size;</a:t>
            </a:r>
          </a:p>
          <a:p>
            <a:r>
              <a:rPr lang="en-US" sz="1800" b="1" dirty="0">
                <a:latin typeface="Courier New" pitchFamily="49" charset="0"/>
              </a:rPr>
              <a:t>       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cin</a:t>
            </a:r>
            <a:r>
              <a:rPr lang="en-US" sz="1800" b="1" dirty="0">
                <a:latin typeface="Courier New" pitchFamily="49" charset="0"/>
              </a:rPr>
              <a:t> &gt;&gt; size;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 = 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new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[size];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[0] = 10;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[2] = 75;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delete </a:t>
            </a:r>
            <a:r>
              <a:rPr lang="en-US" sz="1800" b="1" dirty="0">
                <a:solidFill>
                  <a:srgbClr val="FF3300"/>
                </a:solidFill>
                <a:latin typeface="Courier New" pitchFamily="49" charset="0"/>
              </a:rPr>
              <a:t>[]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}</a:t>
            </a:r>
          </a:p>
        </p:txBody>
      </p:sp>
      <p:sp>
        <p:nvSpPr>
          <p:cNvPr id="247814" name="Rectangle 6"/>
          <p:cNvSpPr>
            <a:spLocks noChangeArrowheads="1"/>
          </p:cNvSpPr>
          <p:nvPr/>
        </p:nvSpPr>
        <p:spPr bwMode="auto">
          <a:xfrm>
            <a:off x="3597275" y="1981200"/>
            <a:ext cx="54705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The </a:t>
            </a:r>
            <a:r>
              <a:rPr lang="en-US" sz="2000" dirty="0">
                <a:solidFill>
                  <a:srgbClr val="FF0000"/>
                </a:solidFill>
              </a:rPr>
              <a:t>new </a:t>
            </a:r>
            <a:r>
              <a:rPr lang="en-US" sz="2000" dirty="0">
                <a:solidFill>
                  <a:schemeClr val="tx1"/>
                </a:solidFill>
              </a:rPr>
              <a:t>command can be used to allocate an arbitrary amount of memory for an array. </a:t>
            </a:r>
          </a:p>
        </p:txBody>
      </p:sp>
      <p:sp>
        <p:nvSpPr>
          <p:cNvPr id="247816" name="Rectangle 8"/>
          <p:cNvSpPr>
            <a:spLocks noChangeArrowheads="1"/>
          </p:cNvSpPr>
          <p:nvPr/>
        </p:nvSpPr>
        <p:spPr bwMode="auto">
          <a:xfrm>
            <a:off x="3886200" y="2819400"/>
            <a:ext cx="50292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How do you use it? </a:t>
            </a:r>
          </a:p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247834" name="Text Box 26"/>
          <p:cNvSpPr txBox="1">
            <a:spLocks noChangeArrowheads="1"/>
          </p:cNvSpPr>
          <p:nvPr/>
        </p:nvSpPr>
        <p:spPr bwMode="auto">
          <a:xfrm>
            <a:off x="4098925" y="3336925"/>
            <a:ext cx="467518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/>
              <a:t>1. First, define a new pointer variable.</a:t>
            </a:r>
          </a:p>
        </p:txBody>
      </p:sp>
      <p:sp>
        <p:nvSpPr>
          <p:cNvPr id="247835" name="Text Box 27"/>
          <p:cNvSpPr txBox="1">
            <a:spLocks noChangeArrowheads="1"/>
          </p:cNvSpPr>
          <p:nvPr/>
        </p:nvSpPr>
        <p:spPr bwMode="auto">
          <a:xfrm>
            <a:off x="4098925" y="3705225"/>
            <a:ext cx="46482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2000" dirty="0"/>
              <a:t>2. Then determine the size of the </a:t>
            </a:r>
            <a:br>
              <a:rPr lang="en-US" sz="2000" dirty="0"/>
            </a:br>
            <a:r>
              <a:rPr lang="en-US" sz="2000" dirty="0"/>
              <a:t>    array you need.</a:t>
            </a:r>
          </a:p>
        </p:txBody>
      </p:sp>
      <p:sp>
        <p:nvSpPr>
          <p:cNvPr id="247836" name="Text Box 28"/>
          <p:cNvSpPr txBox="1">
            <a:spLocks noChangeArrowheads="1"/>
          </p:cNvSpPr>
          <p:nvPr/>
        </p:nvSpPr>
        <p:spPr bwMode="auto">
          <a:xfrm>
            <a:off x="4327525" y="4406900"/>
            <a:ext cx="496887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/>
              <a:t>3. Then use the </a:t>
            </a:r>
            <a:r>
              <a:rPr lang="en-US" sz="2000" dirty="0">
                <a:solidFill>
                  <a:srgbClr val="FF0000"/>
                </a:solidFill>
              </a:rPr>
              <a:t>new</a:t>
            </a:r>
            <a:r>
              <a:rPr lang="en-US" sz="2000" dirty="0"/>
              <a:t> command to </a:t>
            </a:r>
            <a:br>
              <a:rPr lang="en-US" sz="2000" dirty="0"/>
            </a:br>
            <a:r>
              <a:rPr lang="en-US" sz="2000" dirty="0"/>
              <a:t>    reserve the memory. Your pointer </a:t>
            </a:r>
            <a:br>
              <a:rPr lang="en-US" sz="2000" dirty="0"/>
            </a:br>
            <a:r>
              <a:rPr lang="en-US" sz="2000" dirty="0"/>
              <a:t>    gets the address of the memory.</a:t>
            </a:r>
          </a:p>
        </p:txBody>
      </p:sp>
      <p:sp>
        <p:nvSpPr>
          <p:cNvPr id="247837" name="Text Box 29"/>
          <p:cNvSpPr txBox="1">
            <a:spLocks noChangeArrowheads="1"/>
          </p:cNvSpPr>
          <p:nvPr/>
        </p:nvSpPr>
        <p:spPr bwMode="auto">
          <a:xfrm>
            <a:off x="4098925" y="5410200"/>
            <a:ext cx="4561599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/>
              <a:t>4. Now use the pointer just like it’s</a:t>
            </a:r>
            <a:br>
              <a:rPr lang="en-US" sz="2000" dirty="0"/>
            </a:br>
            <a:r>
              <a:rPr lang="en-US" sz="2000" dirty="0"/>
              <a:t>    an array!</a:t>
            </a:r>
          </a:p>
        </p:txBody>
      </p:sp>
      <p:sp>
        <p:nvSpPr>
          <p:cNvPr id="247838" name="Text Box 30"/>
          <p:cNvSpPr txBox="1">
            <a:spLocks noChangeArrowheads="1"/>
          </p:cNvSpPr>
          <p:nvPr/>
        </p:nvSpPr>
        <p:spPr bwMode="auto">
          <a:xfrm>
            <a:off x="4098925" y="6096000"/>
            <a:ext cx="470192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/>
              <a:t>5. Free the memory when </a:t>
            </a:r>
            <a:r>
              <a:rPr lang="en-US" sz="2000"/>
              <a:t>you’re done.</a:t>
            </a:r>
            <a:endParaRPr lang="en-US" sz="2000" dirty="0"/>
          </a:p>
        </p:txBody>
      </p:sp>
      <p:sp>
        <p:nvSpPr>
          <p:cNvPr id="247845" name="Line 37"/>
          <p:cNvSpPr>
            <a:spLocks noChangeShapeType="1"/>
          </p:cNvSpPr>
          <p:nvPr/>
        </p:nvSpPr>
        <p:spPr bwMode="auto">
          <a:xfrm>
            <a:off x="1555750" y="6172200"/>
            <a:ext cx="381000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Left Arrow 2"/>
          <p:cNvSpPr/>
          <p:nvPr/>
        </p:nvSpPr>
        <p:spPr bwMode="auto">
          <a:xfrm>
            <a:off x="1947863" y="2912268"/>
            <a:ext cx="914400" cy="669925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 #1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4" name="Left Arrow 23"/>
          <p:cNvSpPr/>
          <p:nvPr/>
        </p:nvSpPr>
        <p:spPr bwMode="auto">
          <a:xfrm>
            <a:off x="2387600" y="3723368"/>
            <a:ext cx="914400" cy="669925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 #2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Left Arrow 24"/>
          <p:cNvSpPr/>
          <p:nvPr/>
        </p:nvSpPr>
        <p:spPr bwMode="auto">
          <a:xfrm>
            <a:off x="3396916" y="4284187"/>
            <a:ext cx="914400" cy="669925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 #3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6" name="Left Arrow 25"/>
          <p:cNvSpPr/>
          <p:nvPr/>
        </p:nvSpPr>
        <p:spPr bwMode="auto">
          <a:xfrm>
            <a:off x="2362284" y="4831556"/>
            <a:ext cx="914400" cy="669925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 #4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Left Arrow 26"/>
          <p:cNvSpPr/>
          <p:nvPr/>
        </p:nvSpPr>
        <p:spPr bwMode="auto">
          <a:xfrm>
            <a:off x="2651125" y="5669923"/>
            <a:ext cx="914400" cy="669925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 #5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47846" name="AutoShape 38"/>
          <p:cNvSpPr>
            <a:spLocks noChangeArrowheads="1"/>
          </p:cNvSpPr>
          <p:nvPr/>
        </p:nvSpPr>
        <p:spPr bwMode="auto">
          <a:xfrm>
            <a:off x="3462338" y="3527425"/>
            <a:ext cx="3535362" cy="2070100"/>
          </a:xfrm>
          <a:prstGeom prst="wedgeRoundRectCallout">
            <a:avLst>
              <a:gd name="adj1" fmla="val -96833"/>
              <a:gd name="adj2" fmla="val 64569"/>
              <a:gd name="adj3" fmla="val 16667"/>
            </a:avLst>
          </a:prstGeom>
          <a:solidFill>
            <a:srgbClr val="FFFFE5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 dirty="0">
                <a:solidFill>
                  <a:schemeClr val="accent2"/>
                </a:solidFill>
              </a:rPr>
              <a:t>Note</a:t>
            </a:r>
            <a:r>
              <a:rPr lang="en-US" sz="2000" dirty="0"/>
              <a:t>: Don’t forget to include </a:t>
            </a:r>
            <a:r>
              <a:rPr lang="en-US" sz="2000" dirty="0">
                <a:solidFill>
                  <a:srgbClr val="FF0000"/>
                </a:solidFill>
              </a:rPr>
              <a:t>brackets</a:t>
            </a:r>
          </a:p>
          <a:p>
            <a:pPr algn="ctr"/>
            <a:endParaRPr lang="en-US" sz="1050" dirty="0"/>
          </a:p>
          <a:p>
            <a:pPr algn="ctr"/>
            <a:r>
              <a:rPr lang="en-US" sz="2000" dirty="0">
                <a:solidFill>
                  <a:schemeClr val="accent2"/>
                </a:solidFill>
              </a:rPr>
              <a:t>delete </a:t>
            </a:r>
            <a:r>
              <a:rPr lang="en-US" sz="2000" dirty="0">
                <a:solidFill>
                  <a:srgbClr val="FF3300"/>
                </a:solidFill>
              </a:rPr>
              <a:t>[ ] </a:t>
            </a:r>
            <a:r>
              <a:rPr lang="en-US" sz="2000" dirty="0" err="1">
                <a:solidFill>
                  <a:schemeClr val="accent2"/>
                </a:solidFill>
              </a:rPr>
              <a:t>ptr</a:t>
            </a:r>
            <a:r>
              <a:rPr lang="en-US" sz="2000" dirty="0">
                <a:solidFill>
                  <a:schemeClr val="accent2"/>
                </a:solidFill>
              </a:rPr>
              <a:t>;</a:t>
            </a:r>
          </a:p>
          <a:p>
            <a:pPr algn="ctr"/>
            <a:r>
              <a:rPr lang="en-US" sz="1050" dirty="0">
                <a:solidFill>
                  <a:schemeClr val="accent2"/>
                </a:solidFill>
              </a:rPr>
              <a:t> </a:t>
            </a:r>
            <a:r>
              <a:rPr lang="en-US" sz="2000" dirty="0">
                <a:solidFill>
                  <a:schemeClr val="accent2"/>
                </a:solidFill>
              </a:rPr>
              <a:t/>
            </a:r>
            <a:br>
              <a:rPr lang="en-US" sz="2000" dirty="0">
                <a:solidFill>
                  <a:schemeClr val="accent2"/>
                </a:solidFill>
              </a:rPr>
            </a:br>
            <a:r>
              <a:rPr lang="en-US" sz="2000" dirty="0"/>
              <a:t>if you’re deleting an </a:t>
            </a:r>
            <a:r>
              <a:rPr lang="en-US" sz="2000" dirty="0">
                <a:solidFill>
                  <a:srgbClr val="FF0000"/>
                </a:solidFill>
              </a:rPr>
              <a:t>array</a:t>
            </a:r>
            <a:r>
              <a:rPr lang="en-US" sz="2000" dirty="0"/>
              <a:t>…</a:t>
            </a:r>
            <a:endParaRPr lang="en-US" sz="1050" dirty="0"/>
          </a:p>
        </p:txBody>
      </p:sp>
      <p:sp>
        <p:nvSpPr>
          <p:cNvPr id="28" name="AutoShape 38"/>
          <p:cNvSpPr>
            <a:spLocks noChangeArrowheads="1"/>
          </p:cNvSpPr>
          <p:nvPr/>
        </p:nvSpPr>
        <p:spPr bwMode="auto">
          <a:xfrm>
            <a:off x="2628900" y="2102530"/>
            <a:ext cx="3886200" cy="2070100"/>
          </a:xfrm>
          <a:prstGeom prst="wedgeRoundRectCallout">
            <a:avLst>
              <a:gd name="adj1" fmla="val -96833"/>
              <a:gd name="adj2" fmla="val 64569"/>
              <a:gd name="adj3" fmla="val 16667"/>
            </a:avLst>
          </a:prstGeom>
          <a:solidFill>
            <a:srgbClr val="FFFFE5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100" dirty="0">
                <a:solidFill>
                  <a:schemeClr val="accent2"/>
                </a:solidFill>
              </a:rPr>
              <a:t/>
            </a:r>
            <a:br>
              <a:rPr lang="en-US" sz="1100" dirty="0">
                <a:solidFill>
                  <a:schemeClr val="accent2"/>
                </a:solidFill>
              </a:rPr>
            </a:b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Your pointer variable will then be assigned the address of the new array.</a:t>
            </a:r>
          </a:p>
          <a:p>
            <a:pPr algn="ctr"/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 it points to the new array!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7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7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47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6" presetClass="emph" presetSubtype="0" repeatCount="3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500" fill="hold"/>
                                        <p:tgtEl>
                                          <p:spTgt spid="24784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32948E-6 L 0.12813 -0.19838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2478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06" y="-99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814" grpId="0" autoUpdateAnimBg="0"/>
      <p:bldP spid="247816" grpId="0" autoUpdateAnimBg="0"/>
      <p:bldP spid="247834" grpId="0"/>
      <p:bldP spid="247835" grpId="0"/>
      <p:bldP spid="247836" grpId="0"/>
      <p:bldP spid="247837" grpId="0"/>
      <p:bldP spid="247838" grpId="0"/>
      <p:bldP spid="247845" grpId="0" animBg="1"/>
      <p:bldP spid="247845" grpId="1" animBg="1"/>
      <p:bldP spid="3" grpId="0" animBg="1"/>
      <p:bldP spid="24" grpId="0" animBg="1"/>
      <p:bldP spid="25" grpId="0" animBg="1"/>
      <p:bldP spid="26" grpId="0" animBg="1"/>
      <p:bldP spid="27" grpId="0" animBg="1"/>
      <p:bldP spid="247846" grpId="0" animBg="1"/>
      <p:bldP spid="247846" grpId="1" animBg="1"/>
      <p:bldP spid="28" grpId="0" animBg="1"/>
      <p:bldP spid="28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DB0D-6EE0-4868-B0D8-5E10752B1B40}" type="slidenum">
              <a:rPr lang="en-US"/>
              <a:pPr/>
              <a:t>36</a:t>
            </a:fld>
            <a:endParaRPr lang="en-US"/>
          </a:p>
        </p:txBody>
      </p:sp>
      <p:sp>
        <p:nvSpPr>
          <p:cNvPr id="402434" name="Rectangle 2"/>
          <p:cNvSpPr>
            <a:spLocks noChangeArrowheads="1"/>
          </p:cNvSpPr>
          <p:nvPr/>
        </p:nvSpPr>
        <p:spPr bwMode="auto">
          <a:xfrm>
            <a:off x="685800" y="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/>
              <a:t>New and Delete (For Arrays)</a:t>
            </a:r>
          </a:p>
        </p:txBody>
      </p:sp>
      <p:sp>
        <p:nvSpPr>
          <p:cNvPr id="402436" name="Rectangle 4"/>
          <p:cNvSpPr>
            <a:spLocks noChangeArrowheads="1"/>
          </p:cNvSpPr>
          <p:nvPr/>
        </p:nvSpPr>
        <p:spPr bwMode="auto">
          <a:xfrm>
            <a:off x="228600" y="2482850"/>
            <a:ext cx="3505200" cy="3917950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02437" name="Text Box 5"/>
          <p:cNvSpPr txBox="1">
            <a:spLocks noChangeArrowheads="1"/>
          </p:cNvSpPr>
          <p:nvPr/>
        </p:nvSpPr>
        <p:spPr bwMode="auto">
          <a:xfrm>
            <a:off x="228600" y="1963738"/>
            <a:ext cx="3384550" cy="4486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int main()</a:t>
            </a:r>
          </a:p>
          <a:p>
            <a:r>
              <a:rPr lang="en-US" sz="1800" b="1" dirty="0">
                <a:latin typeface="Courier New" pitchFamily="49" charset="0"/>
              </a:rPr>
              <a:t>{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size, *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    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cout</a:t>
            </a:r>
            <a:r>
              <a:rPr lang="en-US" sz="1800" b="1" dirty="0">
                <a:latin typeface="Courier New" pitchFamily="49" charset="0"/>
              </a:rPr>
              <a:t> &lt;&lt; </a:t>
            </a:r>
            <a:r>
              <a:rPr lang="en-US" sz="1800" b="1" dirty="0">
                <a:latin typeface="Comic Sans MS"/>
              </a:rPr>
              <a:t>“</a:t>
            </a:r>
            <a:r>
              <a:rPr lang="en-US" sz="1800" b="1" dirty="0">
                <a:latin typeface="Courier New" pitchFamily="49" charset="0"/>
              </a:rPr>
              <a:t>how big? </a:t>
            </a:r>
            <a:r>
              <a:rPr lang="en-US" sz="1800" b="1" dirty="0">
                <a:latin typeface="Comic Sans MS"/>
              </a:rPr>
              <a:t>”</a:t>
            </a:r>
            <a:r>
              <a:rPr lang="en-US" sz="1800" b="1" dirty="0">
                <a:latin typeface="Courier New" pitchFamily="49" charset="0"/>
              </a:rPr>
              <a:t>; 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cin</a:t>
            </a:r>
            <a:r>
              <a:rPr lang="en-US" sz="1800" b="1" dirty="0">
                <a:latin typeface="Courier New" pitchFamily="49" charset="0"/>
              </a:rPr>
              <a:t> &gt;&gt; size;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 = 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new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[size];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[0] = 10;</a:t>
            </a:r>
          </a:p>
          <a:p>
            <a:r>
              <a:rPr lang="en-US" sz="1800" b="1" dirty="0">
                <a:latin typeface="Courier New" pitchFamily="49" charset="0"/>
              </a:rPr>
              <a:t>   // </a:t>
            </a:r>
            <a:r>
              <a:rPr lang="en-US" sz="1800" b="1" dirty="0" err="1">
                <a:latin typeface="Courier New" pitchFamily="49" charset="0"/>
              </a:rPr>
              <a:t>etc</a:t>
            </a:r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delete </a:t>
            </a:r>
            <a:r>
              <a:rPr lang="en-US" sz="1800" b="1" dirty="0">
                <a:solidFill>
                  <a:srgbClr val="FF3300"/>
                </a:solidFill>
                <a:latin typeface="Courier New" pitchFamily="49" charset="0"/>
              </a:rPr>
              <a:t>[]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}</a:t>
            </a:r>
          </a:p>
        </p:txBody>
      </p:sp>
      <p:sp>
        <p:nvSpPr>
          <p:cNvPr id="402458" name="Text Box 26"/>
          <p:cNvSpPr txBox="1">
            <a:spLocks noChangeArrowheads="1"/>
          </p:cNvSpPr>
          <p:nvPr/>
        </p:nvSpPr>
        <p:spPr bwMode="auto">
          <a:xfrm>
            <a:off x="3142732" y="2209800"/>
            <a:ext cx="638226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</a:t>
            </a:r>
            <a:r>
              <a:rPr lang="en-US" sz="2800" dirty="0">
                <a:solidFill>
                  <a:srgbClr val="FF0000"/>
                </a:solidFill>
              </a:rPr>
              <a:t>new</a:t>
            </a:r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command requires </a:t>
            </a:r>
            <a:b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800" dirty="0">
                <a:solidFill>
                  <a:srgbClr val="FF0000"/>
                </a:solidFill>
              </a:rPr>
              <a:t>two pieces </a:t>
            </a:r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of information:</a:t>
            </a:r>
          </a:p>
        </p:txBody>
      </p:sp>
      <p:sp>
        <p:nvSpPr>
          <p:cNvPr id="402459" name="Text Box 27"/>
          <p:cNvSpPr txBox="1">
            <a:spLocks noChangeArrowheads="1"/>
          </p:cNvSpPr>
          <p:nvPr/>
        </p:nvSpPr>
        <p:spPr bwMode="auto">
          <a:xfrm>
            <a:off x="4588817" y="3326250"/>
            <a:ext cx="4439315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dirty="0"/>
              <a:t>1. What </a:t>
            </a:r>
            <a:r>
              <a:rPr lang="en-US" dirty="0">
                <a:solidFill>
                  <a:srgbClr val="FF0066"/>
                </a:solidFill>
              </a:rPr>
              <a:t>type of array </a:t>
            </a:r>
            <a:r>
              <a:rPr lang="en-US" dirty="0"/>
              <a:t>you </a:t>
            </a:r>
            <a:br>
              <a:rPr lang="en-US" dirty="0"/>
            </a:br>
            <a:r>
              <a:rPr lang="en-US" dirty="0"/>
              <a:t>    want to allocate.</a:t>
            </a:r>
          </a:p>
        </p:txBody>
      </p:sp>
      <p:sp>
        <p:nvSpPr>
          <p:cNvPr id="402460" name="Text Box 28"/>
          <p:cNvSpPr txBox="1">
            <a:spLocks noChangeArrowheads="1"/>
          </p:cNvSpPr>
          <p:nvPr/>
        </p:nvSpPr>
        <p:spPr bwMode="auto">
          <a:xfrm>
            <a:off x="4565067" y="4149805"/>
            <a:ext cx="4502733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dirty="0"/>
              <a:t>2. </a:t>
            </a:r>
            <a:r>
              <a:rPr lang="en-US" dirty="0">
                <a:solidFill>
                  <a:srgbClr val="FF0066"/>
                </a:solidFill>
              </a:rPr>
              <a:t>How many slots </a:t>
            </a:r>
            <a:r>
              <a:rPr lang="en-US" dirty="0"/>
              <a:t>you want </a:t>
            </a:r>
            <a:br>
              <a:rPr lang="en-US" dirty="0"/>
            </a:br>
            <a:r>
              <a:rPr lang="en-US" dirty="0"/>
              <a:t>    in your array.</a:t>
            </a:r>
          </a:p>
        </p:txBody>
      </p:sp>
      <p:sp>
        <p:nvSpPr>
          <p:cNvPr id="402468" name="Text Box 36"/>
          <p:cNvSpPr txBox="1">
            <a:spLocks noChangeArrowheads="1"/>
          </p:cNvSpPr>
          <p:nvPr/>
        </p:nvSpPr>
        <p:spPr bwMode="auto">
          <a:xfrm>
            <a:off x="3886200" y="5177135"/>
            <a:ext cx="514193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/>
              <a:t>Make sure that the </a:t>
            </a:r>
            <a:r>
              <a:rPr lang="en-US" dirty="0">
                <a:solidFill>
                  <a:srgbClr val="FF0000"/>
                </a:solidFill>
              </a:rPr>
              <a:t>pointer’s type</a:t>
            </a:r>
          </a:p>
        </p:txBody>
      </p:sp>
      <p:sp>
        <p:nvSpPr>
          <p:cNvPr id="2" name="Up Arrow 1"/>
          <p:cNvSpPr/>
          <p:nvPr/>
        </p:nvSpPr>
        <p:spPr bwMode="auto">
          <a:xfrm>
            <a:off x="1950243" y="4754563"/>
            <a:ext cx="731838" cy="608012"/>
          </a:xfrm>
          <a:prstGeom prst="up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3" name="Up Arrow 22"/>
          <p:cNvSpPr/>
          <p:nvPr/>
        </p:nvSpPr>
        <p:spPr bwMode="auto">
          <a:xfrm>
            <a:off x="2557462" y="4752975"/>
            <a:ext cx="731838" cy="608012"/>
          </a:xfrm>
          <a:prstGeom prst="up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6" name="Up Arrow 25"/>
          <p:cNvSpPr/>
          <p:nvPr/>
        </p:nvSpPr>
        <p:spPr bwMode="auto">
          <a:xfrm rot="10800000">
            <a:off x="556418" y="2518167"/>
            <a:ext cx="731838" cy="608012"/>
          </a:xfrm>
          <a:prstGeom prst="up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Text Box 36"/>
          <p:cNvSpPr txBox="1">
            <a:spLocks noChangeArrowheads="1"/>
          </p:cNvSpPr>
          <p:nvPr/>
        </p:nvSpPr>
        <p:spPr bwMode="auto">
          <a:xfrm>
            <a:off x="4038600" y="5722203"/>
            <a:ext cx="4818063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is the same as the </a:t>
            </a:r>
            <a:r>
              <a:rPr lang="en-US" dirty="0">
                <a:solidFill>
                  <a:srgbClr val="FF0000"/>
                </a:solidFill>
              </a:rPr>
              <a:t>type of  array</a:t>
            </a:r>
            <a:r>
              <a:rPr lang="en-US" dirty="0"/>
              <a:t> you’re creating!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2459" grpId="0"/>
      <p:bldP spid="402460" grpId="0"/>
      <p:bldP spid="402468" grpId="0"/>
      <p:bldP spid="2" grpId="0" animBg="1"/>
      <p:bldP spid="2" grpId="1" animBg="1"/>
      <p:bldP spid="2" grpId="2" animBg="1"/>
      <p:bldP spid="23" grpId="0" animBg="1"/>
      <p:bldP spid="23" grpId="1" animBg="1"/>
      <p:bldP spid="26" grpId="0" animBg="1"/>
      <p:bldP spid="2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7026E-444E-434B-8812-9F4163277387}" type="slidenum">
              <a:rPr lang="en-US"/>
              <a:pPr/>
              <a:t>37</a:t>
            </a:fld>
            <a:endParaRPr lang="en-US"/>
          </a:p>
        </p:txBody>
      </p:sp>
      <p:sp>
        <p:nvSpPr>
          <p:cNvPr id="248834" name="Rectangle 2"/>
          <p:cNvSpPr>
            <a:spLocks noChangeArrowheads="1"/>
          </p:cNvSpPr>
          <p:nvPr/>
        </p:nvSpPr>
        <p:spPr bwMode="auto">
          <a:xfrm>
            <a:off x="228600" y="990600"/>
            <a:ext cx="3505200" cy="405073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35" name="Text Box 3"/>
          <p:cNvSpPr txBox="1">
            <a:spLocks noChangeArrowheads="1"/>
          </p:cNvSpPr>
          <p:nvPr/>
        </p:nvSpPr>
        <p:spPr bwMode="auto">
          <a:xfrm>
            <a:off x="228600" y="457200"/>
            <a:ext cx="3324225" cy="4486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int main()</a:t>
            </a:r>
          </a:p>
          <a:p>
            <a:r>
              <a:rPr lang="en-US" sz="1800" b="1" dirty="0">
                <a:latin typeface="Courier New" pitchFamily="49" charset="0"/>
              </a:rPr>
              <a:t>{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*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size; 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cin</a:t>
            </a:r>
            <a:r>
              <a:rPr lang="en-US" sz="1800" b="1" dirty="0">
                <a:latin typeface="Courier New" pitchFamily="49" charset="0"/>
              </a:rPr>
              <a:t> &gt;&gt; size;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 = new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[size];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[0] = 10;</a:t>
            </a:r>
          </a:p>
          <a:p>
            <a:r>
              <a:rPr lang="en-US" sz="1800" b="1" dirty="0">
                <a:latin typeface="Courier New" pitchFamily="49" charset="0"/>
              </a:rPr>
              <a:t>   // </a:t>
            </a:r>
            <a:r>
              <a:rPr lang="en-US" sz="1800" b="1" dirty="0" err="1">
                <a:latin typeface="Courier New" pitchFamily="49" charset="0"/>
              </a:rPr>
              <a:t>etc</a:t>
            </a:r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delete 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[]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}</a:t>
            </a:r>
          </a:p>
        </p:txBody>
      </p:sp>
      <p:sp>
        <p:nvSpPr>
          <p:cNvPr id="248836" name="Rectangle 4"/>
          <p:cNvSpPr>
            <a:spLocks noChangeArrowheads="1"/>
          </p:cNvSpPr>
          <p:nvPr/>
        </p:nvSpPr>
        <p:spPr bwMode="auto">
          <a:xfrm>
            <a:off x="685800" y="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/>
              <a:t>New and Delete (For Arrays)</a:t>
            </a:r>
          </a:p>
        </p:txBody>
      </p:sp>
      <p:sp>
        <p:nvSpPr>
          <p:cNvPr id="248837" name="Rectangle 5"/>
          <p:cNvSpPr>
            <a:spLocks noChangeArrowheads="1"/>
          </p:cNvSpPr>
          <p:nvPr/>
        </p:nvSpPr>
        <p:spPr bwMode="auto">
          <a:xfrm>
            <a:off x="6583363" y="13081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38" name="Rectangle 6"/>
          <p:cNvSpPr>
            <a:spLocks noChangeArrowheads="1"/>
          </p:cNvSpPr>
          <p:nvPr/>
        </p:nvSpPr>
        <p:spPr bwMode="auto">
          <a:xfrm>
            <a:off x="6583363" y="16129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39" name="Rectangle 7"/>
          <p:cNvSpPr>
            <a:spLocks noChangeArrowheads="1"/>
          </p:cNvSpPr>
          <p:nvPr/>
        </p:nvSpPr>
        <p:spPr bwMode="auto">
          <a:xfrm>
            <a:off x="6583363" y="19177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40" name="Rectangle 8"/>
          <p:cNvSpPr>
            <a:spLocks noChangeArrowheads="1"/>
          </p:cNvSpPr>
          <p:nvPr/>
        </p:nvSpPr>
        <p:spPr bwMode="auto">
          <a:xfrm>
            <a:off x="6583363" y="22225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41" name="Rectangle 9"/>
          <p:cNvSpPr>
            <a:spLocks noChangeArrowheads="1"/>
          </p:cNvSpPr>
          <p:nvPr/>
        </p:nvSpPr>
        <p:spPr bwMode="auto">
          <a:xfrm>
            <a:off x="6583363" y="25273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42" name="Rectangle 10"/>
          <p:cNvSpPr>
            <a:spLocks noChangeArrowheads="1"/>
          </p:cNvSpPr>
          <p:nvPr/>
        </p:nvSpPr>
        <p:spPr bwMode="auto">
          <a:xfrm>
            <a:off x="6583363" y="28305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43" name="Rectangle 11"/>
          <p:cNvSpPr>
            <a:spLocks noChangeArrowheads="1"/>
          </p:cNvSpPr>
          <p:nvPr/>
        </p:nvSpPr>
        <p:spPr bwMode="auto">
          <a:xfrm>
            <a:off x="6583363" y="31353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44" name="Text Box 12"/>
          <p:cNvSpPr txBox="1">
            <a:spLocks noChangeArrowheads="1"/>
          </p:cNvSpPr>
          <p:nvPr/>
        </p:nvSpPr>
        <p:spPr bwMode="auto">
          <a:xfrm>
            <a:off x="7848600" y="838200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48845" name="Text Box 13"/>
          <p:cNvSpPr txBox="1">
            <a:spLocks noChangeArrowheads="1"/>
          </p:cNvSpPr>
          <p:nvPr/>
        </p:nvSpPr>
        <p:spPr bwMode="auto">
          <a:xfrm>
            <a:off x="7391400" y="1295400"/>
            <a:ext cx="140335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b="1">
                <a:latin typeface="Courier New" pitchFamily="49" charset="0"/>
              </a:rPr>
              <a:t>00001000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00001001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00001002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00001003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00001004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00001005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00001006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00001007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00001008</a:t>
            </a:r>
          </a:p>
          <a:p>
            <a:pPr algn="ctr"/>
            <a:r>
              <a:rPr lang="en-US" b="1">
                <a:latin typeface="Courier New" pitchFamily="49" charset="0"/>
              </a:rPr>
              <a:t>…</a:t>
            </a:r>
          </a:p>
        </p:txBody>
      </p:sp>
      <p:sp>
        <p:nvSpPr>
          <p:cNvPr id="248846" name="Line 14"/>
          <p:cNvSpPr>
            <a:spLocks noChangeShapeType="1"/>
          </p:cNvSpPr>
          <p:nvPr/>
        </p:nvSpPr>
        <p:spPr bwMode="auto">
          <a:xfrm>
            <a:off x="387350" y="1727200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47" name="Rectangle 15"/>
          <p:cNvSpPr>
            <a:spLocks noChangeArrowheads="1"/>
          </p:cNvSpPr>
          <p:nvPr/>
        </p:nvSpPr>
        <p:spPr bwMode="auto">
          <a:xfrm>
            <a:off x="6575425" y="34401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48" name="Rectangle 16"/>
          <p:cNvSpPr>
            <a:spLocks noChangeArrowheads="1"/>
          </p:cNvSpPr>
          <p:nvPr/>
        </p:nvSpPr>
        <p:spPr bwMode="auto">
          <a:xfrm>
            <a:off x="6575425" y="37449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48849" name="Group 17"/>
          <p:cNvGrpSpPr>
            <a:grpSpLocks/>
          </p:cNvGrpSpPr>
          <p:nvPr/>
        </p:nvGrpSpPr>
        <p:grpSpPr bwMode="auto">
          <a:xfrm>
            <a:off x="6019800" y="1219200"/>
            <a:ext cx="1401763" cy="1303338"/>
            <a:chOff x="3675" y="864"/>
            <a:chExt cx="883" cy="821"/>
          </a:xfrm>
        </p:grpSpPr>
        <p:sp>
          <p:nvSpPr>
            <p:cNvPr id="248850" name="Rectangle 18"/>
            <p:cNvSpPr>
              <a:spLocks noChangeArrowheads="1"/>
            </p:cNvSpPr>
            <p:nvPr/>
          </p:nvSpPr>
          <p:spPr bwMode="auto">
            <a:xfrm>
              <a:off x="4032" y="919"/>
              <a:ext cx="526" cy="766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8851" name="Text Box 19"/>
            <p:cNvSpPr txBox="1">
              <a:spLocks noChangeArrowheads="1"/>
            </p:cNvSpPr>
            <p:nvPr/>
          </p:nvSpPr>
          <p:spPr bwMode="auto">
            <a:xfrm>
              <a:off x="3675" y="864"/>
              <a:ext cx="39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arr</a:t>
              </a:r>
            </a:p>
          </p:txBody>
        </p:sp>
      </p:grpSp>
      <p:sp>
        <p:nvSpPr>
          <p:cNvPr id="248852" name="Line 20"/>
          <p:cNvSpPr>
            <a:spLocks noChangeShapeType="1"/>
          </p:cNvSpPr>
          <p:nvPr/>
        </p:nvSpPr>
        <p:spPr bwMode="auto">
          <a:xfrm>
            <a:off x="381000" y="2012950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48853" name="Group 21"/>
          <p:cNvGrpSpPr>
            <a:grpSpLocks/>
          </p:cNvGrpSpPr>
          <p:nvPr/>
        </p:nvGrpSpPr>
        <p:grpSpPr bwMode="auto">
          <a:xfrm>
            <a:off x="5886450" y="2438400"/>
            <a:ext cx="1535113" cy="1303338"/>
            <a:chOff x="3591" y="864"/>
            <a:chExt cx="967" cy="821"/>
          </a:xfrm>
        </p:grpSpPr>
        <p:sp>
          <p:nvSpPr>
            <p:cNvPr id="248854" name="Rectangle 22"/>
            <p:cNvSpPr>
              <a:spLocks noChangeArrowheads="1"/>
            </p:cNvSpPr>
            <p:nvPr/>
          </p:nvSpPr>
          <p:spPr bwMode="auto">
            <a:xfrm>
              <a:off x="4032" y="919"/>
              <a:ext cx="526" cy="766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8855" name="Text Box 23"/>
            <p:cNvSpPr txBox="1">
              <a:spLocks noChangeArrowheads="1"/>
            </p:cNvSpPr>
            <p:nvPr/>
          </p:nvSpPr>
          <p:spPr bwMode="auto">
            <a:xfrm>
              <a:off x="3591" y="864"/>
              <a:ext cx="64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size   </a:t>
              </a:r>
            </a:p>
          </p:txBody>
        </p:sp>
      </p:grpSp>
      <p:sp>
        <p:nvSpPr>
          <p:cNvPr id="248856" name="Line 24"/>
          <p:cNvSpPr>
            <a:spLocks noChangeShapeType="1"/>
          </p:cNvSpPr>
          <p:nvPr/>
        </p:nvSpPr>
        <p:spPr bwMode="auto">
          <a:xfrm>
            <a:off x="369888" y="2547938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57" name="Text Box 25"/>
          <p:cNvSpPr txBox="1">
            <a:spLocks noChangeArrowheads="1"/>
          </p:cNvSpPr>
          <p:nvPr/>
        </p:nvSpPr>
        <p:spPr bwMode="auto">
          <a:xfrm>
            <a:off x="6811963" y="2822575"/>
            <a:ext cx="415925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>
                <a:solidFill>
                  <a:schemeClr val="bg1"/>
                </a:solidFill>
              </a:rPr>
              <a:t>3</a:t>
            </a:r>
          </a:p>
        </p:txBody>
      </p:sp>
      <p:grpSp>
        <p:nvGrpSpPr>
          <p:cNvPr id="248858" name="Group 26"/>
          <p:cNvGrpSpPr>
            <a:grpSpLocks/>
          </p:cNvGrpSpPr>
          <p:nvPr/>
        </p:nvGrpSpPr>
        <p:grpSpPr bwMode="auto">
          <a:xfrm>
            <a:off x="2133600" y="2057400"/>
            <a:ext cx="1131888" cy="457200"/>
            <a:chOff x="1344" y="1296"/>
            <a:chExt cx="713" cy="288"/>
          </a:xfrm>
        </p:grpSpPr>
        <p:sp>
          <p:nvSpPr>
            <p:cNvPr id="248859" name="Text Box 27"/>
            <p:cNvSpPr txBox="1">
              <a:spLocks noChangeArrowheads="1"/>
            </p:cNvSpPr>
            <p:nvPr/>
          </p:nvSpPr>
          <p:spPr bwMode="auto">
            <a:xfrm>
              <a:off x="1824" y="1296"/>
              <a:ext cx="23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chemeClr val="accent2"/>
                  </a:solidFill>
                </a:rPr>
                <a:t>3</a:t>
              </a:r>
            </a:p>
          </p:txBody>
        </p:sp>
        <p:sp>
          <p:nvSpPr>
            <p:cNvPr id="248860" name="Line 28"/>
            <p:cNvSpPr>
              <a:spLocks noChangeShapeType="1"/>
            </p:cNvSpPr>
            <p:nvPr/>
          </p:nvSpPr>
          <p:spPr bwMode="auto">
            <a:xfrm flipH="1">
              <a:off x="1344" y="1440"/>
              <a:ext cx="48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48861" name="Line 29"/>
          <p:cNvSpPr>
            <a:spLocks noChangeShapeType="1"/>
          </p:cNvSpPr>
          <p:nvPr/>
        </p:nvSpPr>
        <p:spPr bwMode="auto">
          <a:xfrm>
            <a:off x="381000" y="3101975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862" name="Text Box 30"/>
          <p:cNvSpPr txBox="1">
            <a:spLocks noChangeArrowheads="1"/>
          </p:cNvSpPr>
          <p:nvPr/>
        </p:nvSpPr>
        <p:spPr bwMode="auto">
          <a:xfrm>
            <a:off x="441325" y="5232737"/>
            <a:ext cx="512127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First, the </a:t>
            </a:r>
            <a:r>
              <a:rPr lang="en-US" sz="2000" dirty="0">
                <a:solidFill>
                  <a:schemeClr val="accent2"/>
                </a:solidFill>
              </a:rPr>
              <a:t>new</a:t>
            </a:r>
            <a:r>
              <a:rPr lang="en-US" sz="2000" dirty="0"/>
              <a:t> command determines how much memory it needs for the array.</a:t>
            </a:r>
          </a:p>
        </p:txBody>
      </p:sp>
      <p:grpSp>
        <p:nvGrpSpPr>
          <p:cNvPr id="248863" name="Group 31"/>
          <p:cNvGrpSpPr>
            <a:grpSpLocks/>
          </p:cNvGrpSpPr>
          <p:nvPr/>
        </p:nvGrpSpPr>
        <p:grpSpPr bwMode="auto">
          <a:xfrm>
            <a:off x="2057400" y="2655888"/>
            <a:ext cx="500063" cy="620712"/>
            <a:chOff x="1296" y="1673"/>
            <a:chExt cx="315" cy="391"/>
          </a:xfrm>
        </p:grpSpPr>
        <p:sp>
          <p:nvSpPr>
            <p:cNvPr id="248864" name="Line 32"/>
            <p:cNvSpPr>
              <a:spLocks noChangeShapeType="1"/>
            </p:cNvSpPr>
            <p:nvPr/>
          </p:nvSpPr>
          <p:spPr bwMode="auto">
            <a:xfrm>
              <a:off x="1296" y="2064"/>
              <a:ext cx="288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8865" name="Text Box 33"/>
            <p:cNvSpPr txBox="1">
              <a:spLocks noChangeArrowheads="1"/>
            </p:cNvSpPr>
            <p:nvPr/>
          </p:nvSpPr>
          <p:spPr bwMode="auto">
            <a:xfrm>
              <a:off x="1378" y="1673"/>
              <a:ext cx="23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3300"/>
                  </a:solidFill>
                </a:rPr>
                <a:t>4</a:t>
              </a:r>
            </a:p>
          </p:txBody>
        </p:sp>
      </p:grpSp>
      <p:grpSp>
        <p:nvGrpSpPr>
          <p:cNvPr id="248866" name="Group 34"/>
          <p:cNvGrpSpPr>
            <a:grpSpLocks/>
          </p:cNvGrpSpPr>
          <p:nvPr/>
        </p:nvGrpSpPr>
        <p:grpSpPr bwMode="auto">
          <a:xfrm>
            <a:off x="2514600" y="2667000"/>
            <a:ext cx="762000" cy="609600"/>
            <a:chOff x="1584" y="1680"/>
            <a:chExt cx="480" cy="384"/>
          </a:xfrm>
        </p:grpSpPr>
        <p:sp>
          <p:nvSpPr>
            <p:cNvPr id="248867" name="Line 35"/>
            <p:cNvSpPr>
              <a:spLocks noChangeShapeType="1"/>
            </p:cNvSpPr>
            <p:nvPr/>
          </p:nvSpPr>
          <p:spPr bwMode="auto">
            <a:xfrm>
              <a:off x="1679" y="2064"/>
              <a:ext cx="385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8868" name="Text Box 36"/>
            <p:cNvSpPr txBox="1">
              <a:spLocks noChangeArrowheads="1"/>
            </p:cNvSpPr>
            <p:nvPr/>
          </p:nvSpPr>
          <p:spPr bwMode="auto">
            <a:xfrm>
              <a:off x="1584" y="1680"/>
              <a:ext cx="39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3300"/>
                  </a:solidFill>
                </a:rPr>
                <a:t>* 3</a:t>
              </a:r>
            </a:p>
          </p:txBody>
        </p:sp>
      </p:grpSp>
      <p:sp>
        <p:nvSpPr>
          <p:cNvPr id="248869" name="Text Box 37"/>
          <p:cNvSpPr txBox="1">
            <a:spLocks noChangeArrowheads="1"/>
          </p:cNvSpPr>
          <p:nvPr/>
        </p:nvSpPr>
        <p:spPr bwMode="auto">
          <a:xfrm>
            <a:off x="3124200" y="2655888"/>
            <a:ext cx="1639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3300"/>
                </a:solidFill>
              </a:rPr>
              <a:t>= 12 bytes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48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48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8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8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8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8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8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8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8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846" grpId="0" animBg="1"/>
      <p:bldP spid="248846" grpId="1" animBg="1"/>
      <p:bldP spid="248852" grpId="0" animBg="1"/>
      <p:bldP spid="248852" grpId="1" animBg="1"/>
      <p:bldP spid="248856" grpId="0" animBg="1"/>
      <p:bldP spid="248856" grpId="1" animBg="1"/>
      <p:bldP spid="248857" grpId="0" autoUpdateAnimBg="0"/>
      <p:bldP spid="248861" grpId="0" animBg="1"/>
      <p:bldP spid="248862" grpId="0" autoUpdateAnimBg="0"/>
      <p:bldP spid="248869" grpId="0" autoUpdateAnimBg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6022-80C9-42EC-BEE9-D1D484726EF3}" type="slidenum">
              <a:rPr lang="en-US"/>
              <a:pPr/>
              <a:t>38</a:t>
            </a:fld>
            <a:endParaRPr lang="en-US"/>
          </a:p>
        </p:txBody>
      </p:sp>
      <p:sp>
        <p:nvSpPr>
          <p:cNvPr id="249858" name="Rectangle 2"/>
          <p:cNvSpPr>
            <a:spLocks noChangeArrowheads="1"/>
          </p:cNvSpPr>
          <p:nvPr/>
        </p:nvSpPr>
        <p:spPr bwMode="auto">
          <a:xfrm>
            <a:off x="228600" y="990600"/>
            <a:ext cx="3505200" cy="4075014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59" name="Text Box 3"/>
          <p:cNvSpPr txBox="1">
            <a:spLocks noChangeArrowheads="1"/>
          </p:cNvSpPr>
          <p:nvPr/>
        </p:nvSpPr>
        <p:spPr bwMode="auto">
          <a:xfrm>
            <a:off x="228600" y="457200"/>
            <a:ext cx="3324225" cy="4486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int main()</a:t>
            </a:r>
          </a:p>
          <a:p>
            <a:r>
              <a:rPr lang="en-US" sz="1800" b="1" dirty="0">
                <a:latin typeface="Courier New" pitchFamily="49" charset="0"/>
              </a:rPr>
              <a:t>{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*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size; 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cin</a:t>
            </a:r>
            <a:r>
              <a:rPr lang="en-US" sz="1800" b="1" dirty="0">
                <a:latin typeface="Courier New" pitchFamily="49" charset="0"/>
              </a:rPr>
              <a:t> &gt;&gt; size;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 = new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[size];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[0] = 10;</a:t>
            </a:r>
          </a:p>
          <a:p>
            <a:r>
              <a:rPr lang="en-US" sz="1800" b="1" dirty="0">
                <a:latin typeface="Courier New" pitchFamily="49" charset="0"/>
              </a:rPr>
              <a:t>   // </a:t>
            </a:r>
            <a:r>
              <a:rPr lang="en-US" sz="1800" b="1" dirty="0" err="1">
                <a:latin typeface="Courier New" pitchFamily="49" charset="0"/>
              </a:rPr>
              <a:t>etc</a:t>
            </a:r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delete 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[]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}</a:t>
            </a:r>
          </a:p>
        </p:txBody>
      </p:sp>
      <p:sp>
        <p:nvSpPr>
          <p:cNvPr id="249860" name="Rectangle 4"/>
          <p:cNvSpPr>
            <a:spLocks noChangeArrowheads="1"/>
          </p:cNvSpPr>
          <p:nvPr/>
        </p:nvSpPr>
        <p:spPr bwMode="auto">
          <a:xfrm>
            <a:off x="685800" y="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/>
              <a:t>New and Delete (For Arrays)</a:t>
            </a:r>
          </a:p>
        </p:txBody>
      </p:sp>
      <p:sp>
        <p:nvSpPr>
          <p:cNvPr id="249861" name="Rectangle 5"/>
          <p:cNvSpPr>
            <a:spLocks noChangeArrowheads="1"/>
          </p:cNvSpPr>
          <p:nvPr/>
        </p:nvSpPr>
        <p:spPr bwMode="auto">
          <a:xfrm>
            <a:off x="6583363" y="13081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62" name="Rectangle 6"/>
          <p:cNvSpPr>
            <a:spLocks noChangeArrowheads="1"/>
          </p:cNvSpPr>
          <p:nvPr/>
        </p:nvSpPr>
        <p:spPr bwMode="auto">
          <a:xfrm>
            <a:off x="6583363" y="16129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63" name="Rectangle 7"/>
          <p:cNvSpPr>
            <a:spLocks noChangeArrowheads="1"/>
          </p:cNvSpPr>
          <p:nvPr/>
        </p:nvSpPr>
        <p:spPr bwMode="auto">
          <a:xfrm>
            <a:off x="6583363" y="19177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64" name="Rectangle 8"/>
          <p:cNvSpPr>
            <a:spLocks noChangeArrowheads="1"/>
          </p:cNvSpPr>
          <p:nvPr/>
        </p:nvSpPr>
        <p:spPr bwMode="auto">
          <a:xfrm>
            <a:off x="6583363" y="22225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65" name="Rectangle 9"/>
          <p:cNvSpPr>
            <a:spLocks noChangeArrowheads="1"/>
          </p:cNvSpPr>
          <p:nvPr/>
        </p:nvSpPr>
        <p:spPr bwMode="auto">
          <a:xfrm>
            <a:off x="6583363" y="25273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66" name="Rectangle 10"/>
          <p:cNvSpPr>
            <a:spLocks noChangeArrowheads="1"/>
          </p:cNvSpPr>
          <p:nvPr/>
        </p:nvSpPr>
        <p:spPr bwMode="auto">
          <a:xfrm>
            <a:off x="6583363" y="28305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67" name="Rectangle 11"/>
          <p:cNvSpPr>
            <a:spLocks noChangeArrowheads="1"/>
          </p:cNvSpPr>
          <p:nvPr/>
        </p:nvSpPr>
        <p:spPr bwMode="auto">
          <a:xfrm>
            <a:off x="6583363" y="31353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68" name="Text Box 12"/>
          <p:cNvSpPr txBox="1">
            <a:spLocks noChangeArrowheads="1"/>
          </p:cNvSpPr>
          <p:nvPr/>
        </p:nvSpPr>
        <p:spPr bwMode="auto">
          <a:xfrm>
            <a:off x="7848600" y="838200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49869" name="Text Box 13"/>
          <p:cNvSpPr txBox="1">
            <a:spLocks noChangeArrowheads="1"/>
          </p:cNvSpPr>
          <p:nvPr/>
        </p:nvSpPr>
        <p:spPr bwMode="auto">
          <a:xfrm>
            <a:off x="7391400" y="1295400"/>
            <a:ext cx="140335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b="1">
                <a:latin typeface="Courier New" pitchFamily="49" charset="0"/>
              </a:rPr>
              <a:t>00001000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00001001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00001002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00001003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00001004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00001005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00001006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00001007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00001008</a:t>
            </a:r>
          </a:p>
          <a:p>
            <a:pPr algn="ctr"/>
            <a:r>
              <a:rPr lang="en-US" b="1">
                <a:latin typeface="Courier New" pitchFamily="49" charset="0"/>
              </a:rPr>
              <a:t>…</a:t>
            </a:r>
          </a:p>
        </p:txBody>
      </p:sp>
      <p:sp>
        <p:nvSpPr>
          <p:cNvPr id="249870" name="Rectangle 14"/>
          <p:cNvSpPr>
            <a:spLocks noChangeArrowheads="1"/>
          </p:cNvSpPr>
          <p:nvPr/>
        </p:nvSpPr>
        <p:spPr bwMode="auto">
          <a:xfrm>
            <a:off x="6575425" y="34401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71" name="Rectangle 15"/>
          <p:cNvSpPr>
            <a:spLocks noChangeArrowheads="1"/>
          </p:cNvSpPr>
          <p:nvPr/>
        </p:nvSpPr>
        <p:spPr bwMode="auto">
          <a:xfrm>
            <a:off x="6575425" y="37449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49872" name="Group 16"/>
          <p:cNvGrpSpPr>
            <a:grpSpLocks/>
          </p:cNvGrpSpPr>
          <p:nvPr/>
        </p:nvGrpSpPr>
        <p:grpSpPr bwMode="auto">
          <a:xfrm>
            <a:off x="5886450" y="1219200"/>
            <a:ext cx="1535113" cy="2522538"/>
            <a:chOff x="3708" y="768"/>
            <a:chExt cx="967" cy="1589"/>
          </a:xfrm>
        </p:grpSpPr>
        <p:grpSp>
          <p:nvGrpSpPr>
            <p:cNvPr id="249873" name="Group 17"/>
            <p:cNvGrpSpPr>
              <a:grpSpLocks/>
            </p:cNvGrpSpPr>
            <p:nvPr/>
          </p:nvGrpSpPr>
          <p:grpSpPr bwMode="auto">
            <a:xfrm>
              <a:off x="3792" y="768"/>
              <a:ext cx="883" cy="821"/>
              <a:chOff x="3675" y="864"/>
              <a:chExt cx="883" cy="821"/>
            </a:xfrm>
          </p:grpSpPr>
          <p:sp>
            <p:nvSpPr>
              <p:cNvPr id="249874" name="Rectangle 18"/>
              <p:cNvSpPr>
                <a:spLocks noChangeArrowheads="1"/>
              </p:cNvSpPr>
              <p:nvPr/>
            </p:nvSpPr>
            <p:spPr bwMode="auto">
              <a:xfrm>
                <a:off x="4032" y="919"/>
                <a:ext cx="526" cy="766"/>
              </a:xfrm>
              <a:prstGeom prst="rect">
                <a:avLst/>
              </a:prstGeom>
              <a:solidFill>
                <a:srgbClr val="800000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9875" name="Text Box 19"/>
              <p:cNvSpPr txBox="1">
                <a:spLocks noChangeArrowheads="1"/>
              </p:cNvSpPr>
              <p:nvPr/>
            </p:nvSpPr>
            <p:spPr bwMode="auto">
              <a:xfrm>
                <a:off x="3675" y="864"/>
                <a:ext cx="398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/>
                  <a:t>arr</a:t>
                </a:r>
              </a:p>
            </p:txBody>
          </p:sp>
        </p:grpSp>
        <p:grpSp>
          <p:nvGrpSpPr>
            <p:cNvPr id="249876" name="Group 20"/>
            <p:cNvGrpSpPr>
              <a:grpSpLocks/>
            </p:cNvGrpSpPr>
            <p:nvPr/>
          </p:nvGrpSpPr>
          <p:grpSpPr bwMode="auto">
            <a:xfrm>
              <a:off x="3708" y="1536"/>
              <a:ext cx="967" cy="821"/>
              <a:chOff x="3591" y="864"/>
              <a:chExt cx="967" cy="821"/>
            </a:xfrm>
          </p:grpSpPr>
          <p:sp>
            <p:nvSpPr>
              <p:cNvPr id="249877" name="Rectangle 21"/>
              <p:cNvSpPr>
                <a:spLocks noChangeArrowheads="1"/>
              </p:cNvSpPr>
              <p:nvPr/>
            </p:nvSpPr>
            <p:spPr bwMode="auto">
              <a:xfrm>
                <a:off x="4032" y="919"/>
                <a:ext cx="526" cy="766"/>
              </a:xfrm>
              <a:prstGeom prst="rect">
                <a:avLst/>
              </a:prstGeom>
              <a:solidFill>
                <a:srgbClr val="800000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9878" name="Text Box 22"/>
              <p:cNvSpPr txBox="1">
                <a:spLocks noChangeArrowheads="1"/>
              </p:cNvSpPr>
              <p:nvPr/>
            </p:nvSpPr>
            <p:spPr bwMode="auto">
              <a:xfrm>
                <a:off x="3591" y="864"/>
                <a:ext cx="64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/>
                  <a:t>size   </a:t>
                </a:r>
              </a:p>
            </p:txBody>
          </p:sp>
        </p:grpSp>
        <p:sp>
          <p:nvSpPr>
            <p:cNvPr id="249879" name="Text Box 23"/>
            <p:cNvSpPr txBox="1">
              <a:spLocks noChangeArrowheads="1"/>
            </p:cNvSpPr>
            <p:nvPr/>
          </p:nvSpPr>
          <p:spPr bwMode="auto">
            <a:xfrm>
              <a:off x="4291" y="1778"/>
              <a:ext cx="262" cy="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000">
                  <a:solidFill>
                    <a:schemeClr val="bg1"/>
                  </a:solidFill>
                </a:rPr>
                <a:t>3</a:t>
              </a:r>
            </a:p>
          </p:txBody>
        </p:sp>
      </p:grpSp>
      <p:sp>
        <p:nvSpPr>
          <p:cNvPr id="249880" name="Text Box 24"/>
          <p:cNvSpPr txBox="1">
            <a:spLocks noChangeArrowheads="1"/>
          </p:cNvSpPr>
          <p:nvPr/>
        </p:nvSpPr>
        <p:spPr bwMode="auto">
          <a:xfrm>
            <a:off x="441325" y="5232737"/>
            <a:ext cx="474027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/>
              <a:t>Next, the </a:t>
            </a:r>
            <a:r>
              <a:rPr lang="en-US" sz="2000">
                <a:solidFill>
                  <a:schemeClr val="accent2"/>
                </a:solidFill>
              </a:rPr>
              <a:t>new command</a:t>
            </a:r>
            <a:r>
              <a:rPr lang="en-US" sz="2000"/>
              <a:t> asks the </a:t>
            </a:r>
            <a:r>
              <a:rPr lang="en-US" sz="2000">
                <a:solidFill>
                  <a:schemeClr val="accent2"/>
                </a:solidFill>
              </a:rPr>
              <a:t>operating system</a:t>
            </a:r>
            <a:r>
              <a:rPr lang="en-US" sz="2000"/>
              <a:t> to reserve that many bytes of memory.</a:t>
            </a:r>
          </a:p>
        </p:txBody>
      </p:sp>
      <p:grpSp>
        <p:nvGrpSpPr>
          <p:cNvPr id="249881" name="Group 25"/>
          <p:cNvGrpSpPr>
            <a:grpSpLocks/>
          </p:cNvGrpSpPr>
          <p:nvPr/>
        </p:nvGrpSpPr>
        <p:grpSpPr bwMode="auto">
          <a:xfrm>
            <a:off x="2057400" y="2655888"/>
            <a:ext cx="2706688" cy="620712"/>
            <a:chOff x="1296" y="1673"/>
            <a:chExt cx="1705" cy="391"/>
          </a:xfrm>
        </p:grpSpPr>
        <p:grpSp>
          <p:nvGrpSpPr>
            <p:cNvPr id="249882" name="Group 26"/>
            <p:cNvGrpSpPr>
              <a:grpSpLocks/>
            </p:cNvGrpSpPr>
            <p:nvPr/>
          </p:nvGrpSpPr>
          <p:grpSpPr bwMode="auto">
            <a:xfrm>
              <a:off x="1296" y="1673"/>
              <a:ext cx="315" cy="391"/>
              <a:chOff x="1296" y="1673"/>
              <a:chExt cx="315" cy="391"/>
            </a:xfrm>
          </p:grpSpPr>
          <p:sp>
            <p:nvSpPr>
              <p:cNvPr id="249883" name="Line 27"/>
              <p:cNvSpPr>
                <a:spLocks noChangeShapeType="1"/>
              </p:cNvSpPr>
              <p:nvPr/>
            </p:nvSpPr>
            <p:spPr bwMode="auto">
              <a:xfrm>
                <a:off x="1296" y="2064"/>
                <a:ext cx="288" cy="0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9884" name="Text Box 28"/>
              <p:cNvSpPr txBox="1">
                <a:spLocks noChangeArrowheads="1"/>
              </p:cNvSpPr>
              <p:nvPr/>
            </p:nvSpPr>
            <p:spPr bwMode="auto">
              <a:xfrm>
                <a:off x="1378" y="1673"/>
                <a:ext cx="233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>
                    <a:solidFill>
                      <a:srgbClr val="FF3300"/>
                    </a:solidFill>
                  </a:rPr>
                  <a:t>4</a:t>
                </a:r>
              </a:p>
            </p:txBody>
          </p:sp>
        </p:grpSp>
        <p:grpSp>
          <p:nvGrpSpPr>
            <p:cNvPr id="249885" name="Group 29"/>
            <p:cNvGrpSpPr>
              <a:grpSpLocks/>
            </p:cNvGrpSpPr>
            <p:nvPr/>
          </p:nvGrpSpPr>
          <p:grpSpPr bwMode="auto">
            <a:xfrm>
              <a:off x="1584" y="1680"/>
              <a:ext cx="480" cy="384"/>
              <a:chOff x="1584" y="1680"/>
              <a:chExt cx="480" cy="384"/>
            </a:xfrm>
          </p:grpSpPr>
          <p:sp>
            <p:nvSpPr>
              <p:cNvPr id="249886" name="Line 30"/>
              <p:cNvSpPr>
                <a:spLocks noChangeShapeType="1"/>
              </p:cNvSpPr>
              <p:nvPr/>
            </p:nvSpPr>
            <p:spPr bwMode="auto">
              <a:xfrm>
                <a:off x="1679" y="2064"/>
                <a:ext cx="385" cy="0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9887" name="Text Box 31"/>
              <p:cNvSpPr txBox="1">
                <a:spLocks noChangeArrowheads="1"/>
              </p:cNvSpPr>
              <p:nvPr/>
            </p:nvSpPr>
            <p:spPr bwMode="auto">
              <a:xfrm>
                <a:off x="1584" y="1680"/>
                <a:ext cx="39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>
                    <a:solidFill>
                      <a:srgbClr val="FF3300"/>
                    </a:solidFill>
                  </a:rPr>
                  <a:t>* 3</a:t>
                </a:r>
              </a:p>
            </p:txBody>
          </p:sp>
        </p:grpSp>
        <p:sp>
          <p:nvSpPr>
            <p:cNvPr id="249888" name="Text Box 32"/>
            <p:cNvSpPr txBox="1">
              <a:spLocks noChangeArrowheads="1"/>
            </p:cNvSpPr>
            <p:nvPr/>
          </p:nvSpPr>
          <p:spPr bwMode="auto">
            <a:xfrm>
              <a:off x="1968" y="1673"/>
              <a:ext cx="103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3300"/>
                  </a:solidFill>
                </a:rPr>
                <a:t>= 12 bytes</a:t>
              </a:r>
            </a:p>
          </p:txBody>
        </p:sp>
      </p:grpSp>
      <p:sp>
        <p:nvSpPr>
          <p:cNvPr id="249889" name="AutoShape 33"/>
          <p:cNvSpPr>
            <a:spLocks noChangeArrowheads="1"/>
          </p:cNvSpPr>
          <p:nvPr/>
        </p:nvSpPr>
        <p:spPr bwMode="auto">
          <a:xfrm>
            <a:off x="2673504" y="1634591"/>
            <a:ext cx="3794695" cy="1057359"/>
          </a:xfrm>
          <a:prstGeom prst="wedgeRoundRectCallout">
            <a:avLst>
              <a:gd name="adj1" fmla="val -72867"/>
              <a:gd name="adj2" fmla="val 71540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 err="1"/>
              <a:t>Yo</a:t>
            </a:r>
            <a:r>
              <a:rPr lang="en-US" sz="2000" dirty="0"/>
              <a:t> dawg – can you reserve </a:t>
            </a:r>
            <a:r>
              <a:rPr lang="en-US" sz="2000" dirty="0">
                <a:solidFill>
                  <a:srgbClr val="6600CC"/>
                </a:solidFill>
              </a:rPr>
              <a:t>12 bytes </a:t>
            </a:r>
            <a:r>
              <a:rPr lang="en-US" sz="2000" dirty="0"/>
              <a:t>of memory for me?</a:t>
            </a:r>
          </a:p>
        </p:txBody>
      </p:sp>
      <p:grpSp>
        <p:nvGrpSpPr>
          <p:cNvPr id="249891" name="Group 35"/>
          <p:cNvGrpSpPr>
            <a:grpSpLocks/>
          </p:cNvGrpSpPr>
          <p:nvPr/>
        </p:nvGrpSpPr>
        <p:grpSpPr bwMode="auto">
          <a:xfrm>
            <a:off x="6553200" y="4518025"/>
            <a:ext cx="2252663" cy="2530475"/>
            <a:chOff x="4128" y="2846"/>
            <a:chExt cx="1419" cy="1594"/>
          </a:xfrm>
        </p:grpSpPr>
        <p:sp>
          <p:nvSpPr>
            <p:cNvPr id="249892" name="Rectangle 36"/>
            <p:cNvSpPr>
              <a:spLocks noChangeArrowheads="1"/>
            </p:cNvSpPr>
            <p:nvPr/>
          </p:nvSpPr>
          <p:spPr bwMode="auto">
            <a:xfrm>
              <a:off x="4128" y="28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9893" name="Rectangle 37"/>
            <p:cNvSpPr>
              <a:spLocks noChangeArrowheads="1"/>
            </p:cNvSpPr>
            <p:nvPr/>
          </p:nvSpPr>
          <p:spPr bwMode="auto">
            <a:xfrm>
              <a:off x="4128" y="3074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9894" name="Rectangle 38"/>
            <p:cNvSpPr>
              <a:spLocks noChangeArrowheads="1"/>
            </p:cNvSpPr>
            <p:nvPr/>
          </p:nvSpPr>
          <p:spPr bwMode="auto">
            <a:xfrm>
              <a:off x="4128" y="32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9895" name="Rectangle 39"/>
            <p:cNvSpPr>
              <a:spLocks noChangeArrowheads="1"/>
            </p:cNvSpPr>
            <p:nvPr/>
          </p:nvSpPr>
          <p:spPr bwMode="auto">
            <a:xfrm>
              <a:off x="4128" y="3458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9896" name="Rectangle 40"/>
            <p:cNvSpPr>
              <a:spLocks noChangeArrowheads="1"/>
            </p:cNvSpPr>
            <p:nvPr/>
          </p:nvSpPr>
          <p:spPr bwMode="auto">
            <a:xfrm>
              <a:off x="4128" y="364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9897" name="Rectangle 41"/>
            <p:cNvSpPr>
              <a:spLocks noChangeArrowheads="1"/>
            </p:cNvSpPr>
            <p:nvPr/>
          </p:nvSpPr>
          <p:spPr bwMode="auto">
            <a:xfrm>
              <a:off x="4128" y="40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9898" name="Text Box 42"/>
            <p:cNvSpPr txBox="1">
              <a:spLocks noChangeArrowheads="1"/>
            </p:cNvSpPr>
            <p:nvPr/>
          </p:nvSpPr>
          <p:spPr bwMode="auto">
            <a:xfrm>
              <a:off x="4252" y="3775"/>
              <a:ext cx="26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...</a:t>
              </a:r>
            </a:p>
          </p:txBody>
        </p:sp>
        <p:sp>
          <p:nvSpPr>
            <p:cNvPr id="249899" name="Text Box 43"/>
            <p:cNvSpPr txBox="1">
              <a:spLocks noChangeArrowheads="1"/>
            </p:cNvSpPr>
            <p:nvPr/>
          </p:nvSpPr>
          <p:spPr bwMode="auto">
            <a:xfrm>
              <a:off x="4663" y="2846"/>
              <a:ext cx="884" cy="1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latin typeface="Courier New" pitchFamily="49" charset="0"/>
                </a:rPr>
                <a:t>00030050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00030051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00030052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00030053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00030054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...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00030060</a:t>
              </a:r>
            </a:p>
            <a:p>
              <a:pPr algn="ctr"/>
              <a:endParaRPr lang="en-US" sz="2000" b="1" dirty="0">
                <a:latin typeface="Courier New" pitchFamily="49" charset="0"/>
              </a:endParaRPr>
            </a:p>
          </p:txBody>
        </p:sp>
      </p:grpSp>
      <p:sp>
        <p:nvSpPr>
          <p:cNvPr id="46" name="AutoShape 34">
            <a:extLst>
              <a:ext uri="{FF2B5EF4-FFF2-40B4-BE49-F238E27FC236}">
                <a16:creationId xmlns:a16="http://schemas.microsoft.com/office/drawing/2014/main" xmlns="" id="{4EF75E0E-CA9C-462E-B9A0-220A788F65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5016501"/>
            <a:ext cx="3794696" cy="1109662"/>
          </a:xfrm>
          <a:prstGeom prst="wedgeRoundRectCallout">
            <a:avLst>
              <a:gd name="adj1" fmla="val 52037"/>
              <a:gd name="adj2" fmla="val 114218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 err="1">
                <a:solidFill>
                  <a:srgbClr val="FF0000"/>
                </a:solidFill>
              </a:rPr>
              <a:t>Yo</a:t>
            </a:r>
            <a:r>
              <a:rPr lang="en-US" sz="2000" dirty="0">
                <a:solidFill>
                  <a:srgbClr val="FF0000"/>
                </a:solidFill>
              </a:rPr>
              <a:t> Dawg? </a:t>
            </a:r>
            <a:r>
              <a:rPr lang="en-US" sz="2000" dirty="0">
                <a:solidFill>
                  <a:schemeClr val="tx1"/>
                </a:solidFill>
              </a:rPr>
              <a:t>You will address me as </a:t>
            </a:r>
            <a:r>
              <a:rPr lang="en-US" sz="2000" dirty="0">
                <a:solidFill>
                  <a:srgbClr val="FF0000"/>
                </a:solidFill>
              </a:rPr>
              <a:t>Mr. Operating System </a:t>
            </a:r>
            <a:r>
              <a:rPr lang="en-US" sz="2000" dirty="0">
                <a:solidFill>
                  <a:schemeClr val="tx1"/>
                </a:solidFill>
              </a:rPr>
              <a:t>or NO memory for you.</a:t>
            </a:r>
          </a:p>
        </p:txBody>
      </p:sp>
      <p:sp>
        <p:nvSpPr>
          <p:cNvPr id="249900" name="Line 44"/>
          <p:cNvSpPr>
            <a:spLocks noChangeShapeType="1"/>
          </p:cNvSpPr>
          <p:nvPr/>
        </p:nvSpPr>
        <p:spPr bwMode="auto">
          <a:xfrm>
            <a:off x="381000" y="3101975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890" name="AutoShape 34"/>
          <p:cNvSpPr>
            <a:spLocks noChangeArrowheads="1"/>
          </p:cNvSpPr>
          <p:nvPr/>
        </p:nvSpPr>
        <p:spPr bwMode="auto">
          <a:xfrm>
            <a:off x="5562600" y="4999529"/>
            <a:ext cx="3429000" cy="1096471"/>
          </a:xfrm>
          <a:prstGeom prst="wedgeRoundRectCallout">
            <a:avLst>
              <a:gd name="adj1" fmla="val 52037"/>
              <a:gd name="adj2" fmla="val 114218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That’s better. Ok, I found 12 bytes of free memory at address </a:t>
            </a:r>
            <a:r>
              <a:rPr lang="en-US" sz="2000" dirty="0">
                <a:solidFill>
                  <a:srgbClr val="990000"/>
                </a:solidFill>
              </a:rPr>
              <a:t>30050</a:t>
            </a:r>
            <a:r>
              <a:rPr lang="en-US" sz="2000" dirty="0"/>
              <a:t>. </a:t>
            </a:r>
          </a:p>
        </p:txBody>
      </p:sp>
      <p:sp>
        <p:nvSpPr>
          <p:cNvPr id="47" name="AutoShape 33">
            <a:extLst>
              <a:ext uri="{FF2B5EF4-FFF2-40B4-BE49-F238E27FC236}">
                <a16:creationId xmlns:a16="http://schemas.microsoft.com/office/drawing/2014/main" xmlns="" id="{70FC3E62-C94E-4EF5-98E0-C834DFD726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3504" y="1635617"/>
            <a:ext cx="3794695" cy="1057359"/>
          </a:xfrm>
          <a:prstGeom prst="wedgeRoundRectCallout">
            <a:avLst>
              <a:gd name="adj1" fmla="val -72867"/>
              <a:gd name="adj2" fmla="val 71540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Ok, ok.  Mr. Operating System… can you reserve </a:t>
            </a:r>
            <a:r>
              <a:rPr lang="en-US" sz="2000" dirty="0">
                <a:solidFill>
                  <a:srgbClr val="6600CC"/>
                </a:solidFill>
              </a:rPr>
              <a:t>12 bytes </a:t>
            </a:r>
            <a:r>
              <a:rPr lang="en-US" sz="2000" dirty="0"/>
              <a:t>of memory for me?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9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9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49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9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880" grpId="0" autoUpdateAnimBg="0"/>
      <p:bldP spid="249889" grpId="0" animBg="1"/>
      <p:bldP spid="249889" grpId="1" animBg="1"/>
      <p:bldP spid="46" grpId="0" animBg="1"/>
      <p:bldP spid="46" grpId="1" animBg="1"/>
      <p:bldP spid="249890" grpId="0" animBg="1"/>
      <p:bldP spid="249890" grpId="1" animBg="1"/>
      <p:bldP spid="47" grpId="0" animBg="1"/>
      <p:bldP spid="47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46907-B453-41F1-8F6C-A29931B6DA11}" type="slidenum">
              <a:rPr lang="en-US"/>
              <a:pPr/>
              <a:t>39</a:t>
            </a:fld>
            <a:endParaRPr lang="en-US"/>
          </a:p>
        </p:txBody>
      </p:sp>
      <p:sp>
        <p:nvSpPr>
          <p:cNvPr id="250882" name="Rectangle 2"/>
          <p:cNvSpPr>
            <a:spLocks noChangeArrowheads="1"/>
          </p:cNvSpPr>
          <p:nvPr/>
        </p:nvSpPr>
        <p:spPr bwMode="auto">
          <a:xfrm>
            <a:off x="228600" y="990600"/>
            <a:ext cx="3505200" cy="4083106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883" name="Text Box 3"/>
          <p:cNvSpPr txBox="1">
            <a:spLocks noChangeArrowheads="1"/>
          </p:cNvSpPr>
          <p:nvPr/>
        </p:nvSpPr>
        <p:spPr bwMode="auto">
          <a:xfrm>
            <a:off x="228600" y="457200"/>
            <a:ext cx="3324225" cy="4486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int main()</a:t>
            </a:r>
          </a:p>
          <a:p>
            <a:r>
              <a:rPr lang="en-US" sz="1800" b="1" dirty="0">
                <a:latin typeface="Courier New" pitchFamily="49" charset="0"/>
              </a:rPr>
              <a:t>{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*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size; 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cin</a:t>
            </a:r>
            <a:r>
              <a:rPr lang="en-US" sz="1800" b="1" dirty="0">
                <a:latin typeface="Courier New" pitchFamily="49" charset="0"/>
              </a:rPr>
              <a:t> &gt;&gt; size;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 = new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[size];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[0] = 10;</a:t>
            </a:r>
          </a:p>
          <a:p>
            <a:r>
              <a:rPr lang="en-US" sz="1800" b="1" dirty="0">
                <a:latin typeface="Courier New" pitchFamily="49" charset="0"/>
              </a:rPr>
              <a:t>   // </a:t>
            </a:r>
            <a:r>
              <a:rPr lang="en-US" sz="1800" b="1" dirty="0" err="1">
                <a:latin typeface="Courier New" pitchFamily="49" charset="0"/>
              </a:rPr>
              <a:t>etc</a:t>
            </a:r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delete 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[]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}</a:t>
            </a:r>
          </a:p>
        </p:txBody>
      </p:sp>
      <p:sp>
        <p:nvSpPr>
          <p:cNvPr id="250885" name="Rectangle 5"/>
          <p:cNvSpPr>
            <a:spLocks noChangeArrowheads="1"/>
          </p:cNvSpPr>
          <p:nvPr/>
        </p:nvSpPr>
        <p:spPr bwMode="auto">
          <a:xfrm>
            <a:off x="6583363" y="13081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886" name="Rectangle 6"/>
          <p:cNvSpPr>
            <a:spLocks noChangeArrowheads="1"/>
          </p:cNvSpPr>
          <p:nvPr/>
        </p:nvSpPr>
        <p:spPr bwMode="auto">
          <a:xfrm>
            <a:off x="6583363" y="16129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887" name="Rectangle 7"/>
          <p:cNvSpPr>
            <a:spLocks noChangeArrowheads="1"/>
          </p:cNvSpPr>
          <p:nvPr/>
        </p:nvSpPr>
        <p:spPr bwMode="auto">
          <a:xfrm>
            <a:off x="6583363" y="19177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888" name="Rectangle 8"/>
          <p:cNvSpPr>
            <a:spLocks noChangeArrowheads="1"/>
          </p:cNvSpPr>
          <p:nvPr/>
        </p:nvSpPr>
        <p:spPr bwMode="auto">
          <a:xfrm>
            <a:off x="6583363" y="22225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889" name="Rectangle 9"/>
          <p:cNvSpPr>
            <a:spLocks noChangeArrowheads="1"/>
          </p:cNvSpPr>
          <p:nvPr/>
        </p:nvSpPr>
        <p:spPr bwMode="auto">
          <a:xfrm>
            <a:off x="6583363" y="25273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890" name="Rectangle 10"/>
          <p:cNvSpPr>
            <a:spLocks noChangeArrowheads="1"/>
          </p:cNvSpPr>
          <p:nvPr/>
        </p:nvSpPr>
        <p:spPr bwMode="auto">
          <a:xfrm>
            <a:off x="6583363" y="28305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891" name="Rectangle 11"/>
          <p:cNvSpPr>
            <a:spLocks noChangeArrowheads="1"/>
          </p:cNvSpPr>
          <p:nvPr/>
        </p:nvSpPr>
        <p:spPr bwMode="auto">
          <a:xfrm>
            <a:off x="6583363" y="31353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892" name="Text Box 12"/>
          <p:cNvSpPr txBox="1">
            <a:spLocks noChangeArrowheads="1"/>
          </p:cNvSpPr>
          <p:nvPr/>
        </p:nvSpPr>
        <p:spPr bwMode="auto">
          <a:xfrm>
            <a:off x="7848600" y="838200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50893" name="Text Box 13"/>
          <p:cNvSpPr txBox="1">
            <a:spLocks noChangeArrowheads="1"/>
          </p:cNvSpPr>
          <p:nvPr/>
        </p:nvSpPr>
        <p:spPr bwMode="auto">
          <a:xfrm>
            <a:off x="7391400" y="1295400"/>
            <a:ext cx="140335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b="1">
                <a:latin typeface="Courier New" pitchFamily="49" charset="0"/>
              </a:rPr>
              <a:t>00001000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00001001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00001002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00001003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00001004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00001005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00001006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00001007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00001008</a:t>
            </a:r>
          </a:p>
          <a:p>
            <a:pPr algn="ctr"/>
            <a:r>
              <a:rPr lang="en-US" b="1">
                <a:latin typeface="Courier New" pitchFamily="49" charset="0"/>
              </a:rPr>
              <a:t>…</a:t>
            </a:r>
          </a:p>
        </p:txBody>
      </p:sp>
      <p:sp>
        <p:nvSpPr>
          <p:cNvPr id="250894" name="Rectangle 14"/>
          <p:cNvSpPr>
            <a:spLocks noChangeArrowheads="1"/>
          </p:cNvSpPr>
          <p:nvPr/>
        </p:nvSpPr>
        <p:spPr bwMode="auto">
          <a:xfrm>
            <a:off x="6575425" y="34401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895" name="Rectangle 15"/>
          <p:cNvSpPr>
            <a:spLocks noChangeArrowheads="1"/>
          </p:cNvSpPr>
          <p:nvPr/>
        </p:nvSpPr>
        <p:spPr bwMode="auto">
          <a:xfrm>
            <a:off x="6575425" y="37449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50896" name="Group 16"/>
          <p:cNvGrpSpPr>
            <a:grpSpLocks/>
          </p:cNvGrpSpPr>
          <p:nvPr/>
        </p:nvGrpSpPr>
        <p:grpSpPr bwMode="auto">
          <a:xfrm>
            <a:off x="5886450" y="1219200"/>
            <a:ext cx="1535113" cy="2522538"/>
            <a:chOff x="3708" y="768"/>
            <a:chExt cx="967" cy="1589"/>
          </a:xfrm>
        </p:grpSpPr>
        <p:grpSp>
          <p:nvGrpSpPr>
            <p:cNvPr id="250897" name="Group 17"/>
            <p:cNvGrpSpPr>
              <a:grpSpLocks/>
            </p:cNvGrpSpPr>
            <p:nvPr/>
          </p:nvGrpSpPr>
          <p:grpSpPr bwMode="auto">
            <a:xfrm>
              <a:off x="3792" y="768"/>
              <a:ext cx="883" cy="821"/>
              <a:chOff x="3675" y="864"/>
              <a:chExt cx="883" cy="821"/>
            </a:xfrm>
          </p:grpSpPr>
          <p:sp>
            <p:nvSpPr>
              <p:cNvPr id="250898" name="Rectangle 18"/>
              <p:cNvSpPr>
                <a:spLocks noChangeArrowheads="1"/>
              </p:cNvSpPr>
              <p:nvPr/>
            </p:nvSpPr>
            <p:spPr bwMode="auto">
              <a:xfrm>
                <a:off x="4032" y="919"/>
                <a:ext cx="526" cy="766"/>
              </a:xfrm>
              <a:prstGeom prst="rect">
                <a:avLst/>
              </a:prstGeom>
              <a:solidFill>
                <a:srgbClr val="800000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0899" name="Text Box 19"/>
              <p:cNvSpPr txBox="1">
                <a:spLocks noChangeArrowheads="1"/>
              </p:cNvSpPr>
              <p:nvPr/>
            </p:nvSpPr>
            <p:spPr bwMode="auto">
              <a:xfrm>
                <a:off x="3675" y="864"/>
                <a:ext cx="398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/>
                  <a:t>arr</a:t>
                </a:r>
              </a:p>
            </p:txBody>
          </p:sp>
        </p:grpSp>
        <p:grpSp>
          <p:nvGrpSpPr>
            <p:cNvPr id="250900" name="Group 20"/>
            <p:cNvGrpSpPr>
              <a:grpSpLocks/>
            </p:cNvGrpSpPr>
            <p:nvPr/>
          </p:nvGrpSpPr>
          <p:grpSpPr bwMode="auto">
            <a:xfrm>
              <a:off x="3708" y="1536"/>
              <a:ext cx="967" cy="821"/>
              <a:chOff x="3591" y="864"/>
              <a:chExt cx="967" cy="821"/>
            </a:xfrm>
          </p:grpSpPr>
          <p:sp>
            <p:nvSpPr>
              <p:cNvPr id="250901" name="Rectangle 21"/>
              <p:cNvSpPr>
                <a:spLocks noChangeArrowheads="1"/>
              </p:cNvSpPr>
              <p:nvPr/>
            </p:nvSpPr>
            <p:spPr bwMode="auto">
              <a:xfrm>
                <a:off x="4032" y="919"/>
                <a:ext cx="526" cy="766"/>
              </a:xfrm>
              <a:prstGeom prst="rect">
                <a:avLst/>
              </a:prstGeom>
              <a:solidFill>
                <a:srgbClr val="800000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0902" name="Text Box 22"/>
              <p:cNvSpPr txBox="1">
                <a:spLocks noChangeArrowheads="1"/>
              </p:cNvSpPr>
              <p:nvPr/>
            </p:nvSpPr>
            <p:spPr bwMode="auto">
              <a:xfrm>
                <a:off x="3591" y="864"/>
                <a:ext cx="64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/>
                  <a:t>size   </a:t>
                </a:r>
              </a:p>
            </p:txBody>
          </p:sp>
        </p:grpSp>
        <p:sp>
          <p:nvSpPr>
            <p:cNvPr id="250903" name="Text Box 23"/>
            <p:cNvSpPr txBox="1">
              <a:spLocks noChangeArrowheads="1"/>
            </p:cNvSpPr>
            <p:nvPr/>
          </p:nvSpPr>
          <p:spPr bwMode="auto">
            <a:xfrm>
              <a:off x="4291" y="1778"/>
              <a:ext cx="262" cy="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000">
                  <a:solidFill>
                    <a:schemeClr val="bg1"/>
                  </a:solidFill>
                </a:rPr>
                <a:t>3</a:t>
              </a:r>
            </a:p>
          </p:txBody>
        </p:sp>
      </p:grpSp>
      <p:sp>
        <p:nvSpPr>
          <p:cNvPr id="250904" name="Text Box 24"/>
          <p:cNvSpPr txBox="1">
            <a:spLocks noChangeArrowheads="1"/>
          </p:cNvSpPr>
          <p:nvPr/>
        </p:nvSpPr>
        <p:spPr bwMode="auto">
          <a:xfrm>
            <a:off x="441325" y="5311914"/>
            <a:ext cx="527367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/>
              <a:t>Finally, your pointer variable gets the address of the newly reserved memory.</a:t>
            </a:r>
          </a:p>
        </p:txBody>
      </p:sp>
      <p:grpSp>
        <p:nvGrpSpPr>
          <p:cNvPr id="250905" name="Group 25"/>
          <p:cNvGrpSpPr>
            <a:grpSpLocks/>
          </p:cNvGrpSpPr>
          <p:nvPr/>
        </p:nvGrpSpPr>
        <p:grpSpPr bwMode="auto">
          <a:xfrm>
            <a:off x="2057400" y="2655888"/>
            <a:ext cx="2706688" cy="620712"/>
            <a:chOff x="1296" y="1673"/>
            <a:chExt cx="1705" cy="391"/>
          </a:xfrm>
        </p:grpSpPr>
        <p:grpSp>
          <p:nvGrpSpPr>
            <p:cNvPr id="250906" name="Group 26"/>
            <p:cNvGrpSpPr>
              <a:grpSpLocks/>
            </p:cNvGrpSpPr>
            <p:nvPr/>
          </p:nvGrpSpPr>
          <p:grpSpPr bwMode="auto">
            <a:xfrm>
              <a:off x="1296" y="1673"/>
              <a:ext cx="315" cy="391"/>
              <a:chOff x="1296" y="1673"/>
              <a:chExt cx="315" cy="391"/>
            </a:xfrm>
          </p:grpSpPr>
          <p:sp>
            <p:nvSpPr>
              <p:cNvPr id="250907" name="Line 27"/>
              <p:cNvSpPr>
                <a:spLocks noChangeShapeType="1"/>
              </p:cNvSpPr>
              <p:nvPr/>
            </p:nvSpPr>
            <p:spPr bwMode="auto">
              <a:xfrm>
                <a:off x="1296" y="2064"/>
                <a:ext cx="288" cy="0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0908" name="Text Box 28"/>
              <p:cNvSpPr txBox="1">
                <a:spLocks noChangeArrowheads="1"/>
              </p:cNvSpPr>
              <p:nvPr/>
            </p:nvSpPr>
            <p:spPr bwMode="auto">
              <a:xfrm>
                <a:off x="1378" y="1673"/>
                <a:ext cx="233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>
                    <a:solidFill>
                      <a:srgbClr val="FF3300"/>
                    </a:solidFill>
                  </a:rPr>
                  <a:t>4</a:t>
                </a:r>
              </a:p>
            </p:txBody>
          </p:sp>
        </p:grpSp>
        <p:grpSp>
          <p:nvGrpSpPr>
            <p:cNvPr id="250909" name="Group 29"/>
            <p:cNvGrpSpPr>
              <a:grpSpLocks/>
            </p:cNvGrpSpPr>
            <p:nvPr/>
          </p:nvGrpSpPr>
          <p:grpSpPr bwMode="auto">
            <a:xfrm>
              <a:off x="1584" y="1680"/>
              <a:ext cx="480" cy="384"/>
              <a:chOff x="1584" y="1680"/>
              <a:chExt cx="480" cy="384"/>
            </a:xfrm>
          </p:grpSpPr>
          <p:sp>
            <p:nvSpPr>
              <p:cNvPr id="250910" name="Line 30"/>
              <p:cNvSpPr>
                <a:spLocks noChangeShapeType="1"/>
              </p:cNvSpPr>
              <p:nvPr/>
            </p:nvSpPr>
            <p:spPr bwMode="auto">
              <a:xfrm>
                <a:off x="1679" y="2064"/>
                <a:ext cx="385" cy="0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0911" name="Text Box 31"/>
              <p:cNvSpPr txBox="1">
                <a:spLocks noChangeArrowheads="1"/>
              </p:cNvSpPr>
              <p:nvPr/>
            </p:nvSpPr>
            <p:spPr bwMode="auto">
              <a:xfrm>
                <a:off x="1584" y="1680"/>
                <a:ext cx="39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>
                    <a:solidFill>
                      <a:srgbClr val="FF3300"/>
                    </a:solidFill>
                  </a:rPr>
                  <a:t>* 3</a:t>
                </a:r>
              </a:p>
            </p:txBody>
          </p:sp>
        </p:grpSp>
        <p:sp>
          <p:nvSpPr>
            <p:cNvPr id="250912" name="Text Box 32"/>
            <p:cNvSpPr txBox="1">
              <a:spLocks noChangeArrowheads="1"/>
            </p:cNvSpPr>
            <p:nvPr/>
          </p:nvSpPr>
          <p:spPr bwMode="auto">
            <a:xfrm>
              <a:off x="1968" y="1673"/>
              <a:ext cx="103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3300"/>
                  </a:solidFill>
                </a:rPr>
                <a:t>= 12 bytes</a:t>
              </a:r>
            </a:p>
          </p:txBody>
        </p:sp>
      </p:grpSp>
      <p:grpSp>
        <p:nvGrpSpPr>
          <p:cNvPr id="250913" name="Group 33"/>
          <p:cNvGrpSpPr>
            <a:grpSpLocks/>
          </p:cNvGrpSpPr>
          <p:nvPr/>
        </p:nvGrpSpPr>
        <p:grpSpPr bwMode="auto">
          <a:xfrm>
            <a:off x="6553200" y="4518025"/>
            <a:ext cx="2252663" cy="2530475"/>
            <a:chOff x="4128" y="2846"/>
            <a:chExt cx="1419" cy="1594"/>
          </a:xfrm>
        </p:grpSpPr>
        <p:sp>
          <p:nvSpPr>
            <p:cNvPr id="250914" name="Rectangle 34"/>
            <p:cNvSpPr>
              <a:spLocks noChangeArrowheads="1"/>
            </p:cNvSpPr>
            <p:nvPr/>
          </p:nvSpPr>
          <p:spPr bwMode="auto">
            <a:xfrm>
              <a:off x="4128" y="28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0915" name="Rectangle 35"/>
            <p:cNvSpPr>
              <a:spLocks noChangeArrowheads="1"/>
            </p:cNvSpPr>
            <p:nvPr/>
          </p:nvSpPr>
          <p:spPr bwMode="auto">
            <a:xfrm>
              <a:off x="4128" y="3074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0916" name="Rectangle 36"/>
            <p:cNvSpPr>
              <a:spLocks noChangeArrowheads="1"/>
            </p:cNvSpPr>
            <p:nvPr/>
          </p:nvSpPr>
          <p:spPr bwMode="auto">
            <a:xfrm>
              <a:off x="4128" y="32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0917" name="Rectangle 37"/>
            <p:cNvSpPr>
              <a:spLocks noChangeArrowheads="1"/>
            </p:cNvSpPr>
            <p:nvPr/>
          </p:nvSpPr>
          <p:spPr bwMode="auto">
            <a:xfrm>
              <a:off x="4128" y="3458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0918" name="Rectangle 38"/>
            <p:cNvSpPr>
              <a:spLocks noChangeArrowheads="1"/>
            </p:cNvSpPr>
            <p:nvPr/>
          </p:nvSpPr>
          <p:spPr bwMode="auto">
            <a:xfrm>
              <a:off x="4128" y="364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0919" name="Rectangle 39"/>
            <p:cNvSpPr>
              <a:spLocks noChangeArrowheads="1"/>
            </p:cNvSpPr>
            <p:nvPr/>
          </p:nvSpPr>
          <p:spPr bwMode="auto">
            <a:xfrm>
              <a:off x="4128" y="40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0920" name="Text Box 40"/>
            <p:cNvSpPr txBox="1">
              <a:spLocks noChangeArrowheads="1"/>
            </p:cNvSpPr>
            <p:nvPr/>
          </p:nvSpPr>
          <p:spPr bwMode="auto">
            <a:xfrm>
              <a:off x="4252" y="3775"/>
              <a:ext cx="26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...</a:t>
              </a:r>
            </a:p>
          </p:txBody>
        </p:sp>
        <p:sp>
          <p:nvSpPr>
            <p:cNvPr id="250921" name="Text Box 41"/>
            <p:cNvSpPr txBox="1">
              <a:spLocks noChangeArrowheads="1"/>
            </p:cNvSpPr>
            <p:nvPr/>
          </p:nvSpPr>
          <p:spPr bwMode="auto">
            <a:xfrm>
              <a:off x="4663" y="2846"/>
              <a:ext cx="884" cy="1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>
                  <a:latin typeface="Courier New" pitchFamily="49" charset="0"/>
                </a:rPr>
                <a:t>00030050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00030051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00030052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00030053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00030054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...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00030060</a:t>
              </a:r>
            </a:p>
            <a:p>
              <a:pPr algn="ctr"/>
              <a:endParaRPr lang="en-US" sz="2000" b="1">
                <a:latin typeface="Courier New" pitchFamily="49" charset="0"/>
              </a:endParaRPr>
            </a:p>
          </p:txBody>
        </p:sp>
      </p:grpSp>
      <p:sp>
        <p:nvSpPr>
          <p:cNvPr id="250922" name="Text Box 42"/>
          <p:cNvSpPr txBox="1">
            <a:spLocks noChangeArrowheads="1"/>
          </p:cNvSpPr>
          <p:nvPr/>
        </p:nvSpPr>
        <p:spPr bwMode="auto">
          <a:xfrm>
            <a:off x="6504297" y="1689100"/>
            <a:ext cx="97013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30050</a:t>
            </a:r>
            <a:endParaRPr lang="en-US" sz="2200" dirty="0">
              <a:solidFill>
                <a:srgbClr val="FFFF00"/>
              </a:solidFill>
            </a:endParaRPr>
          </a:p>
        </p:txBody>
      </p:sp>
      <p:sp>
        <p:nvSpPr>
          <p:cNvPr id="250923" name="Freeform 43"/>
          <p:cNvSpPr>
            <a:spLocks/>
          </p:cNvSpPr>
          <p:nvPr/>
        </p:nvSpPr>
        <p:spPr bwMode="auto">
          <a:xfrm>
            <a:off x="5473700" y="1905000"/>
            <a:ext cx="1079500" cy="2667000"/>
          </a:xfrm>
          <a:custGeom>
            <a:avLst/>
            <a:gdLst>
              <a:gd name="T0" fmla="*/ 680 w 680"/>
              <a:gd name="T1" fmla="*/ 0 h 1680"/>
              <a:gd name="T2" fmla="*/ 8 w 680"/>
              <a:gd name="T3" fmla="*/ 912 h 1680"/>
              <a:gd name="T4" fmla="*/ 632 w 680"/>
              <a:gd name="T5" fmla="*/ 1680 h 1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80" h="1680">
                <a:moveTo>
                  <a:pt x="680" y="0"/>
                </a:moveTo>
                <a:cubicBezTo>
                  <a:pt x="348" y="316"/>
                  <a:pt x="16" y="632"/>
                  <a:pt x="8" y="912"/>
                </a:cubicBezTo>
                <a:cubicBezTo>
                  <a:pt x="0" y="1192"/>
                  <a:pt x="316" y="1436"/>
                  <a:pt x="632" y="1680"/>
                </a:cubicBezTo>
              </a:path>
            </a:pathLst>
          </a:custGeom>
          <a:noFill/>
          <a:ln w="28575" cap="flat" cmpd="sng">
            <a:solidFill>
              <a:srgbClr val="008080"/>
            </a:solidFill>
            <a:prstDash val="solid"/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0924" name="Line 44"/>
          <p:cNvSpPr>
            <a:spLocks noChangeShapeType="1"/>
          </p:cNvSpPr>
          <p:nvPr/>
        </p:nvSpPr>
        <p:spPr bwMode="auto">
          <a:xfrm>
            <a:off x="381000" y="3657600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50925" name="Group 45"/>
          <p:cNvGrpSpPr>
            <a:grpSpLocks/>
          </p:cNvGrpSpPr>
          <p:nvPr/>
        </p:nvGrpSpPr>
        <p:grpSpPr bwMode="auto">
          <a:xfrm>
            <a:off x="6553200" y="4572000"/>
            <a:ext cx="838200" cy="1219200"/>
            <a:chOff x="4128" y="2880"/>
            <a:chExt cx="528" cy="768"/>
          </a:xfrm>
        </p:grpSpPr>
        <p:sp>
          <p:nvSpPr>
            <p:cNvPr id="250926" name="Rectangle 46"/>
            <p:cNvSpPr>
              <a:spLocks noChangeArrowheads="1"/>
            </p:cNvSpPr>
            <p:nvPr/>
          </p:nvSpPr>
          <p:spPr bwMode="auto">
            <a:xfrm>
              <a:off x="4128" y="2880"/>
              <a:ext cx="528" cy="768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0927" name="Text Box 47"/>
            <p:cNvSpPr txBox="1">
              <a:spLocks noChangeArrowheads="1"/>
            </p:cNvSpPr>
            <p:nvPr/>
          </p:nvSpPr>
          <p:spPr bwMode="auto">
            <a:xfrm>
              <a:off x="4224" y="3120"/>
              <a:ext cx="31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</a:p>
          </p:txBody>
        </p:sp>
      </p:grpSp>
      <p:sp>
        <p:nvSpPr>
          <p:cNvPr id="250929" name="Rectangle 49"/>
          <p:cNvSpPr>
            <a:spLocks noChangeArrowheads="1"/>
          </p:cNvSpPr>
          <p:nvPr/>
        </p:nvSpPr>
        <p:spPr bwMode="auto">
          <a:xfrm>
            <a:off x="685800" y="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/>
              <a:t>New and Delete (For Arrays)</a:t>
            </a:r>
          </a:p>
        </p:txBody>
      </p:sp>
      <p:sp>
        <p:nvSpPr>
          <p:cNvPr id="250933" name="Line 53"/>
          <p:cNvSpPr>
            <a:spLocks noChangeShapeType="1"/>
          </p:cNvSpPr>
          <p:nvPr/>
        </p:nvSpPr>
        <p:spPr bwMode="auto">
          <a:xfrm>
            <a:off x="381000" y="3101975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" name="Line 35"/>
          <p:cNvSpPr>
            <a:spLocks noChangeShapeType="1"/>
          </p:cNvSpPr>
          <p:nvPr/>
        </p:nvSpPr>
        <p:spPr bwMode="auto">
          <a:xfrm>
            <a:off x="392113" y="4460875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AutoShape 45"/>
          <p:cNvSpPr>
            <a:spLocks noChangeArrowheads="1"/>
          </p:cNvSpPr>
          <p:nvPr/>
        </p:nvSpPr>
        <p:spPr bwMode="auto">
          <a:xfrm>
            <a:off x="1879600" y="1691235"/>
            <a:ext cx="3830638" cy="1406132"/>
          </a:xfrm>
          <a:prstGeom prst="wedgeRoundRectCallout">
            <a:avLst>
              <a:gd name="adj1" fmla="val -61187"/>
              <a:gd name="adj2" fmla="val 8009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r>
              <a:rPr lang="en-US" sz="2000" dirty="0"/>
              <a:t>You can also use the </a:t>
            </a:r>
            <a:br>
              <a:rPr lang="en-US" sz="2000" dirty="0"/>
            </a:br>
            <a:r>
              <a:rPr lang="en-US" sz="2000" dirty="0">
                <a:solidFill>
                  <a:srgbClr val="6600CC"/>
                </a:solidFill>
              </a:rPr>
              <a:t>* notation </a:t>
            </a:r>
            <a:r>
              <a:rPr lang="en-US" sz="2000" dirty="0"/>
              <a:t>if you like (instead of brackets)</a:t>
            </a:r>
          </a:p>
        </p:txBody>
      </p:sp>
      <p:sp>
        <p:nvSpPr>
          <p:cNvPr id="55" name="Rectangle 47"/>
          <p:cNvSpPr>
            <a:spLocks noChangeArrowheads="1"/>
          </p:cNvSpPr>
          <p:nvPr/>
        </p:nvSpPr>
        <p:spPr bwMode="auto">
          <a:xfrm>
            <a:off x="685800" y="3505200"/>
            <a:ext cx="2133600" cy="68580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Rectangle 46"/>
          <p:cNvSpPr>
            <a:spLocks noChangeArrowheads="1"/>
          </p:cNvSpPr>
          <p:nvPr/>
        </p:nvSpPr>
        <p:spPr bwMode="auto">
          <a:xfrm>
            <a:off x="666750" y="3492500"/>
            <a:ext cx="31357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3300"/>
                </a:solidFill>
              </a:rPr>
              <a:t>*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6600CC"/>
                </a:solidFill>
              </a:rPr>
              <a:t>arr+</a:t>
            </a:r>
            <a:r>
              <a:rPr lang="en-US" sz="1800" dirty="0">
                <a:solidFill>
                  <a:srgbClr val="FF3300"/>
                </a:solidFill>
              </a:rPr>
              <a:t>0</a:t>
            </a:r>
            <a:r>
              <a:rPr lang="en-US" sz="1800" dirty="0"/>
              <a:t>) = 10;  </a:t>
            </a:r>
            <a:r>
              <a:rPr lang="en-US" sz="1600" dirty="0"/>
              <a:t>// </a:t>
            </a:r>
            <a:r>
              <a:rPr lang="en-US" sz="1600" dirty="0" err="1"/>
              <a:t>arr</a:t>
            </a:r>
            <a:r>
              <a:rPr lang="en-US" sz="1600" dirty="0"/>
              <a:t>[</a:t>
            </a:r>
            <a:r>
              <a:rPr lang="en-US" sz="1600" dirty="0">
                <a:solidFill>
                  <a:srgbClr val="FF3300"/>
                </a:solidFill>
              </a:rPr>
              <a:t>0</a:t>
            </a:r>
            <a:r>
              <a:rPr lang="en-US" sz="1600" dirty="0"/>
              <a:t>] = 10;</a:t>
            </a:r>
            <a:endParaRPr lang="en-US" sz="1800" dirty="0"/>
          </a:p>
          <a:p>
            <a:r>
              <a:rPr lang="en-US" sz="1800" dirty="0">
                <a:solidFill>
                  <a:srgbClr val="FF3300"/>
                </a:solidFill>
              </a:rPr>
              <a:t>*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6600CC"/>
                </a:solidFill>
              </a:rPr>
              <a:t>arr+</a:t>
            </a:r>
            <a:r>
              <a:rPr lang="en-US" sz="1800" dirty="0">
                <a:solidFill>
                  <a:srgbClr val="FF3300"/>
                </a:solidFill>
              </a:rPr>
              <a:t>1</a:t>
            </a:r>
            <a:r>
              <a:rPr lang="en-US" sz="1800" dirty="0"/>
              <a:t>) = 20;  </a:t>
            </a:r>
            <a:r>
              <a:rPr lang="en-US" sz="1600" dirty="0"/>
              <a:t>// </a:t>
            </a:r>
            <a:r>
              <a:rPr lang="en-US" sz="1600" dirty="0" err="1"/>
              <a:t>arr</a:t>
            </a:r>
            <a:r>
              <a:rPr lang="en-US" sz="1600" dirty="0"/>
              <a:t>[</a:t>
            </a:r>
            <a:r>
              <a:rPr lang="en-US" sz="1600" dirty="0">
                <a:solidFill>
                  <a:srgbClr val="FF3300"/>
                </a:solidFill>
              </a:rPr>
              <a:t>1</a:t>
            </a:r>
            <a:r>
              <a:rPr lang="en-US" sz="1600" dirty="0"/>
              <a:t>] = 20;</a:t>
            </a:r>
            <a:endParaRPr lang="en-US" sz="1800" dirty="0"/>
          </a:p>
        </p:txBody>
      </p:sp>
      <p:sp>
        <p:nvSpPr>
          <p:cNvPr id="57" name="AutoShape 45"/>
          <p:cNvSpPr>
            <a:spLocks noChangeArrowheads="1"/>
          </p:cNvSpPr>
          <p:nvPr/>
        </p:nvSpPr>
        <p:spPr bwMode="auto">
          <a:xfrm>
            <a:off x="1961045" y="1544637"/>
            <a:ext cx="3683000" cy="1552575"/>
          </a:xfrm>
          <a:prstGeom prst="wedgeRoundRectCallout">
            <a:avLst>
              <a:gd name="adj1" fmla="val -67736"/>
              <a:gd name="adj2" fmla="val 74338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r>
              <a:rPr lang="en-US" sz="2000" dirty="0"/>
              <a:t>You can now treat your pointer just like an array!</a:t>
            </a:r>
          </a:p>
          <a:p>
            <a:pPr algn="ctr"/>
            <a:r>
              <a:rPr lang="en-US" sz="2000" dirty="0"/>
              <a:t>(i.e. use </a:t>
            </a:r>
            <a:r>
              <a:rPr lang="en-US" sz="2000" dirty="0">
                <a:solidFill>
                  <a:srgbClr val="7030A0"/>
                </a:solidFill>
              </a:rPr>
              <a:t>[ ]</a:t>
            </a:r>
            <a:r>
              <a:rPr lang="en-US" sz="2000" dirty="0"/>
              <a:t> to index it)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0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0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50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0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50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904" grpId="0" autoUpdateAnimBg="0"/>
      <p:bldP spid="250922" grpId="0"/>
      <p:bldP spid="250923" grpId="0" animBg="1"/>
      <p:bldP spid="250924" grpId="0" animBg="1"/>
      <p:bldP spid="250924" grpId="1" animBg="1"/>
      <p:bldP spid="250933" grpId="0" animBg="1"/>
      <p:bldP spid="53" grpId="0" animBg="1"/>
      <p:bldP spid="54" grpId="0" animBg="1" autoUpdateAnimBg="0"/>
      <p:bldP spid="54" grpId="1" animBg="1"/>
      <p:bldP spid="55" grpId="0" animBg="1"/>
      <p:bldP spid="55" grpId="1" animBg="1"/>
      <p:bldP spid="56" grpId="0"/>
      <p:bldP spid="56" grpId="1"/>
      <p:bldP spid="57" grpId="0" animBg="1" autoUpdateAnimBg="0"/>
      <p:bldP spid="57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E7A4792E-C27F-4F42-BA23-69E564AB76D1}"/>
              </a:ext>
            </a:extLst>
          </p:cNvPr>
          <p:cNvGrpSpPr/>
          <p:nvPr/>
        </p:nvGrpSpPr>
        <p:grpSpPr>
          <a:xfrm>
            <a:off x="672002" y="4316720"/>
            <a:ext cx="5029200" cy="2491760"/>
            <a:chOff x="228600" y="1752600"/>
            <a:chExt cx="5029200" cy="2491760"/>
          </a:xfrm>
        </p:grpSpPr>
        <p:sp>
          <p:nvSpPr>
            <p:cNvPr id="47" name="Rectangle 29">
              <a:extLst>
                <a:ext uri="{FF2B5EF4-FFF2-40B4-BE49-F238E27FC236}">
                  <a16:creationId xmlns:a16="http://schemas.microsoft.com/office/drawing/2014/main" xmlns="" id="{CDF6F800-FDDC-4C22-BE30-0C10188D6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600" y="1752600"/>
              <a:ext cx="5029200" cy="247650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8" name="Text Box 30">
              <a:extLst>
                <a:ext uri="{FF2B5EF4-FFF2-40B4-BE49-F238E27FC236}">
                  <a16:creationId xmlns:a16="http://schemas.microsoft.com/office/drawing/2014/main" xmlns="" id="{4D3FB0BD-D581-4137-951E-C87D0021F8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8600" y="1812925"/>
              <a:ext cx="4635718" cy="24314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sz="1900" dirty="0" err="1"/>
                <a:t>int</a:t>
              </a:r>
              <a:r>
                <a:rPr lang="en-US" sz="1900" dirty="0"/>
                <a:t> main()</a:t>
              </a:r>
            </a:p>
            <a:p>
              <a:r>
                <a:rPr lang="en-US" sz="1900" dirty="0"/>
                <a:t>{</a:t>
              </a:r>
            </a:p>
            <a:p>
              <a:r>
                <a:rPr lang="en-US" sz="1900" dirty="0"/>
                <a:t>    </a:t>
              </a:r>
              <a:r>
                <a:rPr lang="en-US" sz="1900" dirty="0" err="1"/>
                <a:t>int</a:t>
              </a:r>
              <a:r>
                <a:rPr lang="en-US" sz="1900" dirty="0"/>
                <a:t>    </a:t>
              </a:r>
              <a:r>
                <a:rPr lang="en-US" sz="1900" dirty="0">
                  <a:solidFill>
                    <a:srgbClr val="006666"/>
                  </a:solidFill>
                </a:rPr>
                <a:t>age</a:t>
              </a:r>
              <a:r>
                <a:rPr lang="en-US" sz="1900" dirty="0"/>
                <a:t> = 41;</a:t>
              </a:r>
            </a:p>
            <a:p>
              <a:r>
                <a:rPr lang="en-US" sz="1900" dirty="0"/>
                <a:t>    char </a:t>
              </a:r>
              <a:r>
                <a:rPr lang="en-US" sz="1900" dirty="0">
                  <a:solidFill>
                    <a:srgbClr val="006666"/>
                  </a:solidFill>
                </a:rPr>
                <a:t>grade </a:t>
              </a:r>
              <a:r>
                <a:rPr lang="en-US" sz="1900" dirty="0"/>
                <a:t>= ‘B’;</a:t>
              </a:r>
              <a:br>
                <a:rPr lang="en-US" sz="1900" dirty="0"/>
              </a:br>
              <a:endParaRPr lang="en-US" sz="1900" dirty="0"/>
            </a:p>
            <a:p>
              <a:r>
                <a:rPr lang="en-US" sz="1900" dirty="0"/>
                <a:t>    ...</a:t>
              </a:r>
            </a:p>
            <a:p>
              <a:r>
                <a:rPr lang="en-US" sz="1900" dirty="0"/>
                <a:t> </a:t>
              </a:r>
            </a:p>
            <a:p>
              <a:r>
                <a:rPr lang="en-US" sz="1900" dirty="0"/>
                <a:t>}</a:t>
              </a:r>
            </a:p>
          </p:txBody>
        </p:sp>
      </p:grpSp>
      <p:sp>
        <p:nvSpPr>
          <p:cNvPr id="3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009A2-46EB-4707-BF4E-10CC39DEB4C3}" type="slidenum">
              <a:rPr lang="en-US"/>
              <a:pPr/>
              <a:t>4</a:t>
            </a:fld>
            <a:endParaRPr lang="en-US"/>
          </a:p>
        </p:txBody>
      </p:sp>
      <p:sp>
        <p:nvSpPr>
          <p:cNvPr id="355331" name="Rectangle 3"/>
          <p:cNvSpPr>
            <a:spLocks noChangeArrowheads="1"/>
          </p:cNvSpPr>
          <p:nvPr/>
        </p:nvSpPr>
        <p:spPr bwMode="auto">
          <a:xfrm>
            <a:off x="6924675" y="19050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2" name="Rectangle 4"/>
          <p:cNvSpPr>
            <a:spLocks noChangeArrowheads="1"/>
          </p:cNvSpPr>
          <p:nvPr/>
        </p:nvSpPr>
        <p:spPr bwMode="auto">
          <a:xfrm>
            <a:off x="6924675" y="22098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3" name="Rectangle 5"/>
          <p:cNvSpPr>
            <a:spLocks noChangeArrowheads="1"/>
          </p:cNvSpPr>
          <p:nvPr/>
        </p:nvSpPr>
        <p:spPr bwMode="auto">
          <a:xfrm>
            <a:off x="6924675" y="25146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4" name="Rectangle 6"/>
          <p:cNvSpPr>
            <a:spLocks noChangeArrowheads="1"/>
          </p:cNvSpPr>
          <p:nvPr/>
        </p:nvSpPr>
        <p:spPr bwMode="auto">
          <a:xfrm>
            <a:off x="6924675" y="28194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5" name="Rectangle 7"/>
          <p:cNvSpPr>
            <a:spLocks noChangeArrowheads="1"/>
          </p:cNvSpPr>
          <p:nvPr/>
        </p:nvSpPr>
        <p:spPr bwMode="auto">
          <a:xfrm>
            <a:off x="6924675" y="31242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6" name="Rectangle 8"/>
          <p:cNvSpPr>
            <a:spLocks noChangeArrowheads="1"/>
          </p:cNvSpPr>
          <p:nvPr/>
        </p:nvSpPr>
        <p:spPr bwMode="auto">
          <a:xfrm>
            <a:off x="6924675" y="34290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7" name="Rectangle 9"/>
          <p:cNvSpPr>
            <a:spLocks noChangeArrowheads="1"/>
          </p:cNvSpPr>
          <p:nvPr/>
        </p:nvSpPr>
        <p:spPr bwMode="auto">
          <a:xfrm>
            <a:off x="6924675" y="37338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8" name="Rectangle 10"/>
          <p:cNvSpPr>
            <a:spLocks noChangeArrowheads="1"/>
          </p:cNvSpPr>
          <p:nvPr/>
        </p:nvSpPr>
        <p:spPr bwMode="auto">
          <a:xfrm>
            <a:off x="6924675" y="40386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9" name="Rectangle 11"/>
          <p:cNvSpPr>
            <a:spLocks noChangeArrowheads="1"/>
          </p:cNvSpPr>
          <p:nvPr/>
        </p:nvSpPr>
        <p:spPr bwMode="auto">
          <a:xfrm>
            <a:off x="6924675" y="43434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0" name="Rectangle 12"/>
          <p:cNvSpPr>
            <a:spLocks noChangeArrowheads="1"/>
          </p:cNvSpPr>
          <p:nvPr/>
        </p:nvSpPr>
        <p:spPr bwMode="auto">
          <a:xfrm>
            <a:off x="6924675" y="46482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1" name="Rectangle 13"/>
          <p:cNvSpPr>
            <a:spLocks noChangeArrowheads="1"/>
          </p:cNvSpPr>
          <p:nvPr/>
        </p:nvSpPr>
        <p:spPr bwMode="auto">
          <a:xfrm>
            <a:off x="6924675" y="49530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2" name="Rectangle 14"/>
          <p:cNvSpPr>
            <a:spLocks noChangeArrowheads="1"/>
          </p:cNvSpPr>
          <p:nvPr/>
        </p:nvSpPr>
        <p:spPr bwMode="auto">
          <a:xfrm>
            <a:off x="6924675" y="52578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3" name="Text Box 15"/>
          <p:cNvSpPr txBox="1">
            <a:spLocks noChangeArrowheads="1"/>
          </p:cNvSpPr>
          <p:nvPr/>
        </p:nvSpPr>
        <p:spPr bwMode="auto">
          <a:xfrm>
            <a:off x="568102" y="2277070"/>
            <a:ext cx="5374454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990000"/>
                </a:solidFill>
              </a:rPr>
              <a:t>Important</a:t>
            </a:r>
            <a:r>
              <a:rPr lang="en-US" sz="2000" dirty="0"/>
              <a:t>: The address of a variable is defined to be the </a:t>
            </a:r>
            <a:r>
              <a:rPr lang="en-US" sz="2000" i="1" dirty="0">
                <a:solidFill>
                  <a:srgbClr val="FF0000"/>
                </a:solidFill>
              </a:rPr>
              <a:t>lowest</a:t>
            </a:r>
            <a:r>
              <a:rPr lang="en-US" sz="2000" i="1" dirty="0">
                <a:solidFill>
                  <a:schemeClr val="accent2"/>
                </a:solidFill>
              </a:rPr>
              <a:t> </a:t>
            </a:r>
            <a:r>
              <a:rPr lang="en-US" sz="2000" dirty="0"/>
              <a:t>address in memory where the variable is stored.</a:t>
            </a:r>
          </a:p>
        </p:txBody>
      </p:sp>
      <p:sp>
        <p:nvSpPr>
          <p:cNvPr id="355344" name="Text Box 16"/>
          <p:cNvSpPr txBox="1">
            <a:spLocks noChangeArrowheads="1"/>
          </p:cNvSpPr>
          <p:nvPr/>
        </p:nvSpPr>
        <p:spPr bwMode="auto">
          <a:xfrm>
            <a:off x="7153275" y="1447800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355345" name="Rectangle 17"/>
          <p:cNvSpPr>
            <a:spLocks noChangeArrowheads="1"/>
          </p:cNvSpPr>
          <p:nvPr/>
        </p:nvSpPr>
        <p:spPr bwMode="auto">
          <a:xfrm>
            <a:off x="6924675" y="9906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6" name="Rectangle 18"/>
          <p:cNvSpPr>
            <a:spLocks noChangeArrowheads="1"/>
          </p:cNvSpPr>
          <p:nvPr/>
        </p:nvSpPr>
        <p:spPr bwMode="auto">
          <a:xfrm>
            <a:off x="6924675" y="12954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7" name="Rectangle 19"/>
          <p:cNvSpPr>
            <a:spLocks noChangeArrowheads="1"/>
          </p:cNvSpPr>
          <p:nvPr/>
        </p:nvSpPr>
        <p:spPr bwMode="auto">
          <a:xfrm>
            <a:off x="6924675" y="61722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8" name="Text Box 20"/>
          <p:cNvSpPr txBox="1">
            <a:spLocks noChangeArrowheads="1"/>
          </p:cNvSpPr>
          <p:nvPr/>
        </p:nvSpPr>
        <p:spPr bwMode="auto">
          <a:xfrm>
            <a:off x="7153275" y="5410200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355349" name="Rectangle 21"/>
          <p:cNvSpPr>
            <a:spLocks noChangeArrowheads="1"/>
          </p:cNvSpPr>
          <p:nvPr/>
        </p:nvSpPr>
        <p:spPr bwMode="auto">
          <a:xfrm>
            <a:off x="6924675" y="58674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50" name="Rectangle 22"/>
          <p:cNvSpPr>
            <a:spLocks noChangeArrowheads="1"/>
          </p:cNvSpPr>
          <p:nvPr/>
        </p:nvSpPr>
        <p:spPr bwMode="auto">
          <a:xfrm>
            <a:off x="6924675" y="64770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51" name="Text Box 23"/>
          <p:cNvSpPr txBox="1">
            <a:spLocks noChangeArrowheads="1"/>
          </p:cNvSpPr>
          <p:nvPr/>
        </p:nvSpPr>
        <p:spPr bwMode="auto">
          <a:xfrm>
            <a:off x="7732713" y="966788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00000000</a:t>
            </a:r>
          </a:p>
          <a:p>
            <a:r>
              <a:rPr lang="en-US" sz="2000" b="1">
                <a:latin typeface="Courier New" pitchFamily="49" charset="0"/>
              </a:rPr>
              <a:t>00000001</a:t>
            </a:r>
          </a:p>
        </p:txBody>
      </p:sp>
      <p:sp>
        <p:nvSpPr>
          <p:cNvPr id="355352" name="Text Box 24"/>
          <p:cNvSpPr txBox="1">
            <a:spLocks noChangeArrowheads="1"/>
          </p:cNvSpPr>
          <p:nvPr/>
        </p:nvSpPr>
        <p:spPr bwMode="auto">
          <a:xfrm>
            <a:off x="7732713" y="1892300"/>
            <a:ext cx="1403350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00001000</a:t>
            </a:r>
          </a:p>
          <a:p>
            <a:r>
              <a:rPr lang="en-US" sz="2000" b="1">
                <a:latin typeface="Courier New" pitchFamily="49" charset="0"/>
              </a:rPr>
              <a:t>00001001</a:t>
            </a:r>
          </a:p>
          <a:p>
            <a:r>
              <a:rPr lang="en-US" sz="2000" b="1">
                <a:latin typeface="Courier New" pitchFamily="49" charset="0"/>
              </a:rPr>
              <a:t>00001002</a:t>
            </a:r>
          </a:p>
          <a:p>
            <a:r>
              <a:rPr lang="en-US" sz="2000" b="1">
                <a:latin typeface="Courier New" pitchFamily="49" charset="0"/>
              </a:rPr>
              <a:t>00001003</a:t>
            </a:r>
          </a:p>
          <a:p>
            <a:r>
              <a:rPr lang="en-US" sz="2000" b="1">
                <a:latin typeface="Courier New" pitchFamily="49" charset="0"/>
              </a:rPr>
              <a:t>00001004</a:t>
            </a:r>
          </a:p>
          <a:p>
            <a:r>
              <a:rPr lang="en-US" sz="2000" b="1">
                <a:latin typeface="Courier New" pitchFamily="49" charset="0"/>
              </a:rPr>
              <a:t>00001005</a:t>
            </a:r>
          </a:p>
          <a:p>
            <a:r>
              <a:rPr lang="en-US" sz="2000" b="1">
                <a:latin typeface="Courier New" pitchFamily="49" charset="0"/>
              </a:rPr>
              <a:t>00001006</a:t>
            </a:r>
          </a:p>
          <a:p>
            <a:r>
              <a:rPr lang="en-US" sz="2000" b="1">
                <a:latin typeface="Courier New" pitchFamily="49" charset="0"/>
              </a:rPr>
              <a:t>00001007</a:t>
            </a:r>
          </a:p>
          <a:p>
            <a:r>
              <a:rPr lang="en-US" sz="2000" b="1">
                <a:latin typeface="Courier New" pitchFamily="49" charset="0"/>
              </a:rPr>
              <a:t>00001008</a:t>
            </a:r>
          </a:p>
          <a:p>
            <a:r>
              <a:rPr lang="en-US" sz="2000" b="1">
                <a:latin typeface="Courier New" pitchFamily="49" charset="0"/>
              </a:rPr>
              <a:t>00001009</a:t>
            </a:r>
          </a:p>
          <a:p>
            <a:r>
              <a:rPr lang="en-US" sz="2000" b="1">
                <a:latin typeface="Courier New" pitchFamily="49" charset="0"/>
              </a:rPr>
              <a:t>00001010</a:t>
            </a:r>
          </a:p>
          <a:p>
            <a:r>
              <a:rPr lang="en-US" sz="2000" b="1">
                <a:latin typeface="Courier New" pitchFamily="49" charset="0"/>
              </a:rPr>
              <a:t>00001011</a:t>
            </a:r>
          </a:p>
        </p:txBody>
      </p:sp>
      <p:sp>
        <p:nvSpPr>
          <p:cNvPr id="355353" name="Text Box 25"/>
          <p:cNvSpPr txBox="1">
            <a:spLocks noChangeArrowheads="1"/>
          </p:cNvSpPr>
          <p:nvPr/>
        </p:nvSpPr>
        <p:spPr bwMode="auto">
          <a:xfrm>
            <a:off x="7743825" y="5813425"/>
            <a:ext cx="140335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99999990</a:t>
            </a:r>
          </a:p>
          <a:p>
            <a:r>
              <a:rPr lang="en-US" sz="2000" b="1">
                <a:latin typeface="Courier New" pitchFamily="49" charset="0"/>
              </a:rPr>
              <a:t>99999991</a:t>
            </a:r>
          </a:p>
          <a:p>
            <a:r>
              <a:rPr lang="en-US" sz="2000" b="1">
                <a:latin typeface="Courier New" pitchFamily="49" charset="0"/>
              </a:rPr>
              <a:t>99999992</a:t>
            </a:r>
          </a:p>
        </p:txBody>
      </p:sp>
      <p:sp>
        <p:nvSpPr>
          <p:cNvPr id="355354" name="Text Box 26"/>
          <p:cNvSpPr txBox="1">
            <a:spLocks noChangeArrowheads="1"/>
          </p:cNvSpPr>
          <p:nvPr/>
        </p:nvSpPr>
        <p:spPr bwMode="auto">
          <a:xfrm>
            <a:off x="206615" y="3516868"/>
            <a:ext cx="6096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800" dirty="0"/>
              <a:t>So, what is </a:t>
            </a:r>
            <a:r>
              <a:rPr lang="en-US" sz="1800" dirty="0">
                <a:solidFill>
                  <a:srgbClr val="006666"/>
                </a:solidFill>
              </a:rPr>
              <a:t>age’s</a:t>
            </a:r>
            <a:r>
              <a:rPr lang="en-US" sz="1800" dirty="0"/>
              <a:t> address in memory?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3E38C75-37B4-43FC-8007-9548376E3E05}"/>
              </a:ext>
            </a:extLst>
          </p:cNvPr>
          <p:cNvGrpSpPr/>
          <p:nvPr/>
        </p:nvGrpSpPr>
        <p:grpSpPr>
          <a:xfrm>
            <a:off x="6010275" y="3657600"/>
            <a:ext cx="1785938" cy="1295400"/>
            <a:chOff x="6010275" y="3048000"/>
            <a:chExt cx="1785938" cy="1295400"/>
          </a:xfrm>
        </p:grpSpPr>
        <p:grpSp>
          <p:nvGrpSpPr>
            <p:cNvPr id="355356" name="Group 28"/>
            <p:cNvGrpSpPr>
              <a:grpSpLocks/>
            </p:cNvGrpSpPr>
            <p:nvPr/>
          </p:nvGrpSpPr>
          <p:grpSpPr bwMode="auto">
            <a:xfrm>
              <a:off x="6010275" y="3048000"/>
              <a:ext cx="1785938" cy="1295400"/>
              <a:chOff x="3744" y="2448"/>
              <a:chExt cx="1125" cy="816"/>
            </a:xfrm>
          </p:grpSpPr>
          <p:sp>
            <p:nvSpPr>
              <p:cNvPr id="355357" name="Text Box 29"/>
              <p:cNvSpPr txBox="1">
                <a:spLocks noChangeArrowheads="1"/>
              </p:cNvSpPr>
              <p:nvPr/>
            </p:nvSpPr>
            <p:spPr bwMode="auto">
              <a:xfrm>
                <a:off x="3744" y="2448"/>
                <a:ext cx="597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006666"/>
                    </a:solidFill>
                  </a:rPr>
                  <a:t>   age</a:t>
                </a:r>
              </a:p>
            </p:txBody>
          </p:sp>
          <p:sp>
            <p:nvSpPr>
              <p:cNvPr id="355358" name="Rectangle 30"/>
              <p:cNvSpPr>
                <a:spLocks noChangeArrowheads="1"/>
              </p:cNvSpPr>
              <p:nvPr/>
            </p:nvSpPr>
            <p:spPr bwMode="auto">
              <a:xfrm>
                <a:off x="4306" y="2496"/>
                <a:ext cx="563" cy="768"/>
              </a:xfrm>
              <a:prstGeom prst="rect">
                <a:avLst/>
              </a:prstGeom>
              <a:noFill/>
              <a:ln w="28575">
                <a:solidFill>
                  <a:srgbClr val="00008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55359" name="Text Box 31"/>
            <p:cNvSpPr txBox="1">
              <a:spLocks noChangeArrowheads="1"/>
            </p:cNvSpPr>
            <p:nvPr/>
          </p:nvSpPr>
          <p:spPr bwMode="auto">
            <a:xfrm>
              <a:off x="6951195" y="3348038"/>
              <a:ext cx="792630" cy="762000"/>
            </a:xfrm>
            <a:prstGeom prst="rect">
              <a:avLst/>
            </a:prstGeom>
            <a:solidFill>
              <a:srgbClr val="FFFFFF">
                <a:alpha val="85098"/>
              </a:srgbClr>
            </a:solidFill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r>
                <a:rPr lang="en-US" sz="4400" dirty="0"/>
                <a:t>41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F50459F8-A5FD-4E8B-BB82-E257E72C0372}"/>
              </a:ext>
            </a:extLst>
          </p:cNvPr>
          <p:cNvGrpSpPr/>
          <p:nvPr/>
        </p:nvGrpSpPr>
        <p:grpSpPr>
          <a:xfrm>
            <a:off x="5792788" y="5181606"/>
            <a:ext cx="2006600" cy="479419"/>
            <a:chOff x="5792788" y="5181606"/>
            <a:chExt cx="2006600" cy="479419"/>
          </a:xfrm>
        </p:grpSpPr>
        <p:grpSp>
          <p:nvGrpSpPr>
            <p:cNvPr id="355360" name="Group 32"/>
            <p:cNvGrpSpPr>
              <a:grpSpLocks/>
            </p:cNvGrpSpPr>
            <p:nvPr/>
          </p:nvGrpSpPr>
          <p:grpSpPr bwMode="auto">
            <a:xfrm>
              <a:off x="5792788" y="5181606"/>
              <a:ext cx="2006600" cy="461963"/>
              <a:chOff x="3607" y="3216"/>
              <a:chExt cx="1264" cy="291"/>
            </a:xfrm>
          </p:grpSpPr>
          <p:sp>
            <p:nvSpPr>
              <p:cNvPr id="355361" name="Rectangle 33"/>
              <p:cNvSpPr>
                <a:spLocks noChangeArrowheads="1"/>
              </p:cNvSpPr>
              <p:nvPr/>
            </p:nvSpPr>
            <p:spPr bwMode="auto">
              <a:xfrm>
                <a:off x="3607" y="3216"/>
                <a:ext cx="689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006666"/>
                    </a:solidFill>
                  </a:rPr>
                  <a:t> grade</a:t>
                </a:r>
              </a:p>
            </p:txBody>
          </p:sp>
          <p:sp>
            <p:nvSpPr>
              <p:cNvPr id="355362" name="Rectangle 34"/>
              <p:cNvSpPr>
                <a:spLocks noChangeArrowheads="1"/>
              </p:cNvSpPr>
              <p:nvPr/>
            </p:nvSpPr>
            <p:spPr bwMode="auto">
              <a:xfrm>
                <a:off x="4300" y="3264"/>
                <a:ext cx="571" cy="206"/>
              </a:xfrm>
              <a:prstGeom prst="rect">
                <a:avLst/>
              </a:prstGeom>
              <a:noFill/>
              <a:ln w="28575">
                <a:solidFill>
                  <a:srgbClr val="00008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55363" name="Text Box 35"/>
            <p:cNvSpPr txBox="1">
              <a:spLocks noChangeArrowheads="1"/>
            </p:cNvSpPr>
            <p:nvPr/>
          </p:nvSpPr>
          <p:spPr bwMode="auto">
            <a:xfrm>
              <a:off x="7077075" y="5203825"/>
              <a:ext cx="5556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66</a:t>
              </a:r>
            </a:p>
          </p:txBody>
        </p:sp>
      </p:grpSp>
      <p:sp>
        <p:nvSpPr>
          <p:cNvPr id="355364" name="Line 36"/>
          <p:cNvSpPr>
            <a:spLocks noChangeShapeType="1"/>
          </p:cNvSpPr>
          <p:nvPr/>
        </p:nvSpPr>
        <p:spPr bwMode="auto">
          <a:xfrm>
            <a:off x="7848600" y="4038600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65" name="Text Box 37"/>
          <p:cNvSpPr txBox="1">
            <a:spLocks noChangeArrowheads="1"/>
          </p:cNvSpPr>
          <p:nvPr/>
        </p:nvSpPr>
        <p:spPr bwMode="auto">
          <a:xfrm>
            <a:off x="194602" y="3862150"/>
            <a:ext cx="6096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800" dirty="0"/>
              <a:t>What about </a:t>
            </a:r>
            <a:r>
              <a:rPr lang="en-US" sz="1800" dirty="0">
                <a:solidFill>
                  <a:srgbClr val="006666"/>
                </a:solidFill>
              </a:rPr>
              <a:t>grade’s</a:t>
            </a:r>
            <a:r>
              <a:rPr lang="en-US" sz="1800" dirty="0"/>
              <a:t> address?</a:t>
            </a:r>
          </a:p>
        </p:txBody>
      </p:sp>
      <p:sp>
        <p:nvSpPr>
          <p:cNvPr id="355366" name="Line 38"/>
          <p:cNvSpPr>
            <a:spLocks noChangeShapeType="1"/>
          </p:cNvSpPr>
          <p:nvPr/>
        </p:nvSpPr>
        <p:spPr bwMode="auto">
          <a:xfrm>
            <a:off x="7848600" y="5573713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Text Box 55">
            <a:extLst>
              <a:ext uri="{FF2B5EF4-FFF2-40B4-BE49-F238E27FC236}">
                <a16:creationId xmlns:a16="http://schemas.microsoft.com/office/drawing/2014/main" xmlns="" id="{D2127655-F26C-42AF-8683-53231D34A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602" y="1117937"/>
            <a:ext cx="612145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Every time you </a:t>
            </a:r>
            <a:r>
              <a:rPr lang="en-US" sz="2000" dirty="0">
                <a:solidFill>
                  <a:srgbClr val="FF0000"/>
                </a:solidFill>
              </a:rPr>
              <a:t>define a variable </a:t>
            </a:r>
            <a:r>
              <a:rPr lang="en-US" sz="2000" dirty="0"/>
              <a:t>in your program, the compiler </a:t>
            </a:r>
            <a:r>
              <a:rPr lang="en-US" sz="2000" dirty="0">
                <a:solidFill>
                  <a:srgbClr val="FF0000"/>
                </a:solidFill>
              </a:rPr>
              <a:t>finds an unused address </a:t>
            </a:r>
            <a:r>
              <a:rPr lang="en-US" sz="2000" dirty="0"/>
              <a:t>in memory and </a:t>
            </a:r>
            <a:r>
              <a:rPr lang="en-US" sz="2000" dirty="0">
                <a:solidFill>
                  <a:srgbClr val="FF0000"/>
                </a:solidFill>
              </a:rPr>
              <a:t>reserves one or more bytes </a:t>
            </a:r>
            <a:r>
              <a:rPr lang="en-US" sz="2000" dirty="0"/>
              <a:t>there to store it.</a:t>
            </a:r>
          </a:p>
        </p:txBody>
      </p:sp>
      <p:sp>
        <p:nvSpPr>
          <p:cNvPr id="42" name="Line 33">
            <a:extLst>
              <a:ext uri="{FF2B5EF4-FFF2-40B4-BE49-F238E27FC236}">
                <a16:creationId xmlns:a16="http://schemas.microsoft.com/office/drawing/2014/main" xmlns="" id="{607C727E-F1B4-4D6A-9570-F4C50B12E62F}"/>
              </a:ext>
            </a:extLst>
          </p:cNvPr>
          <p:cNvSpPr>
            <a:spLocks noChangeShapeType="1"/>
          </p:cNvSpPr>
          <p:nvPr/>
        </p:nvSpPr>
        <p:spPr bwMode="auto">
          <a:xfrm>
            <a:off x="697292" y="5181606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Line 33">
            <a:extLst>
              <a:ext uri="{FF2B5EF4-FFF2-40B4-BE49-F238E27FC236}">
                <a16:creationId xmlns:a16="http://schemas.microsoft.com/office/drawing/2014/main" xmlns="" id="{82BD4EF9-40C2-4ACD-8FD9-711160AF3F2B}"/>
              </a:ext>
            </a:extLst>
          </p:cNvPr>
          <p:cNvSpPr>
            <a:spLocks noChangeShapeType="1"/>
          </p:cNvSpPr>
          <p:nvPr/>
        </p:nvSpPr>
        <p:spPr bwMode="auto">
          <a:xfrm>
            <a:off x="697292" y="5410200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Rectangle 2">
            <a:extLst>
              <a:ext uri="{FF2B5EF4-FFF2-40B4-BE49-F238E27FC236}">
                <a16:creationId xmlns:a16="http://schemas.microsoft.com/office/drawing/2014/main" xmlns="" id="{EEF934AC-585E-4C6C-BB8E-402CA59EC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475" y="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000" dirty="0"/>
              <a:t>Every Variable Has An Address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5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5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343" grpId="0"/>
      <p:bldP spid="355354" grpId="0" autoUpdateAnimBg="0"/>
      <p:bldP spid="355364" grpId="0" animBg="1"/>
      <p:bldP spid="355365" grpId="0" autoUpdateAnimBg="0"/>
      <p:bldP spid="355366" grpId="0" animBg="1"/>
      <p:bldP spid="41" grpId="0" autoUpdateAnimBg="0"/>
      <p:bldP spid="42" grpId="0" animBg="1"/>
      <p:bldP spid="42" grpId="1" animBg="1"/>
      <p:bldP spid="43" grpId="0" animBg="1"/>
      <p:bldP spid="43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F689A-5612-41FA-84CC-269B6FA429E4}" type="slidenum">
              <a:rPr lang="en-US"/>
              <a:pPr/>
              <a:t>40</a:t>
            </a:fld>
            <a:endParaRPr lang="en-US"/>
          </a:p>
        </p:txBody>
      </p:sp>
      <p:sp>
        <p:nvSpPr>
          <p:cNvPr id="251906" name="Rectangle 2"/>
          <p:cNvSpPr>
            <a:spLocks noChangeArrowheads="1"/>
          </p:cNvSpPr>
          <p:nvPr/>
        </p:nvSpPr>
        <p:spPr bwMode="auto">
          <a:xfrm>
            <a:off x="228600" y="990600"/>
            <a:ext cx="3505200" cy="4139750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07" name="Text Box 3"/>
          <p:cNvSpPr txBox="1">
            <a:spLocks noChangeArrowheads="1"/>
          </p:cNvSpPr>
          <p:nvPr/>
        </p:nvSpPr>
        <p:spPr bwMode="auto">
          <a:xfrm>
            <a:off x="228600" y="457200"/>
            <a:ext cx="3324225" cy="4486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int main()</a:t>
            </a:r>
          </a:p>
          <a:p>
            <a:r>
              <a:rPr lang="en-US" sz="1800" b="1" dirty="0">
                <a:latin typeface="Courier New" pitchFamily="49" charset="0"/>
              </a:rPr>
              <a:t>{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*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size; 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cin</a:t>
            </a:r>
            <a:r>
              <a:rPr lang="en-US" sz="1800" b="1" dirty="0">
                <a:latin typeface="Courier New" pitchFamily="49" charset="0"/>
              </a:rPr>
              <a:t> &gt;&gt; size;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 = new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[size];</a:t>
            </a: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[0] = 10;</a:t>
            </a:r>
          </a:p>
          <a:p>
            <a:r>
              <a:rPr lang="en-US" sz="1800" b="1" dirty="0">
                <a:latin typeface="Courier New" pitchFamily="49" charset="0"/>
              </a:rPr>
              <a:t>   // </a:t>
            </a:r>
            <a:r>
              <a:rPr lang="en-US" sz="1800" b="1" dirty="0" err="1">
                <a:latin typeface="Courier New" pitchFamily="49" charset="0"/>
              </a:rPr>
              <a:t>etc</a:t>
            </a:r>
            <a:endParaRPr lang="en-US" sz="1800" b="1" dirty="0">
              <a:latin typeface="Courier New" pitchFamily="49" charset="0"/>
            </a:endParaRPr>
          </a:p>
          <a:p>
            <a:endParaRPr lang="en-US" sz="1800" b="1" dirty="0">
              <a:latin typeface="Courier New" pitchFamily="49" charset="0"/>
            </a:endParaRPr>
          </a:p>
          <a:p>
            <a:r>
              <a:rPr lang="en-US" sz="1800" b="1" dirty="0">
                <a:latin typeface="Courier New" pitchFamily="49" charset="0"/>
              </a:rPr>
              <a:t>   delete </a:t>
            </a:r>
            <a:r>
              <a:rPr lang="en-US" sz="1800" b="1" dirty="0">
                <a:solidFill>
                  <a:srgbClr val="FF3300"/>
                </a:solidFill>
                <a:latin typeface="Courier New" pitchFamily="49" charset="0"/>
              </a:rPr>
              <a:t>[]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arr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latin typeface="Courier New" pitchFamily="49" charset="0"/>
              </a:rPr>
              <a:t>}</a:t>
            </a:r>
          </a:p>
        </p:txBody>
      </p:sp>
      <p:sp>
        <p:nvSpPr>
          <p:cNvPr id="251909" name="Rectangle 5"/>
          <p:cNvSpPr>
            <a:spLocks noChangeArrowheads="1"/>
          </p:cNvSpPr>
          <p:nvPr/>
        </p:nvSpPr>
        <p:spPr bwMode="auto">
          <a:xfrm>
            <a:off x="6583363" y="13081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10" name="Rectangle 6"/>
          <p:cNvSpPr>
            <a:spLocks noChangeArrowheads="1"/>
          </p:cNvSpPr>
          <p:nvPr/>
        </p:nvSpPr>
        <p:spPr bwMode="auto">
          <a:xfrm>
            <a:off x="6583363" y="16129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11" name="Rectangle 7"/>
          <p:cNvSpPr>
            <a:spLocks noChangeArrowheads="1"/>
          </p:cNvSpPr>
          <p:nvPr/>
        </p:nvSpPr>
        <p:spPr bwMode="auto">
          <a:xfrm>
            <a:off x="6583363" y="19177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12" name="Rectangle 8"/>
          <p:cNvSpPr>
            <a:spLocks noChangeArrowheads="1"/>
          </p:cNvSpPr>
          <p:nvPr/>
        </p:nvSpPr>
        <p:spPr bwMode="auto">
          <a:xfrm>
            <a:off x="6583363" y="22225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13" name="Rectangle 9"/>
          <p:cNvSpPr>
            <a:spLocks noChangeArrowheads="1"/>
          </p:cNvSpPr>
          <p:nvPr/>
        </p:nvSpPr>
        <p:spPr bwMode="auto">
          <a:xfrm>
            <a:off x="6583363" y="25273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14" name="Rectangle 10"/>
          <p:cNvSpPr>
            <a:spLocks noChangeArrowheads="1"/>
          </p:cNvSpPr>
          <p:nvPr/>
        </p:nvSpPr>
        <p:spPr bwMode="auto">
          <a:xfrm>
            <a:off x="6583363" y="28305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15" name="Rectangle 11"/>
          <p:cNvSpPr>
            <a:spLocks noChangeArrowheads="1"/>
          </p:cNvSpPr>
          <p:nvPr/>
        </p:nvSpPr>
        <p:spPr bwMode="auto">
          <a:xfrm>
            <a:off x="6583363" y="31353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16" name="Text Box 12"/>
          <p:cNvSpPr txBox="1">
            <a:spLocks noChangeArrowheads="1"/>
          </p:cNvSpPr>
          <p:nvPr/>
        </p:nvSpPr>
        <p:spPr bwMode="auto">
          <a:xfrm>
            <a:off x="7848600" y="838200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51917" name="Text Box 13"/>
          <p:cNvSpPr txBox="1">
            <a:spLocks noChangeArrowheads="1"/>
          </p:cNvSpPr>
          <p:nvPr/>
        </p:nvSpPr>
        <p:spPr bwMode="auto">
          <a:xfrm>
            <a:off x="7391400" y="1295400"/>
            <a:ext cx="140335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b="1">
                <a:latin typeface="Courier New" pitchFamily="49" charset="0"/>
              </a:rPr>
              <a:t>00001000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00001001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00001002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00001003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00001004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00001005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00001006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00001007</a:t>
            </a:r>
          </a:p>
          <a:p>
            <a:pPr algn="ctr"/>
            <a:r>
              <a:rPr lang="en-US" sz="2000" b="1">
                <a:latin typeface="Courier New" pitchFamily="49" charset="0"/>
              </a:rPr>
              <a:t>00001008</a:t>
            </a:r>
          </a:p>
          <a:p>
            <a:pPr algn="ctr"/>
            <a:r>
              <a:rPr lang="en-US" b="1">
                <a:latin typeface="Courier New" pitchFamily="49" charset="0"/>
              </a:rPr>
              <a:t>…</a:t>
            </a:r>
          </a:p>
        </p:txBody>
      </p:sp>
      <p:sp>
        <p:nvSpPr>
          <p:cNvPr id="251918" name="Rectangle 14"/>
          <p:cNvSpPr>
            <a:spLocks noChangeArrowheads="1"/>
          </p:cNvSpPr>
          <p:nvPr/>
        </p:nvSpPr>
        <p:spPr bwMode="auto">
          <a:xfrm>
            <a:off x="6575425" y="34401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19" name="Rectangle 15"/>
          <p:cNvSpPr>
            <a:spLocks noChangeArrowheads="1"/>
          </p:cNvSpPr>
          <p:nvPr/>
        </p:nvSpPr>
        <p:spPr bwMode="auto">
          <a:xfrm>
            <a:off x="6575425" y="37449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51920" name="Group 16"/>
          <p:cNvGrpSpPr>
            <a:grpSpLocks/>
          </p:cNvGrpSpPr>
          <p:nvPr/>
        </p:nvGrpSpPr>
        <p:grpSpPr bwMode="auto">
          <a:xfrm>
            <a:off x="5886450" y="1219200"/>
            <a:ext cx="1535113" cy="2522538"/>
            <a:chOff x="3708" y="768"/>
            <a:chExt cx="967" cy="1589"/>
          </a:xfrm>
        </p:grpSpPr>
        <p:grpSp>
          <p:nvGrpSpPr>
            <p:cNvPr id="251921" name="Group 17"/>
            <p:cNvGrpSpPr>
              <a:grpSpLocks/>
            </p:cNvGrpSpPr>
            <p:nvPr/>
          </p:nvGrpSpPr>
          <p:grpSpPr bwMode="auto">
            <a:xfrm>
              <a:off x="3792" y="768"/>
              <a:ext cx="883" cy="821"/>
              <a:chOff x="3675" y="864"/>
              <a:chExt cx="883" cy="821"/>
            </a:xfrm>
          </p:grpSpPr>
          <p:sp>
            <p:nvSpPr>
              <p:cNvPr id="251922" name="Rectangle 18"/>
              <p:cNvSpPr>
                <a:spLocks noChangeArrowheads="1"/>
              </p:cNvSpPr>
              <p:nvPr/>
            </p:nvSpPr>
            <p:spPr bwMode="auto">
              <a:xfrm>
                <a:off x="4032" y="919"/>
                <a:ext cx="526" cy="766"/>
              </a:xfrm>
              <a:prstGeom prst="rect">
                <a:avLst/>
              </a:prstGeom>
              <a:solidFill>
                <a:srgbClr val="800000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1923" name="Text Box 19"/>
              <p:cNvSpPr txBox="1">
                <a:spLocks noChangeArrowheads="1"/>
              </p:cNvSpPr>
              <p:nvPr/>
            </p:nvSpPr>
            <p:spPr bwMode="auto">
              <a:xfrm>
                <a:off x="3675" y="864"/>
                <a:ext cx="398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/>
                  <a:t>arr</a:t>
                </a:r>
              </a:p>
            </p:txBody>
          </p:sp>
        </p:grpSp>
        <p:grpSp>
          <p:nvGrpSpPr>
            <p:cNvPr id="251924" name="Group 20"/>
            <p:cNvGrpSpPr>
              <a:grpSpLocks/>
            </p:cNvGrpSpPr>
            <p:nvPr/>
          </p:nvGrpSpPr>
          <p:grpSpPr bwMode="auto">
            <a:xfrm>
              <a:off x="3708" y="1536"/>
              <a:ext cx="967" cy="821"/>
              <a:chOff x="3591" y="864"/>
              <a:chExt cx="967" cy="821"/>
            </a:xfrm>
          </p:grpSpPr>
          <p:sp>
            <p:nvSpPr>
              <p:cNvPr id="251925" name="Rectangle 21"/>
              <p:cNvSpPr>
                <a:spLocks noChangeArrowheads="1"/>
              </p:cNvSpPr>
              <p:nvPr/>
            </p:nvSpPr>
            <p:spPr bwMode="auto">
              <a:xfrm>
                <a:off x="4032" y="919"/>
                <a:ext cx="526" cy="766"/>
              </a:xfrm>
              <a:prstGeom prst="rect">
                <a:avLst/>
              </a:prstGeom>
              <a:solidFill>
                <a:srgbClr val="800000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1926" name="Text Box 22"/>
              <p:cNvSpPr txBox="1">
                <a:spLocks noChangeArrowheads="1"/>
              </p:cNvSpPr>
              <p:nvPr/>
            </p:nvSpPr>
            <p:spPr bwMode="auto">
              <a:xfrm>
                <a:off x="3591" y="864"/>
                <a:ext cx="64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/>
                  <a:t>size   </a:t>
                </a:r>
              </a:p>
            </p:txBody>
          </p:sp>
        </p:grpSp>
        <p:sp>
          <p:nvSpPr>
            <p:cNvPr id="251927" name="Text Box 23"/>
            <p:cNvSpPr txBox="1">
              <a:spLocks noChangeArrowheads="1"/>
            </p:cNvSpPr>
            <p:nvPr/>
          </p:nvSpPr>
          <p:spPr bwMode="auto">
            <a:xfrm>
              <a:off x="4291" y="1778"/>
              <a:ext cx="262" cy="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000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251928" name="Group 24"/>
          <p:cNvGrpSpPr>
            <a:grpSpLocks/>
          </p:cNvGrpSpPr>
          <p:nvPr/>
        </p:nvGrpSpPr>
        <p:grpSpPr bwMode="auto">
          <a:xfrm>
            <a:off x="6553200" y="4518025"/>
            <a:ext cx="2252663" cy="2530475"/>
            <a:chOff x="4128" y="2846"/>
            <a:chExt cx="1419" cy="1594"/>
          </a:xfrm>
        </p:grpSpPr>
        <p:sp>
          <p:nvSpPr>
            <p:cNvPr id="251929" name="Rectangle 25"/>
            <p:cNvSpPr>
              <a:spLocks noChangeArrowheads="1"/>
            </p:cNvSpPr>
            <p:nvPr/>
          </p:nvSpPr>
          <p:spPr bwMode="auto">
            <a:xfrm>
              <a:off x="4128" y="28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1930" name="Rectangle 26"/>
            <p:cNvSpPr>
              <a:spLocks noChangeArrowheads="1"/>
            </p:cNvSpPr>
            <p:nvPr/>
          </p:nvSpPr>
          <p:spPr bwMode="auto">
            <a:xfrm>
              <a:off x="4128" y="3074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1931" name="Rectangle 27"/>
            <p:cNvSpPr>
              <a:spLocks noChangeArrowheads="1"/>
            </p:cNvSpPr>
            <p:nvPr/>
          </p:nvSpPr>
          <p:spPr bwMode="auto">
            <a:xfrm>
              <a:off x="4128" y="32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1932" name="Rectangle 28"/>
            <p:cNvSpPr>
              <a:spLocks noChangeArrowheads="1"/>
            </p:cNvSpPr>
            <p:nvPr/>
          </p:nvSpPr>
          <p:spPr bwMode="auto">
            <a:xfrm>
              <a:off x="4128" y="3458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1933" name="Rectangle 29"/>
            <p:cNvSpPr>
              <a:spLocks noChangeArrowheads="1"/>
            </p:cNvSpPr>
            <p:nvPr/>
          </p:nvSpPr>
          <p:spPr bwMode="auto">
            <a:xfrm>
              <a:off x="4128" y="364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1934" name="Rectangle 30"/>
            <p:cNvSpPr>
              <a:spLocks noChangeArrowheads="1"/>
            </p:cNvSpPr>
            <p:nvPr/>
          </p:nvSpPr>
          <p:spPr bwMode="auto">
            <a:xfrm>
              <a:off x="4128" y="40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1935" name="Text Box 31"/>
            <p:cNvSpPr txBox="1">
              <a:spLocks noChangeArrowheads="1"/>
            </p:cNvSpPr>
            <p:nvPr/>
          </p:nvSpPr>
          <p:spPr bwMode="auto">
            <a:xfrm>
              <a:off x="4252" y="3775"/>
              <a:ext cx="26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...</a:t>
              </a:r>
            </a:p>
          </p:txBody>
        </p:sp>
        <p:sp>
          <p:nvSpPr>
            <p:cNvPr id="251936" name="Text Box 32"/>
            <p:cNvSpPr txBox="1">
              <a:spLocks noChangeArrowheads="1"/>
            </p:cNvSpPr>
            <p:nvPr/>
          </p:nvSpPr>
          <p:spPr bwMode="auto">
            <a:xfrm>
              <a:off x="4663" y="2846"/>
              <a:ext cx="884" cy="1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>
                  <a:latin typeface="Courier New" pitchFamily="49" charset="0"/>
                </a:rPr>
                <a:t>00030050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00030051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00030052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00030053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00030054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...</a:t>
              </a:r>
            </a:p>
            <a:p>
              <a:pPr algn="ctr"/>
              <a:r>
                <a:rPr lang="en-US" sz="2000" b="1">
                  <a:latin typeface="Courier New" pitchFamily="49" charset="0"/>
                </a:rPr>
                <a:t>00030060</a:t>
              </a:r>
            </a:p>
            <a:p>
              <a:pPr algn="ctr"/>
              <a:endParaRPr lang="en-US" sz="2000" b="1">
                <a:latin typeface="Courier New" pitchFamily="49" charset="0"/>
              </a:endParaRPr>
            </a:p>
          </p:txBody>
        </p:sp>
      </p:grpSp>
      <p:sp>
        <p:nvSpPr>
          <p:cNvPr id="251937" name="Text Box 33"/>
          <p:cNvSpPr txBox="1">
            <a:spLocks noChangeArrowheads="1"/>
          </p:cNvSpPr>
          <p:nvPr/>
        </p:nvSpPr>
        <p:spPr bwMode="auto">
          <a:xfrm>
            <a:off x="6504297" y="1689100"/>
            <a:ext cx="97013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30050</a:t>
            </a:r>
          </a:p>
        </p:txBody>
      </p:sp>
      <p:grpSp>
        <p:nvGrpSpPr>
          <p:cNvPr id="251940" name="Group 36"/>
          <p:cNvGrpSpPr>
            <a:grpSpLocks/>
          </p:cNvGrpSpPr>
          <p:nvPr/>
        </p:nvGrpSpPr>
        <p:grpSpPr bwMode="auto">
          <a:xfrm>
            <a:off x="6553200" y="4572000"/>
            <a:ext cx="838200" cy="1219200"/>
            <a:chOff x="4128" y="2880"/>
            <a:chExt cx="528" cy="768"/>
          </a:xfrm>
        </p:grpSpPr>
        <p:sp>
          <p:nvSpPr>
            <p:cNvPr id="251941" name="Rectangle 37"/>
            <p:cNvSpPr>
              <a:spLocks noChangeArrowheads="1"/>
            </p:cNvSpPr>
            <p:nvPr/>
          </p:nvSpPr>
          <p:spPr bwMode="auto">
            <a:xfrm>
              <a:off x="4128" y="2880"/>
              <a:ext cx="528" cy="768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1942" name="Text Box 38"/>
            <p:cNvSpPr txBox="1">
              <a:spLocks noChangeArrowheads="1"/>
            </p:cNvSpPr>
            <p:nvPr/>
          </p:nvSpPr>
          <p:spPr bwMode="auto">
            <a:xfrm>
              <a:off x="4224" y="3120"/>
              <a:ext cx="31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10</a:t>
              </a:r>
            </a:p>
          </p:txBody>
        </p:sp>
      </p:grpSp>
      <p:sp>
        <p:nvSpPr>
          <p:cNvPr id="251945" name="Text Box 41"/>
          <p:cNvSpPr txBox="1">
            <a:spLocks noChangeArrowheads="1"/>
          </p:cNvSpPr>
          <p:nvPr/>
        </p:nvSpPr>
        <p:spPr bwMode="auto">
          <a:xfrm>
            <a:off x="76200" y="5229761"/>
            <a:ext cx="5908675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 dirty="0"/>
              <a:t>When you’re done, you use the </a:t>
            </a:r>
            <a:br>
              <a:rPr lang="en-US" sz="2000" dirty="0"/>
            </a:br>
            <a:r>
              <a:rPr lang="en-US" sz="2000" dirty="0">
                <a:solidFill>
                  <a:schemeClr val="accent2"/>
                </a:solidFill>
              </a:rPr>
              <a:t>delete </a:t>
            </a:r>
            <a:r>
              <a:rPr lang="en-US" sz="2000" dirty="0"/>
              <a:t>command to </a:t>
            </a:r>
            <a:r>
              <a:rPr lang="en-US" sz="2000" dirty="0">
                <a:solidFill>
                  <a:srgbClr val="6600CC"/>
                </a:solidFill>
              </a:rPr>
              <a:t>free</a:t>
            </a:r>
            <a:r>
              <a:rPr lang="en-US" sz="2000" dirty="0"/>
              <a:t> the array.  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Usage: </a:t>
            </a:r>
            <a:r>
              <a:rPr lang="en-US" sz="2000" dirty="0">
                <a:solidFill>
                  <a:srgbClr val="990000"/>
                </a:solidFill>
              </a:rPr>
              <a:t>delete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6666"/>
                </a:solidFill>
              </a:rPr>
              <a:t>[]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ptrname</a:t>
            </a:r>
            <a:r>
              <a:rPr lang="en-US" sz="2000" dirty="0"/>
              <a:t>;</a:t>
            </a:r>
          </a:p>
        </p:txBody>
      </p:sp>
      <p:sp>
        <p:nvSpPr>
          <p:cNvPr id="251946" name="Rectangle 42"/>
          <p:cNvSpPr>
            <a:spLocks noChangeArrowheads="1"/>
          </p:cNvSpPr>
          <p:nvPr/>
        </p:nvSpPr>
        <p:spPr bwMode="auto">
          <a:xfrm>
            <a:off x="5453062" y="4440237"/>
            <a:ext cx="3690938" cy="2417763"/>
          </a:xfrm>
          <a:prstGeom prst="rect">
            <a:avLst/>
          </a:prstGeom>
          <a:solidFill>
            <a:srgbClr val="FFFFFF">
              <a:alpha val="85882"/>
            </a:srgbClr>
          </a:solidFill>
          <a:ln w="2857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51944" name="AutoShape 40"/>
          <p:cNvSpPr>
            <a:spLocks noChangeArrowheads="1"/>
          </p:cNvSpPr>
          <p:nvPr/>
        </p:nvSpPr>
        <p:spPr bwMode="auto">
          <a:xfrm>
            <a:off x="5562600" y="5102914"/>
            <a:ext cx="3429000" cy="840686"/>
          </a:xfrm>
          <a:prstGeom prst="wedgeRoundRectCallout">
            <a:avLst>
              <a:gd name="adj1" fmla="val 54161"/>
              <a:gd name="adj2" fmla="val 154645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Ok.. I’ll let someone else use that memory now…</a:t>
            </a:r>
          </a:p>
        </p:txBody>
      </p:sp>
      <p:sp>
        <p:nvSpPr>
          <p:cNvPr id="251948" name="Rectangle 44"/>
          <p:cNvSpPr>
            <a:spLocks noChangeArrowheads="1"/>
          </p:cNvSpPr>
          <p:nvPr/>
        </p:nvSpPr>
        <p:spPr bwMode="auto">
          <a:xfrm>
            <a:off x="685800" y="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/>
              <a:t>New and Delete (For Arrays)</a:t>
            </a:r>
          </a:p>
        </p:txBody>
      </p:sp>
      <p:grpSp>
        <p:nvGrpSpPr>
          <p:cNvPr id="251954" name="Group 50"/>
          <p:cNvGrpSpPr>
            <a:grpSpLocks/>
          </p:cNvGrpSpPr>
          <p:nvPr/>
        </p:nvGrpSpPr>
        <p:grpSpPr bwMode="auto">
          <a:xfrm>
            <a:off x="204789" y="4579936"/>
            <a:ext cx="3241675" cy="554038"/>
            <a:chOff x="129" y="2885"/>
            <a:chExt cx="2042" cy="349"/>
          </a:xfrm>
        </p:grpSpPr>
        <p:sp>
          <p:nvSpPr>
            <p:cNvPr id="251953" name="Rectangle 49"/>
            <p:cNvSpPr>
              <a:spLocks noChangeArrowheads="1"/>
            </p:cNvSpPr>
            <p:nvPr/>
          </p:nvSpPr>
          <p:spPr bwMode="auto">
            <a:xfrm>
              <a:off x="205" y="2898"/>
              <a:ext cx="944" cy="179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1952" name="Text Box 48"/>
            <p:cNvSpPr txBox="1">
              <a:spLocks noChangeArrowheads="1"/>
            </p:cNvSpPr>
            <p:nvPr/>
          </p:nvSpPr>
          <p:spPr bwMode="auto">
            <a:xfrm>
              <a:off x="129" y="2885"/>
              <a:ext cx="2042" cy="3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dirty="0"/>
                <a:t>      </a:t>
              </a:r>
              <a:r>
                <a:rPr lang="en-US" sz="1100" dirty="0"/>
                <a:t> </a:t>
              </a:r>
              <a:r>
                <a:rPr lang="en-US" sz="1800" dirty="0" err="1"/>
                <a:t>arr</a:t>
              </a:r>
              <a:r>
                <a:rPr lang="en-US" sz="1800" dirty="0"/>
                <a:t>[0] = 50;    </a:t>
              </a:r>
              <a:endParaRPr lang="en-US" sz="1800" dirty="0">
                <a:solidFill>
                  <a:srgbClr val="FF3300"/>
                </a:solidFill>
              </a:endParaRPr>
            </a:p>
            <a:p>
              <a:r>
                <a:rPr lang="en-US" sz="1100" b="1" dirty="0">
                  <a:solidFill>
                    <a:schemeClr val="tx1"/>
                  </a:solidFill>
                </a:rPr>
                <a:t> </a:t>
              </a:r>
              <a:r>
                <a:rPr lang="en-US" sz="1200" b="1" dirty="0">
                  <a:solidFill>
                    <a:schemeClr val="tx1"/>
                  </a:solidFill>
                </a:rPr>
                <a:t>}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51" name="Line 35"/>
          <p:cNvSpPr>
            <a:spLocks noChangeShapeType="1"/>
          </p:cNvSpPr>
          <p:nvPr/>
        </p:nvSpPr>
        <p:spPr bwMode="auto">
          <a:xfrm>
            <a:off x="392113" y="4460875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2" name="AutoShape 39"/>
          <p:cNvSpPr>
            <a:spLocks noChangeArrowheads="1"/>
          </p:cNvSpPr>
          <p:nvPr/>
        </p:nvSpPr>
        <p:spPr bwMode="auto">
          <a:xfrm>
            <a:off x="1825626" y="176675"/>
            <a:ext cx="4060824" cy="1927254"/>
          </a:xfrm>
          <a:prstGeom prst="wedgeRoundRectCallout">
            <a:avLst>
              <a:gd name="adj1" fmla="val 68506"/>
              <a:gd name="adj2" fmla="val 34628"/>
              <a:gd name="adj3" fmla="val 16667"/>
            </a:avLst>
          </a:prstGeom>
          <a:solidFill>
            <a:srgbClr val="FFEFD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… not the pointer variable itself!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/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Our pointer variable still holds the address of the previously-reserved memory slots!</a:t>
            </a:r>
          </a:p>
        </p:txBody>
      </p:sp>
      <p:sp>
        <p:nvSpPr>
          <p:cNvPr id="53" name="AutoShape 39"/>
          <p:cNvSpPr>
            <a:spLocks noChangeArrowheads="1"/>
          </p:cNvSpPr>
          <p:nvPr/>
        </p:nvSpPr>
        <p:spPr bwMode="auto">
          <a:xfrm>
            <a:off x="2971800" y="3426514"/>
            <a:ext cx="2514600" cy="1676400"/>
          </a:xfrm>
          <a:prstGeom prst="wedgeRoundRectCallout">
            <a:avLst>
              <a:gd name="adj1" fmla="val 81453"/>
              <a:gd name="adj2" fmla="val 43445"/>
              <a:gd name="adj3" fmla="val 16667"/>
            </a:avLst>
          </a:prstGeom>
          <a:solidFill>
            <a:srgbClr val="FFEFD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r>
              <a:rPr lang="en-US" sz="2000" dirty="0">
                <a:solidFill>
                  <a:schemeClr val="accent2"/>
                </a:solidFill>
              </a:rPr>
              <a:t>Note</a:t>
            </a:r>
            <a:r>
              <a:rPr lang="en-US" sz="2000" dirty="0"/>
              <a:t>: When you use the delete command, you free the pointed-to memory…</a:t>
            </a:r>
          </a:p>
        </p:txBody>
      </p:sp>
      <p:sp>
        <p:nvSpPr>
          <p:cNvPr id="54" name="AutoShape 39"/>
          <p:cNvSpPr>
            <a:spLocks noChangeArrowheads="1"/>
          </p:cNvSpPr>
          <p:nvPr/>
        </p:nvSpPr>
        <p:spPr bwMode="auto">
          <a:xfrm>
            <a:off x="2703750" y="5133974"/>
            <a:ext cx="3365277" cy="1655244"/>
          </a:xfrm>
          <a:prstGeom prst="wedgeRoundRectCallout">
            <a:avLst>
              <a:gd name="adj1" fmla="val -85869"/>
              <a:gd name="adj2" fmla="val -60807"/>
              <a:gd name="adj3" fmla="val 16667"/>
            </a:avLst>
          </a:prstGeom>
          <a:solidFill>
            <a:srgbClr val="FFEFD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But they’re </a:t>
            </a:r>
            <a:r>
              <a:rPr lang="en-US" sz="1800" dirty="0">
                <a:solidFill>
                  <a:srgbClr val="FF0066"/>
                </a:solidFill>
              </a:rPr>
              <a:t>no longer reserved </a:t>
            </a:r>
            <a:r>
              <a:rPr lang="en-US" sz="1800" dirty="0">
                <a:solidFill>
                  <a:schemeClr val="tx1"/>
                </a:solidFill>
              </a:rPr>
              <a:t>for this program!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So don’t try to access them or </a:t>
            </a:r>
            <a:r>
              <a:rPr lang="en-US" sz="1800" dirty="0">
                <a:solidFill>
                  <a:srgbClr val="FF0066"/>
                </a:solidFill>
              </a:rPr>
              <a:t>bad</a:t>
            </a:r>
            <a:r>
              <a:rPr lang="en-US" sz="1800" dirty="0">
                <a:solidFill>
                  <a:schemeClr val="tx1"/>
                </a:solidFill>
              </a:rPr>
              <a:t> things will happen!</a:t>
            </a:r>
          </a:p>
        </p:txBody>
      </p:sp>
      <p:sp>
        <p:nvSpPr>
          <p:cNvPr id="251938" name="Freeform 34"/>
          <p:cNvSpPr>
            <a:spLocks/>
          </p:cNvSpPr>
          <p:nvPr/>
        </p:nvSpPr>
        <p:spPr bwMode="auto">
          <a:xfrm>
            <a:off x="5473700" y="1905000"/>
            <a:ext cx="1079500" cy="2667000"/>
          </a:xfrm>
          <a:custGeom>
            <a:avLst/>
            <a:gdLst>
              <a:gd name="T0" fmla="*/ 680 w 680"/>
              <a:gd name="T1" fmla="*/ 0 h 1680"/>
              <a:gd name="T2" fmla="*/ 8 w 680"/>
              <a:gd name="T3" fmla="*/ 912 h 1680"/>
              <a:gd name="T4" fmla="*/ 632 w 680"/>
              <a:gd name="T5" fmla="*/ 1680 h 1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80" h="1680">
                <a:moveTo>
                  <a:pt x="680" y="0"/>
                </a:moveTo>
                <a:cubicBezTo>
                  <a:pt x="348" y="316"/>
                  <a:pt x="16" y="632"/>
                  <a:pt x="8" y="912"/>
                </a:cubicBezTo>
                <a:cubicBezTo>
                  <a:pt x="0" y="1192"/>
                  <a:pt x="316" y="1436"/>
                  <a:pt x="632" y="1680"/>
                </a:cubicBezTo>
              </a:path>
            </a:pathLst>
          </a:custGeom>
          <a:noFill/>
          <a:ln w="28575" cap="flat" cmpd="sng">
            <a:solidFill>
              <a:srgbClr val="008080"/>
            </a:solidFill>
            <a:prstDash val="solid"/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1943" name="AutoShape 39"/>
          <p:cNvSpPr>
            <a:spLocks noChangeArrowheads="1"/>
          </p:cNvSpPr>
          <p:nvPr/>
        </p:nvSpPr>
        <p:spPr bwMode="auto">
          <a:xfrm>
            <a:off x="1981199" y="2832212"/>
            <a:ext cx="3626581" cy="1214480"/>
          </a:xfrm>
          <a:prstGeom prst="wedgeRoundRectCallout">
            <a:avLst>
              <a:gd name="adj1" fmla="val -69815"/>
              <a:gd name="adj2" fmla="val 74338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Operating System – I’m done with my 12 bytes of memory at location 30050.</a:t>
            </a:r>
          </a:p>
        </p:txBody>
      </p:sp>
      <p:sp>
        <p:nvSpPr>
          <p:cNvPr id="56" name="AutoShape 46"/>
          <p:cNvSpPr>
            <a:spLocks noChangeArrowheads="1"/>
          </p:cNvSpPr>
          <p:nvPr/>
        </p:nvSpPr>
        <p:spPr bwMode="auto">
          <a:xfrm>
            <a:off x="2224088" y="4046692"/>
            <a:ext cx="1509712" cy="1273175"/>
          </a:xfrm>
          <a:prstGeom prst="irregularSeal2">
            <a:avLst/>
          </a:prstGeom>
          <a:solidFill>
            <a:srgbClr val="FF3300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sz="1400" dirty="0">
                <a:solidFill>
                  <a:srgbClr val="FFFF00"/>
                </a:solidFill>
              </a:rPr>
              <a:t>CRASH!</a:t>
            </a:r>
          </a:p>
        </p:txBody>
      </p:sp>
      <p:sp>
        <p:nvSpPr>
          <p:cNvPr id="57" name="Line 35"/>
          <p:cNvSpPr>
            <a:spLocks noChangeShapeType="1"/>
          </p:cNvSpPr>
          <p:nvPr/>
        </p:nvSpPr>
        <p:spPr bwMode="auto">
          <a:xfrm>
            <a:off x="413018" y="4775838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51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51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1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945" grpId="0" autoUpdateAnimBg="0"/>
      <p:bldP spid="251946" grpId="0" animBg="1"/>
      <p:bldP spid="251944" grpId="0" animBg="1" autoUpdateAnimBg="0"/>
      <p:bldP spid="251944" grpId="1" animBg="1"/>
      <p:bldP spid="51" grpId="0" animBg="1"/>
      <p:bldP spid="52" grpId="0" animBg="1" autoUpdateAnimBg="0"/>
      <p:bldP spid="52" grpId="1" animBg="1"/>
      <p:bldP spid="53" grpId="0" animBg="1" autoUpdateAnimBg="0"/>
      <p:bldP spid="53" grpId="1" animBg="1"/>
      <p:bldP spid="54" grpId="0" animBg="1" autoUpdateAnimBg="0"/>
      <p:bldP spid="54" grpId="1" animBg="1"/>
      <p:bldP spid="251943" grpId="0" animBg="1" autoUpdateAnimBg="0"/>
      <p:bldP spid="251943" grpId="1" animBg="1"/>
      <p:bldP spid="56" grpId="0" animBg="1"/>
      <p:bldP spid="5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287E6-8931-4598-B26D-317B2825B761}" type="slidenum">
              <a:rPr lang="en-US"/>
              <a:pPr/>
              <a:t>41</a:t>
            </a:fld>
            <a:endParaRPr lang="en-US"/>
          </a:p>
        </p:txBody>
      </p:sp>
      <p:sp>
        <p:nvSpPr>
          <p:cNvPr id="247810" name="Rectangle 2"/>
          <p:cNvSpPr>
            <a:spLocks noChangeArrowheads="1"/>
          </p:cNvSpPr>
          <p:nvPr/>
        </p:nvSpPr>
        <p:spPr bwMode="auto">
          <a:xfrm>
            <a:off x="283029" y="-76200"/>
            <a:ext cx="8447314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000" dirty="0"/>
              <a:t>New and Delete (For Non-Arrays)</a:t>
            </a:r>
          </a:p>
        </p:txBody>
      </p:sp>
      <p:sp>
        <p:nvSpPr>
          <p:cNvPr id="247811" name="Text Box 3"/>
          <p:cNvSpPr txBox="1">
            <a:spLocks noChangeArrowheads="1"/>
          </p:cNvSpPr>
          <p:nvPr/>
        </p:nvSpPr>
        <p:spPr bwMode="auto">
          <a:xfrm>
            <a:off x="876299" y="925471"/>
            <a:ext cx="73914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/>
              <a:t>We can also use new and delete to dynamically create other types of variables as well!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FE85BE12-B7D2-4468-867E-150105D2DBA8}"/>
              </a:ext>
            </a:extLst>
          </p:cNvPr>
          <p:cNvGrpSpPr/>
          <p:nvPr/>
        </p:nvGrpSpPr>
        <p:grpSpPr>
          <a:xfrm>
            <a:off x="152400" y="2035315"/>
            <a:ext cx="4419600" cy="4749461"/>
            <a:chOff x="152400" y="2035315"/>
            <a:chExt cx="4419600" cy="4749461"/>
          </a:xfrm>
        </p:grpSpPr>
        <p:sp>
          <p:nvSpPr>
            <p:cNvPr id="247812" name="Rectangle 4"/>
            <p:cNvSpPr>
              <a:spLocks noChangeArrowheads="1"/>
            </p:cNvSpPr>
            <p:nvPr/>
          </p:nvSpPr>
          <p:spPr bwMode="auto">
            <a:xfrm>
              <a:off x="152400" y="2035315"/>
              <a:ext cx="4419600" cy="4670285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7813" name="Text Box 5"/>
            <p:cNvSpPr txBox="1">
              <a:spLocks noChangeArrowheads="1"/>
            </p:cNvSpPr>
            <p:nvPr/>
          </p:nvSpPr>
          <p:spPr bwMode="auto">
            <a:xfrm>
              <a:off x="152400" y="2075795"/>
              <a:ext cx="1314784" cy="47089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+mj-lt"/>
                </a:rPr>
                <a:t>int main()</a:t>
              </a:r>
            </a:p>
            <a:p>
              <a:r>
                <a:rPr lang="en-US" sz="2000" dirty="0">
                  <a:latin typeface="+mj-lt"/>
                </a:rPr>
                <a:t>{</a:t>
              </a:r>
            </a:p>
            <a:p>
              <a:endParaRPr lang="en-US" sz="2000" dirty="0">
                <a:latin typeface="+mj-lt"/>
              </a:endParaRPr>
            </a:p>
            <a:p>
              <a:endParaRPr lang="en-US" sz="2000" dirty="0">
                <a:latin typeface="+mj-lt"/>
              </a:endParaRPr>
            </a:p>
            <a:p>
              <a:r>
                <a:rPr lang="en-US" sz="2000" dirty="0">
                  <a:latin typeface="+mj-lt"/>
                </a:rPr>
                <a:t> </a:t>
              </a:r>
            </a:p>
            <a:p>
              <a:endParaRPr lang="en-US" sz="2000" dirty="0">
                <a:latin typeface="+mj-lt"/>
              </a:endParaRPr>
            </a:p>
            <a:p>
              <a:endParaRPr lang="en-US" sz="2000" dirty="0">
                <a:latin typeface="+mj-lt"/>
              </a:endParaRPr>
            </a:p>
            <a:p>
              <a:endParaRPr lang="en-US" sz="2000" dirty="0">
                <a:latin typeface="+mj-lt"/>
              </a:endParaRPr>
            </a:p>
            <a:p>
              <a:endParaRPr lang="en-US" sz="2000" dirty="0">
                <a:latin typeface="+mj-lt"/>
              </a:endParaRPr>
            </a:p>
            <a:p>
              <a:endParaRPr lang="en-US" sz="2000" dirty="0">
                <a:latin typeface="+mj-lt"/>
              </a:endParaRPr>
            </a:p>
            <a:p>
              <a:endParaRPr lang="en-US" sz="2000" dirty="0">
                <a:latin typeface="+mj-lt"/>
              </a:endParaRPr>
            </a:p>
            <a:p>
              <a:endParaRPr lang="en-US" sz="2000" dirty="0">
                <a:latin typeface="+mj-lt"/>
              </a:endParaRPr>
            </a:p>
            <a:p>
              <a:endParaRPr lang="en-US" sz="2000" dirty="0">
                <a:latin typeface="+mj-lt"/>
              </a:endParaRPr>
            </a:p>
            <a:p>
              <a:endParaRPr lang="en-US" sz="2000" dirty="0">
                <a:latin typeface="+mj-lt"/>
              </a:endParaRPr>
            </a:p>
            <a:p>
              <a:r>
                <a:rPr lang="en-US" sz="2000" dirty="0">
                  <a:latin typeface="+mj-lt"/>
                </a:rPr>
                <a:t>}</a:t>
              </a:r>
            </a:p>
          </p:txBody>
        </p:sp>
      </p:grpSp>
      <p:sp>
        <p:nvSpPr>
          <p:cNvPr id="247814" name="Rectangle 6"/>
          <p:cNvSpPr>
            <a:spLocks noChangeArrowheads="1"/>
          </p:cNvSpPr>
          <p:nvPr/>
        </p:nvSpPr>
        <p:spPr bwMode="auto">
          <a:xfrm>
            <a:off x="4571999" y="2369403"/>
            <a:ext cx="4419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 instance, we can allocate an </a:t>
            </a:r>
            <a:r>
              <a:rPr lang="en-US" dirty="0">
                <a:solidFill>
                  <a:srgbClr val="FF0000"/>
                </a:solidFill>
              </a:rPr>
              <a:t>integer</a:t>
            </a:r>
            <a:r>
              <a:rPr lang="en-US" dirty="0">
                <a:solidFill>
                  <a:schemeClr val="tx1"/>
                </a:solidFill>
              </a:rPr>
              <a:t> variable like this…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AA84331-736C-4336-A4C9-C5F90CFBB0D3}"/>
              </a:ext>
            </a:extLst>
          </p:cNvPr>
          <p:cNvSpPr txBox="1"/>
          <p:nvPr/>
        </p:nvSpPr>
        <p:spPr>
          <a:xfrm>
            <a:off x="465462" y="2707256"/>
            <a:ext cx="3886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define our pointer </a:t>
            </a:r>
          </a:p>
          <a:p>
            <a:r>
              <a:rPr lang="en-US" sz="2000" dirty="0">
                <a:solidFill>
                  <a:srgbClr val="FF0000"/>
                </a:solidFill>
              </a:rPr>
              <a:t>int</a:t>
            </a:r>
            <a:r>
              <a:rPr lang="en-US" sz="2000" dirty="0"/>
              <a:t> *</a:t>
            </a:r>
            <a:r>
              <a:rPr lang="en-US" sz="2000" dirty="0" err="1"/>
              <a:t>ptr</a:t>
            </a:r>
            <a:r>
              <a:rPr lang="en-US" sz="2000" dirty="0"/>
              <a:t>;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0CB24C1-B4F8-477D-BFEE-1C88436E7A08}"/>
              </a:ext>
            </a:extLst>
          </p:cNvPr>
          <p:cNvSpPr txBox="1"/>
          <p:nvPr/>
        </p:nvSpPr>
        <p:spPr>
          <a:xfrm>
            <a:off x="465462" y="3568360"/>
            <a:ext cx="39773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allocate our dynamic variable</a:t>
            </a:r>
          </a:p>
          <a:p>
            <a:r>
              <a:rPr lang="en-US" sz="2000" dirty="0" err="1"/>
              <a:t>ptr</a:t>
            </a:r>
            <a:r>
              <a:rPr lang="en-US" sz="2000" dirty="0"/>
              <a:t> = new </a:t>
            </a:r>
            <a:r>
              <a:rPr lang="en-US" sz="2000" dirty="0">
                <a:solidFill>
                  <a:srgbClr val="FF0000"/>
                </a:solidFill>
              </a:rPr>
              <a:t>int</a:t>
            </a:r>
            <a:r>
              <a:rPr lang="en-US" sz="2000" dirty="0"/>
              <a:t>;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0F1BD4EA-A376-4BEB-8EC8-7613FCFC263C}"/>
              </a:ext>
            </a:extLst>
          </p:cNvPr>
          <p:cNvSpPr txBox="1"/>
          <p:nvPr/>
        </p:nvSpPr>
        <p:spPr>
          <a:xfrm>
            <a:off x="465462" y="4429464"/>
            <a:ext cx="34451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use our dynamic variable</a:t>
            </a:r>
          </a:p>
          <a:p>
            <a:r>
              <a:rPr lang="en-US" sz="2000" dirty="0"/>
              <a:t>*</a:t>
            </a:r>
            <a:r>
              <a:rPr lang="en-US" sz="2000" dirty="0" err="1"/>
              <a:t>ptr</a:t>
            </a:r>
            <a:r>
              <a:rPr lang="en-US" sz="2000" dirty="0"/>
              <a:t> = 42;  </a:t>
            </a:r>
          </a:p>
          <a:p>
            <a:r>
              <a:rPr lang="en-US" sz="2000" dirty="0" err="1"/>
              <a:t>cout</a:t>
            </a:r>
            <a:r>
              <a:rPr lang="en-US" sz="2000" dirty="0"/>
              <a:t> &lt;&lt; *</a:t>
            </a:r>
            <a:r>
              <a:rPr lang="en-US" sz="2000" dirty="0" err="1"/>
              <a:t>ptr</a:t>
            </a:r>
            <a:r>
              <a:rPr lang="en-US" sz="2000" dirty="0"/>
              <a:t> &lt;&lt; </a:t>
            </a:r>
            <a:r>
              <a:rPr lang="en-US" sz="2000" dirty="0" err="1"/>
              <a:t>endl</a:t>
            </a:r>
            <a:r>
              <a:rPr lang="en-US" sz="2000" dirty="0"/>
              <a:t>;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A203610-0ACE-4D95-AA87-C0AC7A0EFE8C}"/>
              </a:ext>
            </a:extLst>
          </p:cNvPr>
          <p:cNvSpPr txBox="1"/>
          <p:nvPr/>
        </p:nvSpPr>
        <p:spPr>
          <a:xfrm>
            <a:off x="465462" y="5598345"/>
            <a:ext cx="3581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free our dynamic variable</a:t>
            </a:r>
          </a:p>
          <a:p>
            <a:r>
              <a:rPr lang="en-US" sz="2000" dirty="0"/>
              <a:t>delete </a:t>
            </a:r>
            <a:r>
              <a:rPr lang="en-US" sz="2000" dirty="0" err="1"/>
              <a:t>ptr</a:t>
            </a:r>
            <a:r>
              <a:rPr lang="en-US" sz="2000" dirty="0"/>
              <a:t>;</a:t>
            </a:r>
          </a:p>
        </p:txBody>
      </p:sp>
      <p:sp>
        <p:nvSpPr>
          <p:cNvPr id="247846" name="AutoShape 38"/>
          <p:cNvSpPr>
            <a:spLocks noChangeArrowheads="1"/>
          </p:cNvSpPr>
          <p:nvPr/>
        </p:nvSpPr>
        <p:spPr bwMode="auto">
          <a:xfrm>
            <a:off x="3124200" y="4513961"/>
            <a:ext cx="3695912" cy="1277239"/>
          </a:xfrm>
          <a:prstGeom prst="wedgeRoundRectCallout">
            <a:avLst>
              <a:gd name="adj1" fmla="val -96833"/>
              <a:gd name="adj2" fmla="val 64569"/>
              <a:gd name="adj3" fmla="val 16667"/>
            </a:avLst>
          </a:prstGeom>
          <a:solidFill>
            <a:srgbClr val="FFFFE5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Notice that we don’t need the [] brackets when we delete here…</a:t>
            </a:r>
            <a:endParaRPr lang="en-US" sz="1100" dirty="0"/>
          </a:p>
        </p:txBody>
      </p:sp>
      <p:sp>
        <p:nvSpPr>
          <p:cNvPr id="31" name="AutoShape 38">
            <a:extLst>
              <a:ext uri="{FF2B5EF4-FFF2-40B4-BE49-F238E27FC236}">
                <a16:creationId xmlns:a16="http://schemas.microsoft.com/office/drawing/2014/main" xmlns="" id="{FA7AB868-8334-4228-8E34-9476B364E8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0745" y="2463892"/>
            <a:ext cx="2956255" cy="1277239"/>
          </a:xfrm>
          <a:prstGeom prst="wedgeRoundRectCallout">
            <a:avLst>
              <a:gd name="adj1" fmla="val -96833"/>
              <a:gd name="adj2" fmla="val 64569"/>
              <a:gd name="adj3" fmla="val 16667"/>
            </a:avLst>
          </a:prstGeom>
          <a:solidFill>
            <a:srgbClr val="FFFFE5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Since we didn’t allocate an array up here!</a:t>
            </a:r>
            <a:endParaRPr lang="en-US" sz="1100" dirty="0"/>
          </a:p>
        </p:txBody>
      </p:sp>
      <p:grpSp>
        <p:nvGrpSpPr>
          <p:cNvPr id="33" name="Group 17">
            <a:extLst>
              <a:ext uri="{FF2B5EF4-FFF2-40B4-BE49-F238E27FC236}">
                <a16:creationId xmlns:a16="http://schemas.microsoft.com/office/drawing/2014/main" xmlns="" id="{7BC98D50-2AA5-4916-BFE0-EE0E63883811}"/>
              </a:ext>
            </a:extLst>
          </p:cNvPr>
          <p:cNvGrpSpPr>
            <a:grpSpLocks/>
          </p:cNvGrpSpPr>
          <p:nvPr/>
        </p:nvGrpSpPr>
        <p:grpSpPr bwMode="auto">
          <a:xfrm>
            <a:off x="4806051" y="3795910"/>
            <a:ext cx="1676401" cy="461963"/>
            <a:chOff x="3627" y="864"/>
            <a:chExt cx="1056" cy="291"/>
          </a:xfrm>
        </p:grpSpPr>
        <p:sp>
          <p:nvSpPr>
            <p:cNvPr id="38" name="Rectangle 18">
              <a:extLst>
                <a:ext uri="{FF2B5EF4-FFF2-40B4-BE49-F238E27FC236}">
                  <a16:creationId xmlns:a16="http://schemas.microsoft.com/office/drawing/2014/main" xmlns="" id="{62DC844B-CE61-42CC-B65D-81E3831A89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2" y="919"/>
              <a:ext cx="651" cy="202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9" name="Text Box 19">
              <a:extLst>
                <a:ext uri="{FF2B5EF4-FFF2-40B4-BE49-F238E27FC236}">
                  <a16:creationId xmlns:a16="http://schemas.microsoft.com/office/drawing/2014/main" xmlns="" id="{1A7673C8-E606-4A44-B0AA-0D1E474D2B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" y="864"/>
              <a:ext cx="40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dirty="0" err="1"/>
                <a:t>ptr</a:t>
              </a:r>
              <a:endParaRPr lang="en-US" dirty="0"/>
            </a:p>
          </p:txBody>
        </p:sp>
      </p:grpSp>
      <p:grpSp>
        <p:nvGrpSpPr>
          <p:cNvPr id="40" name="Group 35">
            <a:extLst>
              <a:ext uri="{FF2B5EF4-FFF2-40B4-BE49-F238E27FC236}">
                <a16:creationId xmlns:a16="http://schemas.microsoft.com/office/drawing/2014/main" xmlns="" id="{23781F36-3E56-47D1-BE07-0C426FE70B4C}"/>
              </a:ext>
            </a:extLst>
          </p:cNvPr>
          <p:cNvGrpSpPr>
            <a:grpSpLocks/>
          </p:cNvGrpSpPr>
          <p:nvPr/>
        </p:nvGrpSpPr>
        <p:grpSpPr bwMode="auto">
          <a:xfrm>
            <a:off x="6923994" y="4161721"/>
            <a:ext cx="2252663" cy="2530475"/>
            <a:chOff x="4128" y="2846"/>
            <a:chExt cx="1419" cy="1594"/>
          </a:xfrm>
        </p:grpSpPr>
        <p:sp>
          <p:nvSpPr>
            <p:cNvPr id="41" name="Rectangle 36">
              <a:extLst>
                <a:ext uri="{FF2B5EF4-FFF2-40B4-BE49-F238E27FC236}">
                  <a16:creationId xmlns:a16="http://schemas.microsoft.com/office/drawing/2014/main" xmlns="" id="{6FE4C4CF-91D7-444F-B8BD-1F46D8F423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28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Rectangle 37">
              <a:extLst>
                <a:ext uri="{FF2B5EF4-FFF2-40B4-BE49-F238E27FC236}">
                  <a16:creationId xmlns:a16="http://schemas.microsoft.com/office/drawing/2014/main" xmlns="" id="{49D596E3-06C6-4BE9-9B82-1095FAC2A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3074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xmlns="" id="{F1C685AA-7FFC-4A15-8F96-545AA6405C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32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xmlns="" id="{0B43B6C8-BD69-4173-8D21-82FEEF5518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3458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xmlns="" id="{193ABB07-59AA-4197-B421-8351D13DCD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364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Rectangle 41">
              <a:extLst>
                <a:ext uri="{FF2B5EF4-FFF2-40B4-BE49-F238E27FC236}">
                  <a16:creationId xmlns:a16="http://schemas.microsoft.com/office/drawing/2014/main" xmlns="" id="{CACDEE27-11F8-48CD-A145-567B20A54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40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Text Box 42">
              <a:extLst>
                <a:ext uri="{FF2B5EF4-FFF2-40B4-BE49-F238E27FC236}">
                  <a16:creationId xmlns:a16="http://schemas.microsoft.com/office/drawing/2014/main" xmlns="" id="{98E241DE-91AD-41CE-924B-9862A34414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52" y="3775"/>
              <a:ext cx="26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...</a:t>
              </a:r>
            </a:p>
          </p:txBody>
        </p:sp>
        <p:sp>
          <p:nvSpPr>
            <p:cNvPr id="48" name="Text Box 43">
              <a:extLst>
                <a:ext uri="{FF2B5EF4-FFF2-40B4-BE49-F238E27FC236}">
                  <a16:creationId xmlns:a16="http://schemas.microsoft.com/office/drawing/2014/main" xmlns="" id="{4D091C38-8530-4C6B-B587-0A0626C04D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3" y="2846"/>
              <a:ext cx="884" cy="1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latin typeface="Courier New" pitchFamily="49" charset="0"/>
                </a:rPr>
                <a:t>00030050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00030051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00030052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00030053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00030054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...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00030060</a:t>
              </a:r>
            </a:p>
            <a:p>
              <a:pPr algn="ctr"/>
              <a:endParaRPr lang="en-US" sz="2000" b="1" dirty="0">
                <a:latin typeface="Courier New" pitchFamily="49" charset="0"/>
              </a:endParaRPr>
            </a:p>
          </p:txBody>
        </p:sp>
      </p:grpSp>
      <p:sp>
        <p:nvSpPr>
          <p:cNvPr id="50" name="Rectangle 36">
            <a:extLst>
              <a:ext uri="{FF2B5EF4-FFF2-40B4-BE49-F238E27FC236}">
                <a16:creationId xmlns:a16="http://schemas.microsoft.com/office/drawing/2014/main" xmlns="" id="{68C4BFD6-FCD2-4459-BF53-AE30F353F1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3994" y="4209025"/>
            <a:ext cx="838200" cy="1236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DDA92A6-D021-458D-B529-A57BBEB237CF}"/>
              </a:ext>
            </a:extLst>
          </p:cNvPr>
          <p:cNvSpPr txBox="1"/>
          <p:nvPr/>
        </p:nvSpPr>
        <p:spPr>
          <a:xfrm>
            <a:off x="5496132" y="3869439"/>
            <a:ext cx="970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30050</a:t>
            </a: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xmlns="" id="{2D4510C9-A470-4E35-B1F7-268B70443975}"/>
              </a:ext>
            </a:extLst>
          </p:cNvPr>
          <p:cNvCxnSpPr>
            <a:cxnSpLocks/>
            <a:stCxn id="4" idx="3"/>
          </p:cNvCxnSpPr>
          <p:nvPr/>
        </p:nvCxnSpPr>
        <p:spPr bwMode="auto">
          <a:xfrm>
            <a:off x="6466269" y="4069494"/>
            <a:ext cx="473908" cy="252699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7EFDDB2-ECC9-44FB-8E80-406CE9ABC320}"/>
              </a:ext>
            </a:extLst>
          </p:cNvPr>
          <p:cNvSpPr txBox="1"/>
          <p:nvPr/>
        </p:nvSpPr>
        <p:spPr>
          <a:xfrm>
            <a:off x="7010400" y="4559647"/>
            <a:ext cx="6848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42</a:t>
            </a:r>
          </a:p>
        </p:txBody>
      </p:sp>
      <p:sp>
        <p:nvSpPr>
          <p:cNvPr id="52" name="AutoShape 33">
            <a:extLst>
              <a:ext uri="{FF2B5EF4-FFF2-40B4-BE49-F238E27FC236}">
                <a16:creationId xmlns:a16="http://schemas.microsoft.com/office/drawing/2014/main" xmlns="" id="{3E386C83-D294-4B3F-9407-9759D8377E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4156" y="2660348"/>
            <a:ext cx="3429000" cy="1057359"/>
          </a:xfrm>
          <a:prstGeom prst="wedgeRoundRectCallout">
            <a:avLst>
              <a:gd name="adj1" fmla="val -74135"/>
              <a:gd name="adj2" fmla="val 73361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Operating System – can you reserve </a:t>
            </a:r>
            <a:r>
              <a:rPr lang="en-US" sz="2000" dirty="0">
                <a:solidFill>
                  <a:srgbClr val="6600CC"/>
                </a:solidFill>
              </a:rPr>
              <a:t>4 bytes </a:t>
            </a:r>
            <a:r>
              <a:rPr lang="en-US" sz="2000" dirty="0"/>
              <a:t>of memory for me?</a:t>
            </a:r>
          </a:p>
        </p:txBody>
      </p:sp>
      <p:sp>
        <p:nvSpPr>
          <p:cNvPr id="53" name="AutoShape 34">
            <a:extLst>
              <a:ext uri="{FF2B5EF4-FFF2-40B4-BE49-F238E27FC236}">
                <a16:creationId xmlns:a16="http://schemas.microsoft.com/office/drawing/2014/main" xmlns="" id="{7503A927-6C0A-4496-AB7A-BF60CF69A2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4999529"/>
            <a:ext cx="3429000" cy="1096471"/>
          </a:xfrm>
          <a:prstGeom prst="wedgeRoundRectCallout">
            <a:avLst>
              <a:gd name="adj1" fmla="val 52037"/>
              <a:gd name="adj2" fmla="val 114218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Ok.. I found 4 bytes of free memory at address </a:t>
            </a:r>
            <a:r>
              <a:rPr lang="en-US" sz="2000" dirty="0">
                <a:solidFill>
                  <a:srgbClr val="990000"/>
                </a:solidFill>
              </a:rPr>
              <a:t>30050</a:t>
            </a:r>
            <a:r>
              <a:rPr lang="en-US" sz="2000" dirty="0"/>
              <a:t>. </a:t>
            </a:r>
          </a:p>
        </p:txBody>
      </p:sp>
      <p:sp>
        <p:nvSpPr>
          <p:cNvPr id="54" name="AutoShape 40">
            <a:extLst>
              <a:ext uri="{FF2B5EF4-FFF2-40B4-BE49-F238E27FC236}">
                <a16:creationId xmlns:a16="http://schemas.microsoft.com/office/drawing/2014/main" xmlns="" id="{C3F5EE08-FC6F-474E-BABE-E8613B11EC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3156" y="4807761"/>
            <a:ext cx="3108444" cy="1135839"/>
          </a:xfrm>
          <a:prstGeom prst="wedgeRoundRectCallout">
            <a:avLst>
              <a:gd name="adj1" fmla="val 55795"/>
              <a:gd name="adj2" fmla="val 132283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Ok.. I’ll let someone else use that memory now…</a:t>
            </a:r>
          </a:p>
        </p:txBody>
      </p:sp>
      <p:sp>
        <p:nvSpPr>
          <p:cNvPr id="55" name="AutoShape 39">
            <a:extLst>
              <a:ext uri="{FF2B5EF4-FFF2-40B4-BE49-F238E27FC236}">
                <a16:creationId xmlns:a16="http://schemas.microsoft.com/office/drawing/2014/main" xmlns="" id="{162EE300-9064-48B1-A1F5-6C717E4429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3751" y="4520658"/>
            <a:ext cx="3626581" cy="1214480"/>
          </a:xfrm>
          <a:prstGeom prst="wedgeRoundRectCallout">
            <a:avLst>
              <a:gd name="adj1" fmla="val -69815"/>
              <a:gd name="adj2" fmla="val 74338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Operating System – I’m done with my 4 bytes of memory at location 30050.</a:t>
            </a:r>
          </a:p>
        </p:txBody>
      </p:sp>
    </p:spTree>
    <p:extLst>
      <p:ext uri="{BB962C8B-B14F-4D97-AF65-F5344CB8AC3E}">
        <p14:creationId xmlns:p14="http://schemas.microsoft.com/office/powerpoint/2010/main" val="197086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247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814" grpId="0"/>
      <p:bldP spid="2" grpId="0"/>
      <p:bldP spid="23" grpId="0"/>
      <p:bldP spid="29" grpId="0"/>
      <p:bldP spid="30" grpId="0"/>
      <p:bldP spid="247846" grpId="0" animBg="1"/>
      <p:bldP spid="31" grpId="0" animBg="1"/>
      <p:bldP spid="50" grpId="0" animBg="1"/>
      <p:bldP spid="50" grpId="1" animBg="1"/>
      <p:bldP spid="4" grpId="0"/>
      <p:bldP spid="4" grpId="1"/>
      <p:bldP spid="9" grpId="0"/>
      <p:bldP spid="9" grpId="1"/>
      <p:bldP spid="52" grpId="0" animBg="1"/>
      <p:bldP spid="52" grpId="1" animBg="1"/>
      <p:bldP spid="53" grpId="0" animBg="1"/>
      <p:bldP spid="53" grpId="1" animBg="1"/>
      <p:bldP spid="54" grpId="0" animBg="1" autoUpdateAnimBg="0"/>
      <p:bldP spid="54" grpId="1" animBg="1"/>
      <p:bldP spid="55" grpId="0" animBg="1" autoUpdateAnimBg="0"/>
      <p:bldP spid="55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Box 3">
            <a:extLst>
              <a:ext uri="{FF2B5EF4-FFF2-40B4-BE49-F238E27FC236}">
                <a16:creationId xmlns:a16="http://schemas.microsoft.com/office/drawing/2014/main" xmlns="" id="{794B2854-7E3B-4E02-9534-AC7B2ACE94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6299" y="925471"/>
            <a:ext cx="73914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/>
              <a:t>We can also use new and delete to dynamically create other types of variables as well!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287E6-8931-4598-B26D-317B2825B761}" type="slidenum">
              <a:rPr lang="en-US"/>
              <a:pPr/>
              <a:t>42</a:t>
            </a:fld>
            <a:endParaRPr lang="en-US"/>
          </a:p>
        </p:txBody>
      </p:sp>
      <p:sp>
        <p:nvSpPr>
          <p:cNvPr id="247810" name="Rectangle 2"/>
          <p:cNvSpPr>
            <a:spLocks noChangeArrowheads="1"/>
          </p:cNvSpPr>
          <p:nvPr/>
        </p:nvSpPr>
        <p:spPr bwMode="auto">
          <a:xfrm>
            <a:off x="283029" y="-76200"/>
            <a:ext cx="8447314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000" dirty="0"/>
              <a:t>New and Delete (For Non-Arrays)</a:t>
            </a:r>
          </a:p>
        </p:txBody>
      </p:sp>
      <p:sp>
        <p:nvSpPr>
          <p:cNvPr id="247812" name="Rectangle 4"/>
          <p:cNvSpPr>
            <a:spLocks noChangeArrowheads="1"/>
          </p:cNvSpPr>
          <p:nvPr/>
        </p:nvSpPr>
        <p:spPr bwMode="auto">
          <a:xfrm>
            <a:off x="152400" y="2035315"/>
            <a:ext cx="4419600" cy="4670285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7813" name="Text Box 5"/>
          <p:cNvSpPr txBox="1">
            <a:spLocks noChangeArrowheads="1"/>
          </p:cNvSpPr>
          <p:nvPr/>
        </p:nvSpPr>
        <p:spPr bwMode="auto">
          <a:xfrm>
            <a:off x="152400" y="2075795"/>
            <a:ext cx="1314784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+mj-lt"/>
              </a:rPr>
              <a:t>int main()</a:t>
            </a:r>
          </a:p>
          <a:p>
            <a:r>
              <a:rPr lang="en-US" sz="2000" dirty="0">
                <a:latin typeface="+mj-lt"/>
              </a:rPr>
              <a:t>{</a:t>
            </a: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r>
              <a:rPr lang="en-US" sz="2000" dirty="0">
                <a:latin typeface="+mj-lt"/>
              </a:rPr>
              <a:t> </a:t>
            </a: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r>
              <a:rPr lang="en-US" sz="2000" dirty="0">
                <a:latin typeface="+mj-lt"/>
              </a:rPr>
              <a:t>}</a:t>
            </a:r>
          </a:p>
        </p:txBody>
      </p:sp>
      <p:sp>
        <p:nvSpPr>
          <p:cNvPr id="247814" name="Rectangle 6"/>
          <p:cNvSpPr>
            <a:spLocks noChangeArrowheads="1"/>
          </p:cNvSpPr>
          <p:nvPr/>
        </p:nvSpPr>
        <p:spPr bwMode="auto">
          <a:xfrm>
            <a:off x="4571999" y="2369403"/>
            <a:ext cx="4419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 instance, we can allocate an </a:t>
            </a:r>
            <a:r>
              <a:rPr lang="en-US" dirty="0">
                <a:solidFill>
                  <a:srgbClr val="FF0000"/>
                </a:solidFill>
              </a:rPr>
              <a:t>integer</a:t>
            </a:r>
            <a:r>
              <a:rPr lang="en-US" dirty="0">
                <a:solidFill>
                  <a:schemeClr val="tx1"/>
                </a:solidFill>
              </a:rPr>
              <a:t> variable like this…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E56E1A-C9E8-4D72-A39F-A392247BAB86}"/>
              </a:ext>
            </a:extLst>
          </p:cNvPr>
          <p:cNvGrpSpPr/>
          <p:nvPr/>
        </p:nvGrpSpPr>
        <p:grpSpPr>
          <a:xfrm>
            <a:off x="465462" y="2707256"/>
            <a:ext cx="3977371" cy="3598975"/>
            <a:chOff x="465462" y="2707256"/>
            <a:chExt cx="3977371" cy="359897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CAA84331-736C-4336-A4C9-C5F90CFBB0D3}"/>
                </a:ext>
              </a:extLst>
            </p:cNvPr>
            <p:cNvSpPr txBox="1"/>
            <p:nvPr/>
          </p:nvSpPr>
          <p:spPr>
            <a:xfrm>
              <a:off x="465462" y="2707256"/>
              <a:ext cx="38862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</a:rPr>
                <a:t>// define our pointer </a:t>
              </a:r>
            </a:p>
            <a:p>
              <a:r>
                <a:rPr lang="en-US" sz="2000" dirty="0">
                  <a:solidFill>
                    <a:srgbClr val="FF0000"/>
                  </a:solidFill>
                </a:rPr>
                <a:t>int</a:t>
              </a:r>
              <a:r>
                <a:rPr lang="en-US" sz="2000" dirty="0"/>
                <a:t> *</a:t>
              </a:r>
              <a:r>
                <a:rPr lang="en-US" sz="2000" dirty="0" err="1"/>
                <a:t>ptr</a:t>
              </a:r>
              <a:r>
                <a:rPr lang="en-US" sz="2000" dirty="0"/>
                <a:t>;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90CB24C1-B4F8-477D-BFEE-1C88436E7A08}"/>
                </a:ext>
              </a:extLst>
            </p:cNvPr>
            <p:cNvSpPr txBox="1"/>
            <p:nvPr/>
          </p:nvSpPr>
          <p:spPr>
            <a:xfrm>
              <a:off x="465462" y="3568360"/>
              <a:ext cx="397737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</a:rPr>
                <a:t>// allocate our dynamic variable</a:t>
              </a:r>
            </a:p>
            <a:p>
              <a:r>
                <a:rPr lang="en-US" sz="2000" dirty="0" err="1"/>
                <a:t>ptr</a:t>
              </a:r>
              <a:r>
                <a:rPr lang="en-US" sz="2000" dirty="0"/>
                <a:t> = new </a:t>
              </a:r>
              <a:r>
                <a:rPr lang="en-US" sz="2000" dirty="0">
                  <a:solidFill>
                    <a:srgbClr val="FF0000"/>
                  </a:solidFill>
                </a:rPr>
                <a:t>int</a:t>
              </a:r>
              <a:r>
                <a:rPr lang="en-US" sz="2000" dirty="0"/>
                <a:t>; 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0F1BD4EA-A376-4BEB-8EC8-7613FCFC263C}"/>
                </a:ext>
              </a:extLst>
            </p:cNvPr>
            <p:cNvSpPr txBox="1"/>
            <p:nvPr/>
          </p:nvSpPr>
          <p:spPr>
            <a:xfrm>
              <a:off x="465462" y="4429464"/>
              <a:ext cx="344517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</a:rPr>
                <a:t>// use our dynamic variable</a:t>
              </a:r>
            </a:p>
            <a:p>
              <a:r>
                <a:rPr lang="en-US" sz="2000" dirty="0"/>
                <a:t>*</a:t>
              </a:r>
              <a:r>
                <a:rPr lang="en-US" sz="2000" dirty="0" err="1"/>
                <a:t>ptr</a:t>
              </a:r>
              <a:r>
                <a:rPr lang="en-US" sz="2000" dirty="0"/>
                <a:t> = 42;  </a:t>
              </a:r>
            </a:p>
            <a:p>
              <a:r>
                <a:rPr lang="en-US" sz="2000" dirty="0" err="1"/>
                <a:t>cout</a:t>
              </a:r>
              <a:r>
                <a:rPr lang="en-US" sz="2000" dirty="0"/>
                <a:t> &lt;&lt; *</a:t>
              </a:r>
              <a:r>
                <a:rPr lang="en-US" sz="2000" dirty="0" err="1"/>
                <a:t>ptr</a:t>
              </a:r>
              <a:r>
                <a:rPr lang="en-US" sz="2000" dirty="0"/>
                <a:t> &lt;&lt; </a:t>
              </a:r>
              <a:r>
                <a:rPr lang="en-US" sz="2000" dirty="0" err="1"/>
                <a:t>endl</a:t>
              </a:r>
              <a:r>
                <a:rPr lang="en-US" sz="2000" dirty="0"/>
                <a:t>;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0A203610-0ACE-4D95-AA87-C0AC7A0EFE8C}"/>
                </a:ext>
              </a:extLst>
            </p:cNvPr>
            <p:cNvSpPr txBox="1"/>
            <p:nvPr/>
          </p:nvSpPr>
          <p:spPr>
            <a:xfrm>
              <a:off x="465462" y="5598345"/>
              <a:ext cx="35814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</a:rPr>
                <a:t>// free our dynamic variable</a:t>
              </a:r>
            </a:p>
            <a:p>
              <a:r>
                <a:rPr lang="en-US" sz="2000" dirty="0"/>
                <a:t>delete </a:t>
              </a:r>
              <a:r>
                <a:rPr lang="en-US" sz="2000" dirty="0" err="1"/>
                <a:t>ptr</a:t>
              </a:r>
              <a:r>
                <a:rPr lang="en-US" sz="2000" dirty="0"/>
                <a:t>;</a:t>
              </a:r>
            </a:p>
          </p:txBody>
        </p:sp>
      </p:grpSp>
      <p:sp>
        <p:nvSpPr>
          <p:cNvPr id="33" name="Rectangle 6">
            <a:extLst>
              <a:ext uri="{FF2B5EF4-FFF2-40B4-BE49-F238E27FC236}">
                <a16:creationId xmlns:a16="http://schemas.microsoft.com/office/drawing/2014/main" xmlns="" id="{6221CDE6-48DD-415C-BD88-B0A5556AE4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3396343"/>
            <a:ext cx="4419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Or we can allocate a </a:t>
            </a:r>
            <a:r>
              <a:rPr lang="en-US" dirty="0">
                <a:solidFill>
                  <a:srgbClr val="FF0000"/>
                </a:solidFill>
              </a:rPr>
              <a:t>struct</a:t>
            </a:r>
            <a:r>
              <a:rPr lang="en-US" dirty="0">
                <a:solidFill>
                  <a:schemeClr val="tx1"/>
                </a:solidFill>
              </a:rPr>
              <a:t> variable like this….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34FE231-635A-4979-9510-B9EC89E08806}"/>
              </a:ext>
            </a:extLst>
          </p:cNvPr>
          <p:cNvSpPr txBox="1"/>
          <p:nvPr/>
        </p:nvSpPr>
        <p:spPr>
          <a:xfrm>
            <a:off x="487233" y="2723398"/>
            <a:ext cx="3886200" cy="707886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define our pointer </a:t>
            </a:r>
          </a:p>
          <a:p>
            <a:r>
              <a:rPr lang="en-US" sz="2000" dirty="0">
                <a:solidFill>
                  <a:srgbClr val="FF0000"/>
                </a:solidFill>
              </a:rPr>
              <a:t>Point</a:t>
            </a:r>
            <a:r>
              <a:rPr lang="en-US" sz="2000" dirty="0"/>
              <a:t> *</a:t>
            </a:r>
            <a:r>
              <a:rPr lang="en-US" sz="2000" dirty="0" err="1"/>
              <a:t>ptr</a:t>
            </a:r>
            <a:r>
              <a:rPr lang="en-US" sz="2000" dirty="0"/>
              <a:t>;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B96A2FEB-0897-484C-AF8E-8EEB827F505D}"/>
              </a:ext>
            </a:extLst>
          </p:cNvPr>
          <p:cNvSpPr txBox="1"/>
          <p:nvPr/>
        </p:nvSpPr>
        <p:spPr>
          <a:xfrm>
            <a:off x="487233" y="3584502"/>
            <a:ext cx="3977371" cy="707886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allocate our dynamic variable</a:t>
            </a:r>
          </a:p>
          <a:p>
            <a:r>
              <a:rPr lang="en-US" sz="2000" dirty="0" err="1"/>
              <a:t>ptr</a:t>
            </a:r>
            <a:r>
              <a:rPr lang="en-US" sz="2000" dirty="0"/>
              <a:t> = new </a:t>
            </a:r>
            <a:r>
              <a:rPr lang="en-US" sz="2000" dirty="0">
                <a:solidFill>
                  <a:srgbClr val="FF0000"/>
                </a:solidFill>
              </a:rPr>
              <a:t>Point</a:t>
            </a:r>
            <a:r>
              <a:rPr lang="en-US" sz="2000" dirty="0"/>
              <a:t>; 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336CC77F-CDE7-446F-BA04-5D603B4E7ACC}"/>
              </a:ext>
            </a:extLst>
          </p:cNvPr>
          <p:cNvSpPr txBox="1"/>
          <p:nvPr/>
        </p:nvSpPr>
        <p:spPr>
          <a:xfrm>
            <a:off x="487233" y="4445606"/>
            <a:ext cx="3445174" cy="1015663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use our dynamic variable</a:t>
            </a:r>
          </a:p>
          <a:p>
            <a:r>
              <a:rPr lang="en-US" sz="2000" dirty="0" err="1"/>
              <a:t>ptr</a:t>
            </a:r>
            <a:r>
              <a:rPr lang="en-US" sz="2000" dirty="0"/>
              <a:t>-&gt;x = 10;  </a:t>
            </a:r>
          </a:p>
          <a:p>
            <a:r>
              <a:rPr lang="en-US" sz="2000" dirty="0"/>
              <a:t>(*</a:t>
            </a:r>
            <a:r>
              <a:rPr lang="en-US" sz="2000" dirty="0" err="1"/>
              <a:t>ptr</a:t>
            </a:r>
            <a:r>
              <a:rPr lang="en-US" sz="2000" dirty="0"/>
              <a:t>).y = 20;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B1E29879-8E07-4ED1-ADC9-349E31F70DCC}"/>
              </a:ext>
            </a:extLst>
          </p:cNvPr>
          <p:cNvSpPr txBox="1"/>
          <p:nvPr/>
        </p:nvSpPr>
        <p:spPr>
          <a:xfrm>
            <a:off x="487233" y="5614487"/>
            <a:ext cx="3581430" cy="707886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free our dynamic variable</a:t>
            </a:r>
          </a:p>
          <a:p>
            <a:r>
              <a:rPr lang="en-US" sz="2000" dirty="0"/>
              <a:t>delete </a:t>
            </a:r>
            <a:r>
              <a:rPr lang="en-US" sz="2000" dirty="0" err="1"/>
              <a:t>ptr</a:t>
            </a:r>
            <a:r>
              <a:rPr lang="en-US" sz="2000" dirty="0"/>
              <a:t>;</a:t>
            </a:r>
          </a:p>
        </p:txBody>
      </p:sp>
      <p:grpSp>
        <p:nvGrpSpPr>
          <p:cNvPr id="40" name="Group 17">
            <a:extLst>
              <a:ext uri="{FF2B5EF4-FFF2-40B4-BE49-F238E27FC236}">
                <a16:creationId xmlns:a16="http://schemas.microsoft.com/office/drawing/2014/main" xmlns="" id="{7017B0CF-1F40-4C58-8A95-430E4CDDD716}"/>
              </a:ext>
            </a:extLst>
          </p:cNvPr>
          <p:cNvGrpSpPr>
            <a:grpSpLocks/>
          </p:cNvGrpSpPr>
          <p:nvPr/>
        </p:nvGrpSpPr>
        <p:grpSpPr bwMode="auto">
          <a:xfrm>
            <a:off x="4769677" y="4445606"/>
            <a:ext cx="1676401" cy="461963"/>
            <a:chOff x="3627" y="864"/>
            <a:chExt cx="1056" cy="291"/>
          </a:xfrm>
        </p:grpSpPr>
        <p:sp>
          <p:nvSpPr>
            <p:cNvPr id="41" name="Rectangle 18">
              <a:extLst>
                <a:ext uri="{FF2B5EF4-FFF2-40B4-BE49-F238E27FC236}">
                  <a16:creationId xmlns:a16="http://schemas.microsoft.com/office/drawing/2014/main" xmlns="" id="{D6E5CF4E-B937-4BCE-9B19-D48209B5FD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2" y="919"/>
              <a:ext cx="651" cy="202"/>
            </a:xfrm>
            <a:prstGeom prst="rect">
              <a:avLst/>
            </a:prstGeom>
            <a:solidFill>
              <a:srgbClr val="8000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2" name="Text Box 19">
              <a:extLst>
                <a:ext uri="{FF2B5EF4-FFF2-40B4-BE49-F238E27FC236}">
                  <a16:creationId xmlns:a16="http://schemas.microsoft.com/office/drawing/2014/main" xmlns="" id="{43E1413E-7BCA-4254-B466-80DECEB49A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" y="864"/>
              <a:ext cx="40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dirty="0" err="1"/>
                <a:t>ptr</a:t>
              </a:r>
              <a:endParaRPr lang="en-US" dirty="0"/>
            </a:p>
          </p:txBody>
        </p:sp>
      </p:grpSp>
      <p:grpSp>
        <p:nvGrpSpPr>
          <p:cNvPr id="43" name="Group 35">
            <a:extLst>
              <a:ext uri="{FF2B5EF4-FFF2-40B4-BE49-F238E27FC236}">
                <a16:creationId xmlns:a16="http://schemas.microsoft.com/office/drawing/2014/main" xmlns="" id="{AB1E2EAB-FEF0-4CCD-ABB7-EB19C1AD5A21}"/>
              </a:ext>
            </a:extLst>
          </p:cNvPr>
          <p:cNvGrpSpPr>
            <a:grpSpLocks/>
          </p:cNvGrpSpPr>
          <p:nvPr/>
        </p:nvGrpSpPr>
        <p:grpSpPr bwMode="auto">
          <a:xfrm>
            <a:off x="6887620" y="4811417"/>
            <a:ext cx="2252663" cy="2530475"/>
            <a:chOff x="4128" y="2846"/>
            <a:chExt cx="1419" cy="1594"/>
          </a:xfrm>
        </p:grpSpPr>
        <p:sp>
          <p:nvSpPr>
            <p:cNvPr id="44" name="Rectangle 36">
              <a:extLst>
                <a:ext uri="{FF2B5EF4-FFF2-40B4-BE49-F238E27FC236}">
                  <a16:creationId xmlns:a16="http://schemas.microsoft.com/office/drawing/2014/main" xmlns="" id="{3321FE5D-F70A-4A49-B821-7FF1C2359C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28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Rectangle 37">
              <a:extLst>
                <a:ext uri="{FF2B5EF4-FFF2-40B4-BE49-F238E27FC236}">
                  <a16:creationId xmlns:a16="http://schemas.microsoft.com/office/drawing/2014/main" xmlns="" id="{9C9CE35F-EDEA-41EF-964F-7D3F021AAE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3074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Rectangle 38">
              <a:extLst>
                <a:ext uri="{FF2B5EF4-FFF2-40B4-BE49-F238E27FC236}">
                  <a16:creationId xmlns:a16="http://schemas.microsoft.com/office/drawing/2014/main" xmlns="" id="{C5740AFA-A61F-4078-9893-C6FE6CC30A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32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Rectangle 39">
              <a:extLst>
                <a:ext uri="{FF2B5EF4-FFF2-40B4-BE49-F238E27FC236}">
                  <a16:creationId xmlns:a16="http://schemas.microsoft.com/office/drawing/2014/main" xmlns="" id="{4C113366-5E87-4FB1-9A45-98835C61D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3458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Rectangle 40">
              <a:extLst>
                <a:ext uri="{FF2B5EF4-FFF2-40B4-BE49-F238E27FC236}">
                  <a16:creationId xmlns:a16="http://schemas.microsoft.com/office/drawing/2014/main" xmlns="" id="{B0482BEB-DDC4-4550-8812-90666B11CB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364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xmlns="" id="{B59C059F-22E3-4BEA-ACCB-1F56B01B04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4082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Text Box 42">
              <a:extLst>
                <a:ext uri="{FF2B5EF4-FFF2-40B4-BE49-F238E27FC236}">
                  <a16:creationId xmlns:a16="http://schemas.microsoft.com/office/drawing/2014/main" xmlns="" id="{B3FF6968-E93F-413F-9A63-FD64F9F6DA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52" y="3775"/>
              <a:ext cx="26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CCFFCC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...</a:t>
              </a:r>
            </a:p>
          </p:txBody>
        </p:sp>
        <p:sp>
          <p:nvSpPr>
            <p:cNvPr id="51" name="Text Box 43">
              <a:extLst>
                <a:ext uri="{FF2B5EF4-FFF2-40B4-BE49-F238E27FC236}">
                  <a16:creationId xmlns:a16="http://schemas.microsoft.com/office/drawing/2014/main" xmlns="" id="{BFB3BE15-06AD-46F6-BFC2-524511476E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3" y="2846"/>
              <a:ext cx="884" cy="1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latin typeface="Courier New" pitchFamily="49" charset="0"/>
                </a:rPr>
                <a:t>00030050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00030052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00030054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00030056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00030058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...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00030068</a:t>
              </a:r>
            </a:p>
            <a:p>
              <a:pPr algn="ctr"/>
              <a:endParaRPr lang="en-US" sz="2000" b="1" dirty="0">
                <a:latin typeface="Courier New" pitchFamily="49" charset="0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A227D938-6BFB-443F-A59F-2937A959C7FD}"/>
              </a:ext>
            </a:extLst>
          </p:cNvPr>
          <p:cNvSpPr txBox="1"/>
          <p:nvPr/>
        </p:nvSpPr>
        <p:spPr>
          <a:xfrm>
            <a:off x="5459758" y="4519135"/>
            <a:ext cx="970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30050</a:t>
            </a:r>
          </a:p>
        </p:txBody>
      </p:sp>
      <p:cxnSp>
        <p:nvCxnSpPr>
          <p:cNvPr id="54" name="Connector: Curved 53">
            <a:extLst>
              <a:ext uri="{FF2B5EF4-FFF2-40B4-BE49-F238E27FC236}">
                <a16:creationId xmlns:a16="http://schemas.microsoft.com/office/drawing/2014/main" xmlns="" id="{2B134463-24E8-4501-A4F2-48123CE67421}"/>
              </a:ext>
            </a:extLst>
          </p:cNvPr>
          <p:cNvCxnSpPr>
            <a:cxnSpLocks/>
            <a:stCxn id="53" idx="3"/>
          </p:cNvCxnSpPr>
          <p:nvPr/>
        </p:nvCxnSpPr>
        <p:spPr bwMode="auto">
          <a:xfrm>
            <a:off x="6429895" y="4719190"/>
            <a:ext cx="473908" cy="252699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0C0F15ED-2C31-42FC-9836-E2B690D29DE1}"/>
              </a:ext>
            </a:extLst>
          </p:cNvPr>
          <p:cNvGrpSpPr/>
          <p:nvPr/>
        </p:nvGrpSpPr>
        <p:grpSpPr>
          <a:xfrm>
            <a:off x="6858063" y="4858721"/>
            <a:ext cx="867757" cy="1236102"/>
            <a:chOff x="6858063" y="4858721"/>
            <a:chExt cx="867757" cy="1236102"/>
          </a:xfrm>
        </p:grpSpPr>
        <p:sp>
          <p:nvSpPr>
            <p:cNvPr id="52" name="Rectangle 36">
              <a:extLst>
                <a:ext uri="{FF2B5EF4-FFF2-40B4-BE49-F238E27FC236}">
                  <a16:creationId xmlns:a16="http://schemas.microsoft.com/office/drawing/2014/main" xmlns="" id="{B547AD47-CD9F-4252-8DDB-CED711C68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7620" y="4858721"/>
              <a:ext cx="838200" cy="12361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9B1C4736-39F5-4EAF-9FBF-D8994DBB1F5C}"/>
                </a:ext>
              </a:extLst>
            </p:cNvPr>
            <p:cNvSpPr txBox="1"/>
            <p:nvPr/>
          </p:nvSpPr>
          <p:spPr>
            <a:xfrm>
              <a:off x="6858063" y="4989493"/>
              <a:ext cx="335348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</a:t>
              </a:r>
            </a:p>
            <a:p>
              <a:endParaRPr lang="en-US" sz="1600" dirty="0"/>
            </a:p>
            <a:p>
              <a:r>
                <a:rPr lang="en-US" sz="2000" dirty="0"/>
                <a:t>y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00CF562D-52C6-4C94-8CF1-947A07EB2962}"/>
                </a:ext>
              </a:extLst>
            </p:cNvPr>
            <p:cNvSpPr/>
            <p:nvPr/>
          </p:nvSpPr>
          <p:spPr bwMode="auto">
            <a:xfrm>
              <a:off x="7133193" y="5020967"/>
              <a:ext cx="517943" cy="42416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xmlns="" id="{1D98F250-CDC3-4751-88E0-1434E44716A3}"/>
                </a:ext>
              </a:extLst>
            </p:cNvPr>
            <p:cNvSpPr/>
            <p:nvPr/>
          </p:nvSpPr>
          <p:spPr bwMode="auto">
            <a:xfrm>
              <a:off x="7133193" y="5586579"/>
              <a:ext cx="517943" cy="42416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2DEA3166-4111-4CF5-812D-9A7C7D37D4F3}"/>
              </a:ext>
            </a:extLst>
          </p:cNvPr>
          <p:cNvSpPr txBox="1"/>
          <p:nvPr/>
        </p:nvSpPr>
        <p:spPr>
          <a:xfrm>
            <a:off x="7110418" y="4952270"/>
            <a:ext cx="6190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B34A0D85-07EC-4351-BF22-31AED6265A15}"/>
              </a:ext>
            </a:extLst>
          </p:cNvPr>
          <p:cNvSpPr txBox="1"/>
          <p:nvPr/>
        </p:nvSpPr>
        <p:spPr>
          <a:xfrm>
            <a:off x="7041017" y="5520568"/>
            <a:ext cx="6848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E445D3B-0780-4DEF-BB67-EBF22F05C102}"/>
              </a:ext>
            </a:extLst>
          </p:cNvPr>
          <p:cNvSpPr/>
          <p:nvPr/>
        </p:nvSpPr>
        <p:spPr bwMode="auto">
          <a:xfrm>
            <a:off x="462642" y="0"/>
            <a:ext cx="4202082" cy="1839372"/>
          </a:xfrm>
          <a:prstGeom prst="rect">
            <a:avLst/>
          </a:prstGeom>
          <a:solidFill>
            <a:srgbClr val="FFFFFF">
              <a:alpha val="89804"/>
            </a:srgb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4" name="Rectangle 4">
            <a:extLst>
              <a:ext uri="{FF2B5EF4-FFF2-40B4-BE49-F238E27FC236}">
                <a16:creationId xmlns:a16="http://schemas.microsoft.com/office/drawing/2014/main" xmlns="" id="{CC23FDBC-8249-4072-BEE1-2CBF2F75B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4724" y="-38072"/>
            <a:ext cx="4479276" cy="2227794"/>
          </a:xfrm>
          <a:prstGeom prst="rect">
            <a:avLst/>
          </a:prstGeom>
          <a:solidFill>
            <a:srgbClr val="F9DCD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r>
              <a:rPr lang="en-US" dirty="0"/>
              <a:t>struct </a:t>
            </a:r>
            <a:r>
              <a:rPr lang="en-US" dirty="0">
                <a:solidFill>
                  <a:srgbClr val="FF0000"/>
                </a:solidFill>
              </a:rPr>
              <a:t>Point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 int x;</a:t>
            </a:r>
          </a:p>
          <a:p>
            <a:r>
              <a:rPr lang="en-US" dirty="0"/>
              <a:t>   int y;</a:t>
            </a:r>
          </a:p>
          <a:p>
            <a:r>
              <a:rPr lang="en-US" dirty="0"/>
              <a:t>};</a:t>
            </a:r>
          </a:p>
        </p:txBody>
      </p:sp>
      <p:sp>
        <p:nvSpPr>
          <p:cNvPr id="58" name="AutoShape 33">
            <a:extLst>
              <a:ext uri="{FF2B5EF4-FFF2-40B4-BE49-F238E27FC236}">
                <a16:creationId xmlns:a16="http://schemas.microsoft.com/office/drawing/2014/main" xmlns="" id="{3E8D403D-904C-46F5-B831-C97BEDA8A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4156" y="2660348"/>
            <a:ext cx="3429000" cy="1057359"/>
          </a:xfrm>
          <a:prstGeom prst="wedgeRoundRectCallout">
            <a:avLst>
              <a:gd name="adj1" fmla="val -74135"/>
              <a:gd name="adj2" fmla="val 73361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Operating System – can you reserve </a:t>
            </a:r>
            <a:r>
              <a:rPr lang="en-US" sz="2000" dirty="0">
                <a:solidFill>
                  <a:srgbClr val="6600CC"/>
                </a:solidFill>
              </a:rPr>
              <a:t>8 bytes </a:t>
            </a:r>
            <a:r>
              <a:rPr lang="en-US" sz="2000" dirty="0"/>
              <a:t>of memory for me?</a:t>
            </a:r>
          </a:p>
        </p:txBody>
      </p:sp>
      <p:sp>
        <p:nvSpPr>
          <p:cNvPr id="59" name="AutoShape 34">
            <a:extLst>
              <a:ext uri="{FF2B5EF4-FFF2-40B4-BE49-F238E27FC236}">
                <a16:creationId xmlns:a16="http://schemas.microsoft.com/office/drawing/2014/main" xmlns="" id="{D112BAB0-3B6D-4235-97AE-BFE1DA2B75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4999529"/>
            <a:ext cx="3429000" cy="1096471"/>
          </a:xfrm>
          <a:prstGeom prst="wedgeRoundRectCallout">
            <a:avLst>
              <a:gd name="adj1" fmla="val 52037"/>
              <a:gd name="adj2" fmla="val 114218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Ok.. I found 8 bytes of free memory at address </a:t>
            </a:r>
            <a:r>
              <a:rPr lang="en-US" sz="2000" dirty="0">
                <a:solidFill>
                  <a:srgbClr val="990000"/>
                </a:solidFill>
              </a:rPr>
              <a:t>30050</a:t>
            </a:r>
            <a:r>
              <a:rPr lang="en-US" sz="2000" dirty="0"/>
              <a:t>. </a:t>
            </a:r>
          </a:p>
        </p:txBody>
      </p:sp>
      <p:sp>
        <p:nvSpPr>
          <p:cNvPr id="60" name="AutoShape 40">
            <a:extLst>
              <a:ext uri="{FF2B5EF4-FFF2-40B4-BE49-F238E27FC236}">
                <a16:creationId xmlns:a16="http://schemas.microsoft.com/office/drawing/2014/main" xmlns="" id="{AF2FC60F-852F-4532-BBE9-675059A9DE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3156" y="4807761"/>
            <a:ext cx="3108444" cy="1135839"/>
          </a:xfrm>
          <a:prstGeom prst="wedgeRoundRectCallout">
            <a:avLst>
              <a:gd name="adj1" fmla="val 55795"/>
              <a:gd name="adj2" fmla="val 132283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Ok.. I’ll let someone else use that memory now…</a:t>
            </a:r>
          </a:p>
        </p:txBody>
      </p:sp>
      <p:sp>
        <p:nvSpPr>
          <p:cNvPr id="61" name="AutoShape 39">
            <a:extLst>
              <a:ext uri="{FF2B5EF4-FFF2-40B4-BE49-F238E27FC236}">
                <a16:creationId xmlns:a16="http://schemas.microsoft.com/office/drawing/2014/main" xmlns="" id="{BF256826-FDAB-4F5E-8B09-04EC83372B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3751" y="4520658"/>
            <a:ext cx="3626581" cy="1214480"/>
          </a:xfrm>
          <a:prstGeom prst="wedgeRoundRectCallout">
            <a:avLst>
              <a:gd name="adj1" fmla="val -69815"/>
              <a:gd name="adj2" fmla="val 74338"/>
              <a:gd name="adj3" fmla="val 16667"/>
            </a:avLst>
          </a:prstGeom>
          <a:solidFill>
            <a:srgbClr val="CC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Operating System – I’m done with my 8 bytes of memory at location 30050.</a:t>
            </a:r>
          </a:p>
        </p:txBody>
      </p:sp>
    </p:spTree>
    <p:extLst>
      <p:ext uri="{BB962C8B-B14F-4D97-AF65-F5344CB8AC3E}">
        <p14:creationId xmlns:p14="http://schemas.microsoft.com/office/powerpoint/2010/main" val="330201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 animBg="1"/>
      <p:bldP spid="36" grpId="0" animBg="1"/>
      <p:bldP spid="37" grpId="0" animBg="1"/>
      <p:bldP spid="38" grpId="0" animBg="1"/>
      <p:bldP spid="53" grpId="0"/>
      <p:bldP spid="53" grpId="1"/>
      <p:bldP spid="55" grpId="0"/>
      <p:bldP spid="55" grpId="1"/>
      <p:bldP spid="57" grpId="0"/>
      <p:bldP spid="57" grpId="1"/>
      <p:bldP spid="8" grpId="0" animBg="1"/>
      <p:bldP spid="8" grpId="1" animBg="1"/>
      <p:bldP spid="34" grpId="0" animBg="1"/>
      <p:bldP spid="34" grpId="1" animBg="1"/>
      <p:bldP spid="58" grpId="0" animBg="1"/>
      <p:bldP spid="58" grpId="1" animBg="1"/>
      <p:bldP spid="59" grpId="0" animBg="1"/>
      <p:bldP spid="59" grpId="1" animBg="1"/>
      <p:bldP spid="60" grpId="0" animBg="1" autoUpdateAnimBg="0"/>
      <p:bldP spid="60" grpId="1" animBg="1"/>
      <p:bldP spid="61" grpId="0" animBg="1" autoUpdateAnimBg="0"/>
      <p:bldP spid="61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3">
            <a:extLst>
              <a:ext uri="{FF2B5EF4-FFF2-40B4-BE49-F238E27FC236}">
                <a16:creationId xmlns:a16="http://schemas.microsoft.com/office/drawing/2014/main" xmlns="" id="{119D331C-1247-4C7C-9877-E3D76C5073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6299" y="925471"/>
            <a:ext cx="73914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/>
              <a:t>We can also use new and delete to dynamically create other types of variables as well!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287E6-8931-4598-B26D-317B2825B761}" type="slidenum">
              <a:rPr lang="en-US"/>
              <a:pPr/>
              <a:t>43</a:t>
            </a:fld>
            <a:endParaRPr lang="en-US"/>
          </a:p>
        </p:txBody>
      </p:sp>
      <p:sp>
        <p:nvSpPr>
          <p:cNvPr id="247810" name="Rectangle 2"/>
          <p:cNvSpPr>
            <a:spLocks noChangeArrowheads="1"/>
          </p:cNvSpPr>
          <p:nvPr/>
        </p:nvSpPr>
        <p:spPr bwMode="auto">
          <a:xfrm>
            <a:off x="283029" y="-76200"/>
            <a:ext cx="8447314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000" dirty="0"/>
              <a:t>New and Delete (For Non-Arrays)</a:t>
            </a:r>
          </a:p>
        </p:txBody>
      </p:sp>
      <p:sp>
        <p:nvSpPr>
          <p:cNvPr id="247812" name="Rectangle 4"/>
          <p:cNvSpPr>
            <a:spLocks noChangeArrowheads="1"/>
          </p:cNvSpPr>
          <p:nvPr/>
        </p:nvSpPr>
        <p:spPr bwMode="auto">
          <a:xfrm>
            <a:off x="152400" y="2035315"/>
            <a:ext cx="4419600" cy="4670285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7813" name="Text Box 5"/>
          <p:cNvSpPr txBox="1">
            <a:spLocks noChangeArrowheads="1"/>
          </p:cNvSpPr>
          <p:nvPr/>
        </p:nvSpPr>
        <p:spPr bwMode="auto">
          <a:xfrm>
            <a:off x="152400" y="2075795"/>
            <a:ext cx="1314784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+mj-lt"/>
              </a:rPr>
              <a:t>int main()</a:t>
            </a:r>
          </a:p>
          <a:p>
            <a:r>
              <a:rPr lang="en-US" sz="2000" dirty="0">
                <a:latin typeface="+mj-lt"/>
              </a:rPr>
              <a:t>{</a:t>
            </a: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r>
              <a:rPr lang="en-US" sz="2000" dirty="0">
                <a:latin typeface="+mj-lt"/>
              </a:rPr>
              <a:t> </a:t>
            </a: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r>
              <a:rPr lang="en-US" sz="2000" dirty="0">
                <a:latin typeface="+mj-lt"/>
              </a:rPr>
              <a:t>}</a:t>
            </a:r>
          </a:p>
        </p:txBody>
      </p:sp>
      <p:sp>
        <p:nvSpPr>
          <p:cNvPr id="247814" name="Rectangle 6"/>
          <p:cNvSpPr>
            <a:spLocks noChangeArrowheads="1"/>
          </p:cNvSpPr>
          <p:nvPr/>
        </p:nvSpPr>
        <p:spPr bwMode="auto">
          <a:xfrm>
            <a:off x="4571999" y="2369403"/>
            <a:ext cx="4419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 instance, we can allocate an </a:t>
            </a:r>
            <a:r>
              <a:rPr lang="en-US" dirty="0">
                <a:solidFill>
                  <a:srgbClr val="FF0000"/>
                </a:solidFill>
              </a:rPr>
              <a:t>integer</a:t>
            </a:r>
            <a:r>
              <a:rPr lang="en-US" dirty="0">
                <a:solidFill>
                  <a:schemeClr val="tx1"/>
                </a:solidFill>
              </a:rPr>
              <a:t> variable like this…</a:t>
            </a:r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xmlns="" id="{6221CDE6-48DD-415C-BD88-B0A5556AE4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3396343"/>
            <a:ext cx="4419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Or we can allocate a </a:t>
            </a:r>
            <a:r>
              <a:rPr lang="en-US" dirty="0">
                <a:solidFill>
                  <a:srgbClr val="FF0000"/>
                </a:solidFill>
              </a:rPr>
              <a:t>struct</a:t>
            </a:r>
            <a:r>
              <a:rPr lang="en-US" dirty="0">
                <a:solidFill>
                  <a:schemeClr val="tx1"/>
                </a:solidFill>
              </a:rPr>
              <a:t> variable like this….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F1155611-2A29-4013-ACF5-81A0C0203D90}"/>
              </a:ext>
            </a:extLst>
          </p:cNvPr>
          <p:cNvGrpSpPr/>
          <p:nvPr/>
        </p:nvGrpSpPr>
        <p:grpSpPr>
          <a:xfrm>
            <a:off x="487233" y="2723398"/>
            <a:ext cx="3977371" cy="3598975"/>
            <a:chOff x="487233" y="2723398"/>
            <a:chExt cx="3977371" cy="359897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834FE231-635A-4979-9510-B9EC89E08806}"/>
                </a:ext>
              </a:extLst>
            </p:cNvPr>
            <p:cNvSpPr txBox="1"/>
            <p:nvPr/>
          </p:nvSpPr>
          <p:spPr>
            <a:xfrm>
              <a:off x="487233" y="2723398"/>
              <a:ext cx="3886200" cy="707886"/>
            </a:xfrm>
            <a:prstGeom prst="rect">
              <a:avLst/>
            </a:prstGeom>
            <a:solidFill>
              <a:srgbClr val="CCFFCC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</a:rPr>
                <a:t>// define our pointer </a:t>
              </a:r>
            </a:p>
            <a:p>
              <a:r>
                <a:rPr lang="en-US" sz="2000" dirty="0">
                  <a:solidFill>
                    <a:srgbClr val="FF0000"/>
                  </a:solidFill>
                </a:rPr>
                <a:t>Point</a:t>
              </a:r>
              <a:r>
                <a:rPr lang="en-US" sz="2000" dirty="0"/>
                <a:t> *</a:t>
              </a:r>
              <a:r>
                <a:rPr lang="en-US" sz="2000" dirty="0" err="1"/>
                <a:t>ptr</a:t>
              </a:r>
              <a:r>
                <a:rPr lang="en-US" sz="2000" dirty="0"/>
                <a:t>;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B96A2FEB-0897-484C-AF8E-8EEB827F505D}"/>
                </a:ext>
              </a:extLst>
            </p:cNvPr>
            <p:cNvSpPr txBox="1"/>
            <p:nvPr/>
          </p:nvSpPr>
          <p:spPr>
            <a:xfrm>
              <a:off x="487233" y="3584502"/>
              <a:ext cx="3977371" cy="707886"/>
            </a:xfrm>
            <a:prstGeom prst="rect">
              <a:avLst/>
            </a:prstGeom>
            <a:solidFill>
              <a:srgbClr val="CCFFCC"/>
            </a:solidFill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</a:rPr>
                <a:t>// allocate our dynamic variable</a:t>
              </a:r>
            </a:p>
            <a:p>
              <a:r>
                <a:rPr lang="en-US" sz="2000" dirty="0" err="1"/>
                <a:t>ptr</a:t>
              </a:r>
              <a:r>
                <a:rPr lang="en-US" sz="2000" dirty="0"/>
                <a:t> = new </a:t>
              </a:r>
              <a:r>
                <a:rPr lang="en-US" sz="2000" dirty="0">
                  <a:solidFill>
                    <a:srgbClr val="FF0000"/>
                  </a:solidFill>
                </a:rPr>
                <a:t>Point</a:t>
              </a:r>
              <a:r>
                <a:rPr lang="en-US" sz="2000" dirty="0"/>
                <a:t>;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336CC77F-CDE7-446F-BA04-5D603B4E7ACC}"/>
                </a:ext>
              </a:extLst>
            </p:cNvPr>
            <p:cNvSpPr txBox="1"/>
            <p:nvPr/>
          </p:nvSpPr>
          <p:spPr>
            <a:xfrm>
              <a:off x="487233" y="4445606"/>
              <a:ext cx="3445174" cy="1015663"/>
            </a:xfrm>
            <a:prstGeom prst="rect">
              <a:avLst/>
            </a:prstGeom>
            <a:solidFill>
              <a:srgbClr val="CCFFCC"/>
            </a:solidFill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</a:rPr>
                <a:t>// use our dynamic variable</a:t>
              </a:r>
            </a:p>
            <a:p>
              <a:r>
                <a:rPr lang="en-US" sz="2000" dirty="0" err="1"/>
                <a:t>ptr</a:t>
              </a:r>
              <a:r>
                <a:rPr lang="en-US" sz="2000" dirty="0"/>
                <a:t>-&gt;x = 10;  </a:t>
              </a:r>
            </a:p>
            <a:p>
              <a:r>
                <a:rPr lang="en-US" sz="2000" dirty="0"/>
                <a:t>(*</a:t>
              </a:r>
              <a:r>
                <a:rPr lang="en-US" sz="2000" dirty="0" err="1"/>
                <a:t>ptr</a:t>
              </a:r>
              <a:r>
                <a:rPr lang="en-US" sz="2000" dirty="0"/>
                <a:t>).y = 20;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B1E29879-8E07-4ED1-ADC9-349E31F70DCC}"/>
                </a:ext>
              </a:extLst>
            </p:cNvPr>
            <p:cNvSpPr txBox="1"/>
            <p:nvPr/>
          </p:nvSpPr>
          <p:spPr>
            <a:xfrm>
              <a:off x="487233" y="5614487"/>
              <a:ext cx="3581430" cy="707886"/>
            </a:xfrm>
            <a:prstGeom prst="rect">
              <a:avLst/>
            </a:prstGeom>
            <a:solidFill>
              <a:srgbClr val="CCFFCC"/>
            </a:solidFill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</a:rPr>
                <a:t>// free our dynamic variable</a:t>
              </a:r>
            </a:p>
            <a:p>
              <a:r>
                <a:rPr lang="en-US" sz="2000" dirty="0"/>
                <a:t>delete </a:t>
              </a:r>
              <a:r>
                <a:rPr lang="en-US" sz="2000" dirty="0" err="1"/>
                <a:t>ptr</a:t>
              </a:r>
              <a:r>
                <a:rPr lang="en-US" sz="2000" dirty="0"/>
                <a:t>;</a:t>
              </a:r>
            </a:p>
          </p:txBody>
        </p:sp>
      </p:grpSp>
      <p:sp>
        <p:nvSpPr>
          <p:cNvPr id="19" name="Rectangle 6">
            <a:extLst>
              <a:ext uri="{FF2B5EF4-FFF2-40B4-BE49-F238E27FC236}">
                <a16:creationId xmlns:a16="http://schemas.microsoft.com/office/drawing/2014/main" xmlns="" id="{7A37726C-C95E-4B80-B7E3-AAE6EB139B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6555" y="4426803"/>
            <a:ext cx="4419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Or we can even allocate a </a:t>
            </a:r>
            <a:r>
              <a:rPr lang="en-US">
                <a:solidFill>
                  <a:srgbClr val="FF0000"/>
                </a:solidFill>
              </a:rPr>
              <a:t>class</a:t>
            </a:r>
            <a:r>
              <a:rPr lang="en-US">
                <a:solidFill>
                  <a:schemeClr val="tx1"/>
                </a:solidFill>
              </a:rPr>
              <a:t> instance </a:t>
            </a:r>
            <a:r>
              <a:rPr lang="en-US" dirty="0">
                <a:solidFill>
                  <a:schemeClr val="tx1"/>
                </a:solidFill>
              </a:rPr>
              <a:t>like this….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77166C96-5A2D-44A6-89C5-64F07FDD735B}"/>
              </a:ext>
            </a:extLst>
          </p:cNvPr>
          <p:cNvSpPr txBox="1"/>
          <p:nvPr/>
        </p:nvSpPr>
        <p:spPr>
          <a:xfrm>
            <a:off x="518429" y="2743200"/>
            <a:ext cx="3886200" cy="707886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define our pointer </a:t>
            </a:r>
          </a:p>
          <a:p>
            <a:r>
              <a:rPr lang="en-US" sz="2000" dirty="0">
                <a:solidFill>
                  <a:srgbClr val="FF0000"/>
                </a:solidFill>
              </a:rPr>
              <a:t>Nerd</a:t>
            </a:r>
            <a:r>
              <a:rPr lang="en-US" sz="2000" dirty="0"/>
              <a:t> *</a:t>
            </a:r>
            <a:r>
              <a:rPr lang="en-US" sz="2000" dirty="0" err="1"/>
              <a:t>ptr</a:t>
            </a:r>
            <a:r>
              <a:rPr lang="en-US" sz="2000" dirty="0"/>
              <a:t>;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B1F20A21-09B6-4313-B86E-29EB14404512}"/>
              </a:ext>
            </a:extLst>
          </p:cNvPr>
          <p:cNvSpPr txBox="1"/>
          <p:nvPr/>
        </p:nvSpPr>
        <p:spPr>
          <a:xfrm>
            <a:off x="518429" y="3604304"/>
            <a:ext cx="3977371" cy="707886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allocate our dynamic variable</a:t>
            </a:r>
          </a:p>
          <a:p>
            <a:r>
              <a:rPr lang="en-US" sz="2000" dirty="0" err="1"/>
              <a:t>ptr</a:t>
            </a:r>
            <a:r>
              <a:rPr lang="en-US" sz="2000" dirty="0"/>
              <a:t> = new </a:t>
            </a:r>
            <a:r>
              <a:rPr lang="en-US" sz="2000" dirty="0">
                <a:solidFill>
                  <a:srgbClr val="FF0000"/>
                </a:solidFill>
              </a:rPr>
              <a:t>Nerd</a:t>
            </a:r>
            <a:r>
              <a:rPr lang="en-US" sz="2000" dirty="0">
                <a:solidFill>
                  <a:schemeClr val="tx1"/>
                </a:solidFill>
              </a:rPr>
              <a:t>(</a:t>
            </a:r>
            <a:r>
              <a:rPr lang="en-US" sz="2000" dirty="0">
                <a:solidFill>
                  <a:srgbClr val="FF0000"/>
                </a:solidFill>
              </a:rPr>
              <a:t>150, 1000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  <a:r>
              <a:rPr lang="en-US" sz="2000" dirty="0"/>
              <a:t>; 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8CAA6C25-F109-4083-A844-FDC02E818F64}"/>
              </a:ext>
            </a:extLst>
          </p:cNvPr>
          <p:cNvSpPr txBox="1"/>
          <p:nvPr/>
        </p:nvSpPr>
        <p:spPr>
          <a:xfrm>
            <a:off x="518429" y="4465408"/>
            <a:ext cx="3445174" cy="1015663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use our dynamic variable</a:t>
            </a:r>
          </a:p>
          <a:p>
            <a:r>
              <a:rPr lang="en-US" sz="2000" dirty="0" err="1"/>
              <a:t>ptr</a:t>
            </a:r>
            <a:r>
              <a:rPr lang="en-US" sz="2000" dirty="0"/>
              <a:t>-&gt;</a:t>
            </a:r>
            <a:r>
              <a:rPr lang="en-US" sz="2000" dirty="0" err="1"/>
              <a:t>saySomethingNerdy</a:t>
            </a:r>
            <a:r>
              <a:rPr lang="en-US" sz="2000" dirty="0"/>
              <a:t>();</a:t>
            </a:r>
          </a:p>
          <a:p>
            <a:endParaRPr lang="en-US" sz="2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7B51E72A-EB9E-40FF-98E9-3120D86E2BE0}"/>
              </a:ext>
            </a:extLst>
          </p:cNvPr>
          <p:cNvSpPr txBox="1"/>
          <p:nvPr/>
        </p:nvSpPr>
        <p:spPr>
          <a:xfrm>
            <a:off x="518429" y="5464314"/>
            <a:ext cx="3581430" cy="707886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// free our dynamic variable</a:t>
            </a:r>
          </a:p>
          <a:p>
            <a:r>
              <a:rPr lang="en-US" sz="2000" dirty="0"/>
              <a:t>delete </a:t>
            </a:r>
            <a:r>
              <a:rPr lang="en-US" sz="2000" dirty="0" err="1"/>
              <a:t>ptr</a:t>
            </a:r>
            <a:r>
              <a:rPr lang="en-US" sz="2000" dirty="0"/>
              <a:t>;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61E74B13-765B-4C5C-A2BB-0719BF59A75C}"/>
              </a:ext>
            </a:extLst>
          </p:cNvPr>
          <p:cNvSpPr/>
          <p:nvPr/>
        </p:nvSpPr>
        <p:spPr bwMode="auto">
          <a:xfrm>
            <a:off x="352425" y="0"/>
            <a:ext cx="4312299" cy="1839372"/>
          </a:xfrm>
          <a:prstGeom prst="rect">
            <a:avLst/>
          </a:prstGeom>
          <a:solidFill>
            <a:srgbClr val="FFFFFF">
              <a:alpha val="89804"/>
            </a:srgb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4" name="Rectangle 4">
            <a:extLst>
              <a:ext uri="{FF2B5EF4-FFF2-40B4-BE49-F238E27FC236}">
                <a16:creationId xmlns:a16="http://schemas.microsoft.com/office/drawing/2014/main" xmlns="" id="{CC23FDBC-8249-4072-BEE1-2CBF2F75B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4724" y="27241"/>
            <a:ext cx="4479276" cy="4273878"/>
          </a:xfrm>
          <a:prstGeom prst="rect">
            <a:avLst/>
          </a:prstGeom>
          <a:solidFill>
            <a:srgbClr val="F9DCDB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r>
              <a:rPr lang="en-US" sz="2000" dirty="0"/>
              <a:t>class </a:t>
            </a:r>
            <a:r>
              <a:rPr lang="en-US" sz="2000" dirty="0">
                <a:solidFill>
                  <a:srgbClr val="FF0000"/>
                </a:solidFill>
              </a:rPr>
              <a:t>Nerd</a:t>
            </a:r>
          </a:p>
          <a:p>
            <a:r>
              <a:rPr lang="en-US" sz="2000" dirty="0"/>
              <a:t>{</a:t>
            </a:r>
          </a:p>
          <a:p>
            <a:r>
              <a:rPr lang="en-US" sz="2000" dirty="0"/>
              <a:t>  public:</a:t>
            </a:r>
          </a:p>
          <a:p>
            <a:r>
              <a:rPr lang="en-US" sz="2000" dirty="0"/>
              <a:t>      Nerd(int IQ, int zits)</a:t>
            </a:r>
          </a:p>
          <a:p>
            <a:r>
              <a:rPr lang="en-US" sz="2000" dirty="0"/>
              <a:t>      {</a:t>
            </a:r>
          </a:p>
          <a:p>
            <a:r>
              <a:rPr lang="en-US" sz="2000" dirty="0"/>
              <a:t>         </a:t>
            </a:r>
            <a:r>
              <a:rPr lang="en-US" sz="2000" dirty="0" err="1"/>
              <a:t>m_myIQ</a:t>
            </a:r>
            <a:r>
              <a:rPr lang="en-US" sz="2000" dirty="0"/>
              <a:t> = IQ;</a:t>
            </a:r>
          </a:p>
          <a:p>
            <a:r>
              <a:rPr lang="en-US" sz="2000" dirty="0"/>
              <a:t>         </a:t>
            </a:r>
            <a:r>
              <a:rPr lang="en-US" sz="2000" dirty="0" err="1"/>
              <a:t>m_myZits</a:t>
            </a:r>
            <a:r>
              <a:rPr lang="en-US" sz="2000" dirty="0"/>
              <a:t> = zits;</a:t>
            </a:r>
          </a:p>
          <a:p>
            <a:r>
              <a:rPr lang="en-US" sz="2000" dirty="0"/>
              <a:t>      }</a:t>
            </a:r>
          </a:p>
          <a:p>
            <a:r>
              <a:rPr lang="en-US" sz="2000" dirty="0"/>
              <a:t>      void </a:t>
            </a:r>
            <a:r>
              <a:rPr lang="en-US" sz="2000" dirty="0" err="1"/>
              <a:t>saySomethingNerdy</a:t>
            </a:r>
            <a:r>
              <a:rPr lang="en-US" sz="2000" dirty="0"/>
              <a:t>()</a:t>
            </a:r>
          </a:p>
          <a:p>
            <a:r>
              <a:rPr lang="en-US" sz="2000" dirty="0"/>
              <a:t>      {</a:t>
            </a:r>
          </a:p>
          <a:p>
            <a:r>
              <a:rPr lang="en-US" sz="2000" dirty="0"/>
              <a:t>          </a:t>
            </a:r>
            <a:r>
              <a:rPr lang="en-US" sz="2000" dirty="0" err="1"/>
              <a:t>cout</a:t>
            </a:r>
            <a:r>
              <a:rPr lang="en-US" sz="2000" dirty="0"/>
              <a:t> &lt;&lt; “C++ rocks!”;</a:t>
            </a:r>
          </a:p>
          <a:p>
            <a:r>
              <a:rPr lang="en-US" sz="2000" dirty="0"/>
              <a:t>      }</a:t>
            </a:r>
          </a:p>
          <a:p>
            <a:r>
              <a:rPr lang="en-US" sz="2000" dirty="0"/>
              <a:t>   …</a:t>
            </a:r>
          </a:p>
          <a:p>
            <a:r>
              <a:rPr lang="en-US" sz="2000" dirty="0"/>
              <a:t>};</a:t>
            </a:r>
          </a:p>
        </p:txBody>
      </p:sp>
      <p:sp>
        <p:nvSpPr>
          <p:cNvPr id="28" name="AutoShape 38">
            <a:extLst>
              <a:ext uri="{FF2B5EF4-FFF2-40B4-BE49-F238E27FC236}">
                <a16:creationId xmlns:a16="http://schemas.microsoft.com/office/drawing/2014/main" xmlns="" id="{F054311A-F1C9-48D4-9EAF-4F23EB3FC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7685" y="5101532"/>
            <a:ext cx="3307267" cy="1328252"/>
          </a:xfrm>
          <a:prstGeom prst="wedgeRoundRectCallout">
            <a:avLst>
              <a:gd name="adj1" fmla="val -46492"/>
              <a:gd name="adj2" fmla="val -115571"/>
              <a:gd name="adj3" fmla="val 16667"/>
            </a:avLst>
          </a:prstGeom>
          <a:solidFill>
            <a:srgbClr val="FFFFE5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This allocates enough memory for a </a:t>
            </a:r>
            <a:r>
              <a:rPr lang="en-US" dirty="0">
                <a:solidFill>
                  <a:srgbClr val="FF0000"/>
                </a:solidFill>
              </a:rPr>
              <a:t>Nerd</a:t>
            </a:r>
            <a:r>
              <a:rPr lang="en-US" dirty="0">
                <a:solidFill>
                  <a:schemeClr val="tx1"/>
                </a:solidFill>
              </a:rPr>
              <a:t> variable...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AutoShape 38">
            <a:extLst>
              <a:ext uri="{FF2B5EF4-FFF2-40B4-BE49-F238E27FC236}">
                <a16:creationId xmlns:a16="http://schemas.microsoft.com/office/drawing/2014/main" xmlns="" id="{5C8A3B9C-6235-44B6-98BA-FC822D2976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4686" y="3463797"/>
            <a:ext cx="4281469" cy="1399667"/>
          </a:xfrm>
          <a:prstGeom prst="wedgeRoundRectCallout">
            <a:avLst>
              <a:gd name="adj1" fmla="val -90691"/>
              <a:gd name="adj2" fmla="val 3143"/>
              <a:gd name="adj3" fmla="val 16667"/>
            </a:avLst>
          </a:prstGeom>
          <a:solidFill>
            <a:srgbClr val="FFFFE5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Then calls the </a:t>
            </a:r>
            <a:r>
              <a:rPr lang="en-US" dirty="0">
                <a:solidFill>
                  <a:srgbClr val="FF0000"/>
                </a:solidFill>
              </a:rPr>
              <a:t>Nerd</a:t>
            </a:r>
            <a:r>
              <a:rPr lang="en-US" dirty="0">
                <a:solidFill>
                  <a:schemeClr val="tx1"/>
                </a:solidFill>
              </a:rPr>
              <a:t> constructor with these parameters to initialize it!</a:t>
            </a:r>
          </a:p>
        </p:txBody>
      </p:sp>
    </p:spTree>
    <p:extLst>
      <p:ext uri="{BB962C8B-B14F-4D97-AF65-F5344CB8AC3E}">
        <p14:creationId xmlns:p14="http://schemas.microsoft.com/office/powerpoint/2010/main" val="79101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 animBg="1"/>
      <p:bldP spid="24" grpId="0" animBg="1"/>
      <p:bldP spid="25" grpId="0" animBg="1"/>
      <p:bldP spid="26" grpId="0" animBg="1"/>
      <p:bldP spid="31" grpId="0" animBg="1"/>
      <p:bldP spid="34" grpId="0" animBg="1"/>
      <p:bldP spid="28" grpId="0" animBg="1"/>
      <p:bldP spid="28" grpId="1" animBg="1"/>
      <p:bldP spid="32" grpId="0" animBg="1"/>
      <p:bldP spid="32" grpId="1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4A9D-972E-45D4-9042-032359A83563}" type="slidenum">
              <a:rPr lang="en-US"/>
              <a:pPr/>
              <a:t>44</a:t>
            </a:fld>
            <a:endParaRPr lang="en-US" dirty="0"/>
          </a:p>
        </p:txBody>
      </p:sp>
      <p:grpSp>
        <p:nvGrpSpPr>
          <p:cNvPr id="391170" name="Group 2"/>
          <p:cNvGrpSpPr>
            <a:grpSpLocks/>
          </p:cNvGrpSpPr>
          <p:nvPr/>
        </p:nvGrpSpPr>
        <p:grpSpPr bwMode="auto">
          <a:xfrm>
            <a:off x="-261336" y="793765"/>
            <a:ext cx="5054600" cy="6254750"/>
            <a:chOff x="-68" y="893"/>
            <a:chExt cx="3088" cy="3579"/>
          </a:xfrm>
        </p:grpSpPr>
        <p:sp>
          <p:nvSpPr>
            <p:cNvPr id="391171" name="Rectangle 3"/>
            <p:cNvSpPr>
              <a:spLocks noChangeArrowheads="1"/>
            </p:cNvSpPr>
            <p:nvPr/>
          </p:nvSpPr>
          <p:spPr bwMode="auto">
            <a:xfrm>
              <a:off x="192" y="923"/>
              <a:ext cx="2688" cy="3298"/>
            </a:xfrm>
            <a:prstGeom prst="rect">
              <a:avLst/>
            </a:prstGeom>
            <a:solidFill>
              <a:srgbClr val="A3FFE0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1172" name="Rectangle 4"/>
            <p:cNvSpPr>
              <a:spLocks noChangeArrowheads="1"/>
            </p:cNvSpPr>
            <p:nvPr/>
          </p:nvSpPr>
          <p:spPr bwMode="auto">
            <a:xfrm>
              <a:off x="-68" y="893"/>
              <a:ext cx="3088" cy="35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indent="45720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class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public: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 { 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endPara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for (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j=0;j&lt; </a:t>
              </a:r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10  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;j++)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m_pi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[j]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getPiDigit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(j);</a:t>
              </a:r>
              <a:b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</a:b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0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endPara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endParaRPr>
            </a:p>
            <a:p>
              <a:pPr indent="457200"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0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void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 	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for (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j=0;j&lt; </a:t>
              </a:r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10  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;j++)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cout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&lt;&lt;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m_pi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[j] &lt;&lt;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endl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  <a:b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</a:b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 }</a:t>
              </a:r>
              <a:r>
                <a:rPr lang="en-US" sz="10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	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private: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	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m_pi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[</a:t>
              </a:r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10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];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};	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391173" name="Rectangle 5"/>
          <p:cNvSpPr>
            <a:spLocks noChangeArrowheads="1"/>
          </p:cNvSpPr>
          <p:nvPr/>
        </p:nvSpPr>
        <p:spPr bwMode="auto">
          <a:xfrm>
            <a:off x="330200" y="-15240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Using </a:t>
            </a:r>
            <a:r>
              <a:rPr lang="en-US" sz="4400">
                <a:solidFill>
                  <a:srgbClr val="6600CC"/>
                </a:solidFill>
              </a:rPr>
              <a:t>new </a:t>
            </a:r>
            <a:r>
              <a:rPr lang="en-US" sz="4400"/>
              <a:t>and </a:t>
            </a:r>
            <a:r>
              <a:rPr lang="en-US" sz="4400">
                <a:solidFill>
                  <a:srgbClr val="6600CC"/>
                </a:solidFill>
              </a:rPr>
              <a:t>delete</a:t>
            </a:r>
            <a:r>
              <a:rPr lang="en-US" sz="4400"/>
              <a:t> in a class</a:t>
            </a:r>
          </a:p>
        </p:txBody>
      </p:sp>
      <p:sp>
        <p:nvSpPr>
          <p:cNvPr id="391174" name="Text Box 6"/>
          <p:cNvSpPr txBox="1">
            <a:spLocks noChangeArrowheads="1"/>
          </p:cNvSpPr>
          <p:nvPr/>
        </p:nvSpPr>
        <p:spPr bwMode="auto">
          <a:xfrm>
            <a:off x="4670425" y="1323975"/>
            <a:ext cx="42576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 sz="2800"/>
          </a:p>
        </p:txBody>
      </p:sp>
      <p:sp>
        <p:nvSpPr>
          <p:cNvPr id="391177" name="Text Box 9"/>
          <p:cNvSpPr txBox="1">
            <a:spLocks noChangeArrowheads="1"/>
          </p:cNvSpPr>
          <p:nvPr/>
        </p:nvSpPr>
        <p:spPr bwMode="auto">
          <a:xfrm>
            <a:off x="4564106" y="1545104"/>
            <a:ext cx="4443370" cy="969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900" dirty="0"/>
              <a:t>Well, here we have a class that represents people who like to memorize </a:t>
            </a:r>
            <a:r>
              <a:rPr lang="el-GR" sz="1900" dirty="0"/>
              <a:t>π</a:t>
            </a:r>
            <a:r>
              <a:rPr lang="en-US" sz="1900" dirty="0"/>
              <a:t> – </a:t>
            </a:r>
            <a:r>
              <a:rPr lang="en-US" sz="1900" dirty="0" err="1">
                <a:solidFill>
                  <a:srgbClr val="FF0000"/>
                </a:solidFill>
              </a:rPr>
              <a:t>PiNerds</a:t>
            </a:r>
            <a:r>
              <a:rPr lang="en-US" sz="1900" dirty="0"/>
              <a:t>! </a:t>
            </a:r>
          </a:p>
        </p:txBody>
      </p:sp>
      <p:sp>
        <p:nvSpPr>
          <p:cNvPr id="391178" name="Text Box 10"/>
          <p:cNvSpPr txBox="1">
            <a:spLocks noChangeArrowheads="1"/>
          </p:cNvSpPr>
          <p:nvPr/>
        </p:nvSpPr>
        <p:spPr bwMode="auto">
          <a:xfrm>
            <a:off x="2082800" y="2844800"/>
            <a:ext cx="2905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/>
              <a:t> </a:t>
            </a:r>
          </a:p>
        </p:txBody>
      </p:sp>
      <p:sp>
        <p:nvSpPr>
          <p:cNvPr id="391179" name="Text Box 11"/>
          <p:cNvSpPr txBox="1">
            <a:spLocks noChangeArrowheads="1"/>
          </p:cNvSpPr>
          <p:nvPr/>
        </p:nvSpPr>
        <p:spPr bwMode="auto">
          <a:xfrm>
            <a:off x="3074988" y="3760788"/>
            <a:ext cx="2905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 </a:t>
            </a:r>
          </a:p>
        </p:txBody>
      </p:sp>
      <p:grpSp>
        <p:nvGrpSpPr>
          <p:cNvPr id="391180" name="Group 12"/>
          <p:cNvGrpSpPr>
            <a:grpSpLocks/>
          </p:cNvGrpSpPr>
          <p:nvPr/>
        </p:nvGrpSpPr>
        <p:grpSpPr bwMode="auto">
          <a:xfrm>
            <a:off x="4394200" y="4267200"/>
            <a:ext cx="4902200" cy="2408238"/>
            <a:chOff x="-48" y="883"/>
            <a:chExt cx="3088" cy="3338"/>
          </a:xfrm>
        </p:grpSpPr>
        <p:sp>
          <p:nvSpPr>
            <p:cNvPr id="391181" name="Rectangle 13"/>
            <p:cNvSpPr>
              <a:spLocks noChangeArrowheads="1"/>
            </p:cNvSpPr>
            <p:nvPr/>
          </p:nvSpPr>
          <p:spPr bwMode="auto">
            <a:xfrm>
              <a:off x="192" y="923"/>
              <a:ext cx="2688" cy="3298"/>
            </a:xfrm>
            <a:prstGeom prst="rect">
              <a:avLst/>
            </a:prstGeom>
            <a:solidFill>
              <a:srgbClr val="CCFFCC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1182" name="Rectangle 14"/>
            <p:cNvSpPr>
              <a:spLocks noChangeArrowheads="1"/>
            </p:cNvSpPr>
            <p:nvPr/>
          </p:nvSpPr>
          <p:spPr bwMode="auto">
            <a:xfrm>
              <a:off x="-48" y="883"/>
              <a:ext cx="3088" cy="3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indent="457200"/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int main()</a:t>
              </a:r>
            </a:p>
            <a:p>
              <a:pPr indent="457200"/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{</a:t>
              </a:r>
            </a:p>
            <a:p>
              <a:pPr indent="457200"/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   </a:t>
              </a:r>
              <a:r>
                <a:rPr lang="en-US" sz="1800" dirty="0" err="1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PiNerd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 </a:t>
              </a:r>
              <a:r>
                <a:rPr lang="en-US" sz="1800" dirty="0" err="1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notSoNerdy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(</a:t>
              </a:r>
              <a:r>
                <a:rPr lang="en-US" sz="1800" dirty="0">
                  <a:solidFill>
                    <a:srgbClr val="FF0066"/>
                  </a:solidFill>
                  <a:latin typeface="+mj-lt"/>
                  <a:ea typeface="MS Mincho" pitchFamily="49" charset="-128"/>
                </a:rPr>
                <a:t>5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);</a:t>
              </a:r>
            </a:p>
            <a:p>
              <a:pPr indent="457200"/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   </a:t>
              </a:r>
              <a:r>
                <a:rPr lang="en-US" sz="1800" dirty="0" err="1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PiNerd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 </a:t>
              </a:r>
              <a:r>
                <a:rPr lang="en-US" sz="1800" dirty="0" err="1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superNerdy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(</a:t>
              </a:r>
              <a:r>
                <a:rPr lang="en-US" sz="1800" dirty="0">
                  <a:solidFill>
                    <a:srgbClr val="FF0066"/>
                  </a:solidFill>
                  <a:latin typeface="+mj-lt"/>
                  <a:ea typeface="MS Mincho" pitchFamily="49" charset="-128"/>
                </a:rPr>
                <a:t>100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);</a:t>
              </a:r>
            </a:p>
            <a:p>
              <a:pPr indent="457200"/>
              <a:endParaRPr lang="en-US" sz="1800" dirty="0">
                <a:solidFill>
                  <a:schemeClr val="tx1"/>
                </a:solidFill>
                <a:latin typeface="+mj-lt"/>
                <a:ea typeface="MS Mincho" pitchFamily="49" charset="-128"/>
              </a:endParaRPr>
            </a:p>
            <a:p>
              <a:pPr indent="457200"/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   </a:t>
              </a:r>
              <a:r>
                <a:rPr lang="en-US" sz="1800" dirty="0" err="1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notSoNerdy.showOff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();</a:t>
              </a:r>
            </a:p>
            <a:p>
              <a:pPr indent="457200"/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   </a:t>
              </a:r>
              <a:r>
                <a:rPr lang="en-US" sz="1800" dirty="0" err="1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superNerdy.showOff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();  </a:t>
              </a:r>
            </a:p>
            <a:p>
              <a:pPr indent="457200"/>
              <a:r>
                <a:rPr lang="en-US" sz="1800" dirty="0">
                  <a:solidFill>
                    <a:schemeClr val="tx1"/>
                  </a:solidFill>
                  <a:latin typeface="+mj-lt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391183" name="Text Box 15"/>
          <p:cNvSpPr txBox="1">
            <a:spLocks noChangeArrowheads="1"/>
          </p:cNvSpPr>
          <p:nvPr/>
        </p:nvSpPr>
        <p:spPr bwMode="auto">
          <a:xfrm>
            <a:off x="4724400" y="838200"/>
            <a:ext cx="4359275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900" dirty="0"/>
              <a:t>So how we might use </a:t>
            </a:r>
            <a:br>
              <a:rPr lang="en-US" sz="1900" dirty="0"/>
            </a:br>
            <a:r>
              <a:rPr lang="en-US" sz="1900" dirty="0">
                <a:solidFill>
                  <a:srgbClr val="6600CC"/>
                </a:solidFill>
              </a:rPr>
              <a:t>new/delete </a:t>
            </a:r>
            <a:r>
              <a:rPr lang="en-US" sz="1900" dirty="0"/>
              <a:t>within a class?</a:t>
            </a:r>
          </a:p>
        </p:txBody>
      </p:sp>
      <p:sp>
        <p:nvSpPr>
          <p:cNvPr id="22" name="Text Box 9"/>
          <p:cNvSpPr txBox="1">
            <a:spLocks noChangeArrowheads="1"/>
          </p:cNvSpPr>
          <p:nvPr/>
        </p:nvSpPr>
        <p:spPr bwMode="auto">
          <a:xfrm>
            <a:off x="4648200" y="2579772"/>
            <a:ext cx="4464049" cy="881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900" dirty="0"/>
              <a:t>As you can see, right now Pi Nerds can only memorize up to the </a:t>
            </a:r>
            <a:br>
              <a:rPr lang="en-US" sz="1900" dirty="0"/>
            </a:br>
            <a:r>
              <a:rPr lang="en-US" sz="1900" dirty="0"/>
              <a:t>first </a:t>
            </a:r>
            <a:r>
              <a:rPr lang="en-US" sz="1900" dirty="0">
                <a:solidFill>
                  <a:srgbClr val="FF0066"/>
                </a:solidFill>
              </a:rPr>
              <a:t>10 digits </a:t>
            </a:r>
            <a:r>
              <a:rPr lang="en-US" sz="1900" dirty="0">
                <a:solidFill>
                  <a:schemeClr val="tx1"/>
                </a:solidFill>
              </a:rPr>
              <a:t>of</a:t>
            </a:r>
            <a:r>
              <a:rPr lang="en-US" sz="1900" dirty="0">
                <a:solidFill>
                  <a:srgbClr val="FF0066"/>
                </a:solidFill>
              </a:rPr>
              <a:t> </a:t>
            </a:r>
            <a:r>
              <a:rPr lang="el-GR" sz="1900" dirty="0"/>
              <a:t>π</a:t>
            </a:r>
            <a:r>
              <a:rPr lang="en-US" sz="1900" dirty="0"/>
              <a:t>.</a:t>
            </a:r>
          </a:p>
        </p:txBody>
      </p:sp>
      <p:sp>
        <p:nvSpPr>
          <p:cNvPr id="23" name="Text Box 9"/>
          <p:cNvSpPr txBox="1">
            <a:spLocks noChangeArrowheads="1"/>
          </p:cNvSpPr>
          <p:nvPr/>
        </p:nvSpPr>
        <p:spPr bwMode="auto">
          <a:xfrm>
            <a:off x="4648200" y="3590092"/>
            <a:ext cx="4464049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1900" dirty="0"/>
              <a:t>Let’s update our class so they can memorize as many digits as they like!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27808" y="1616384"/>
            <a:ext cx="1733167" cy="369332"/>
          </a:xfrm>
          <a:prstGeom prst="rect">
            <a:avLst/>
          </a:prstGeom>
          <a:solidFill>
            <a:srgbClr val="A3FFE0"/>
          </a:solidFill>
        </p:spPr>
        <p:txBody>
          <a:bodyPr wrap="none">
            <a:spAutoFit/>
          </a:bodyPr>
          <a:lstStyle/>
          <a:p>
            <a:r>
              <a:rPr lang="en-US" sz="1800" dirty="0" err="1">
                <a:solidFill>
                  <a:schemeClr val="tx1"/>
                </a:solidFill>
                <a:latin typeface="+mj-lt"/>
                <a:ea typeface="MS Mincho" pitchFamily="49" charset="-128"/>
              </a:rPr>
              <a:t>PiNerd</a:t>
            </a:r>
            <a:r>
              <a:rPr lang="en-US" sz="1800" dirty="0">
                <a:solidFill>
                  <a:schemeClr val="tx1"/>
                </a:solidFill>
                <a:latin typeface="+mj-lt"/>
                <a:ea typeface="MS Mincho" pitchFamily="49" charset="-128"/>
              </a:rPr>
              <a:t>(</a:t>
            </a:r>
            <a:r>
              <a:rPr lang="en-US" sz="1800" dirty="0" err="1">
                <a:solidFill>
                  <a:srgbClr val="FF0066"/>
                </a:solidFill>
                <a:latin typeface="+mj-lt"/>
                <a:ea typeface="MS Mincho" pitchFamily="49" charset="-128"/>
              </a:rPr>
              <a:t>int</a:t>
            </a:r>
            <a:r>
              <a:rPr lang="en-US" sz="18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 n</a:t>
            </a:r>
            <a:r>
              <a:rPr lang="en-US" sz="1800" dirty="0">
                <a:solidFill>
                  <a:schemeClr val="tx1"/>
                </a:solidFill>
                <a:latin typeface="+mj-lt"/>
                <a:ea typeface="MS Mincho" pitchFamily="49" charset="-128"/>
              </a:rPr>
              <a:t>) {</a:t>
            </a:r>
            <a:endParaRPr lang="en-US" sz="1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7" name="Rounded Rectangular Callout 26"/>
          <p:cNvSpPr/>
          <p:nvPr/>
        </p:nvSpPr>
        <p:spPr bwMode="auto">
          <a:xfrm>
            <a:off x="3163618" y="7994"/>
            <a:ext cx="3625600" cy="1676400"/>
          </a:xfrm>
          <a:prstGeom prst="wedgeRoundRectCallout">
            <a:avLst>
              <a:gd name="adj1" fmla="val -80692"/>
              <a:gd name="adj2" fmla="val 49950"/>
              <a:gd name="adj3" fmla="val 16667"/>
            </a:avLst>
          </a:prstGeom>
          <a:solidFill>
            <a:srgbClr val="FFEF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  <a:cs typeface="Times New Roman" pitchFamily="18" charset="0"/>
              </a:rPr>
              <a:t>Step #2: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Update our constructor so the user can pass in the size of the nerd’s array.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ounded Rectangular Callout 27"/>
          <p:cNvSpPr/>
          <p:nvPr/>
        </p:nvSpPr>
        <p:spPr bwMode="auto">
          <a:xfrm>
            <a:off x="4267200" y="220508"/>
            <a:ext cx="3886200" cy="1676400"/>
          </a:xfrm>
          <a:prstGeom prst="wedgeRoundRectCallout">
            <a:avLst>
              <a:gd name="adj1" fmla="val -80692"/>
              <a:gd name="adj2" fmla="val 49950"/>
              <a:gd name="adj3" fmla="val 16667"/>
            </a:avLst>
          </a:prstGeom>
          <a:solidFill>
            <a:srgbClr val="FFEF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  <a:cs typeface="Times New Roman" pitchFamily="18" charset="0"/>
              </a:rPr>
              <a:t>Step #3: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Use the </a:t>
            </a:r>
            <a:r>
              <a:rPr lang="en-US" sz="2000" dirty="0">
                <a:solidFill>
                  <a:srgbClr val="6600CC"/>
                </a:solidFill>
              </a:rPr>
              <a:t>new command </a:t>
            </a:r>
            <a:r>
              <a:rPr lang="en-US" sz="2000" dirty="0"/>
              <a:t>to allocate an array of the right size. Remember its size!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922079" y="4935210"/>
            <a:ext cx="628698" cy="369332"/>
          </a:xfrm>
          <a:prstGeom prst="rect">
            <a:avLst/>
          </a:prstGeom>
          <a:solidFill>
            <a:srgbClr val="A3FFE0"/>
          </a:solidFill>
        </p:spPr>
        <p:txBody>
          <a:bodyPr wrap="none">
            <a:spAutoFit/>
          </a:bodyPr>
          <a:lstStyle/>
          <a:p>
            <a:r>
              <a:rPr lang="en-US" sz="1800" dirty="0" err="1">
                <a:solidFill>
                  <a:srgbClr val="FF0066"/>
                </a:solidFill>
                <a:latin typeface="+mj-lt"/>
                <a:ea typeface="MS Mincho" pitchFamily="49" charset="-128"/>
              </a:rPr>
              <a:t>m_n</a:t>
            </a:r>
            <a:endParaRPr lang="en-US" sz="1800" dirty="0">
              <a:solidFill>
                <a:srgbClr val="FF0066"/>
              </a:solidFill>
              <a:latin typeface="+mj-lt"/>
            </a:endParaRPr>
          </a:p>
        </p:txBody>
      </p:sp>
      <p:sp>
        <p:nvSpPr>
          <p:cNvPr id="29" name="Rounded Rectangular Callout 28"/>
          <p:cNvSpPr/>
          <p:nvPr/>
        </p:nvSpPr>
        <p:spPr bwMode="auto">
          <a:xfrm>
            <a:off x="3962400" y="3289412"/>
            <a:ext cx="3886200" cy="1242128"/>
          </a:xfrm>
          <a:prstGeom prst="wedgeRoundRectCallout">
            <a:avLst>
              <a:gd name="adj1" fmla="val -67574"/>
              <a:gd name="adj2" fmla="val 85129"/>
              <a:gd name="adj3" fmla="val 16667"/>
            </a:avLst>
          </a:prstGeom>
          <a:solidFill>
            <a:srgbClr val="FFEF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  <a:cs typeface="Times New Roman" pitchFamily="18" charset="0"/>
              </a:rPr>
              <a:t>Step #5: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Update our loop so we print out all N numbers.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54042" y="3379559"/>
            <a:ext cx="402385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~</a:t>
            </a:r>
            <a:r>
              <a:rPr lang="en-US" sz="1800" dirty="0" err="1">
                <a:solidFill>
                  <a:srgbClr val="FF0066"/>
                </a:solidFill>
                <a:latin typeface="+mj-lt"/>
                <a:ea typeface="MS Mincho" pitchFamily="49" charset="-128"/>
              </a:rPr>
              <a:t>PiNerd</a:t>
            </a:r>
            <a:r>
              <a:rPr lang="en-US" sz="18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() {</a:t>
            </a:r>
          </a:p>
          <a:p>
            <a:r>
              <a:rPr lang="en-US" sz="18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    delete [] </a:t>
            </a:r>
            <a:r>
              <a:rPr lang="en-US" sz="1800" dirty="0" err="1">
                <a:solidFill>
                  <a:srgbClr val="FF0066"/>
                </a:solidFill>
                <a:latin typeface="+mj-lt"/>
                <a:ea typeface="MS Mincho" pitchFamily="49" charset="-128"/>
              </a:rPr>
              <a:t>m_pi</a:t>
            </a:r>
            <a:r>
              <a:rPr lang="en-US" sz="18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;  // free memory</a:t>
            </a:r>
          </a:p>
          <a:p>
            <a:r>
              <a:rPr lang="en-US" sz="18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}</a:t>
            </a:r>
            <a:endParaRPr lang="en-US" sz="1800" dirty="0">
              <a:solidFill>
                <a:srgbClr val="FF0066"/>
              </a:solidFill>
              <a:latin typeface="+mj-lt"/>
            </a:endParaRP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731520" y="6103620"/>
            <a:ext cx="1760220" cy="19431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Rectangle 36"/>
          <p:cNvSpPr/>
          <p:nvPr/>
        </p:nvSpPr>
        <p:spPr>
          <a:xfrm>
            <a:off x="2922079" y="2430327"/>
            <a:ext cx="628698" cy="369332"/>
          </a:xfrm>
          <a:prstGeom prst="rect">
            <a:avLst/>
          </a:prstGeom>
          <a:solidFill>
            <a:srgbClr val="A3FFE0"/>
          </a:solidFill>
        </p:spPr>
        <p:txBody>
          <a:bodyPr wrap="none">
            <a:spAutoFit/>
          </a:bodyPr>
          <a:lstStyle/>
          <a:p>
            <a:r>
              <a:rPr lang="en-US" sz="1800" dirty="0" err="1">
                <a:solidFill>
                  <a:srgbClr val="FF0066"/>
                </a:solidFill>
                <a:latin typeface="+mj-lt"/>
                <a:ea typeface="MS Mincho" pitchFamily="49" charset="-128"/>
              </a:rPr>
              <a:t>m_n</a:t>
            </a:r>
            <a:endParaRPr lang="en-US" sz="1800" dirty="0">
              <a:solidFill>
                <a:srgbClr val="FF0066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53908" y="1868966"/>
            <a:ext cx="38347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>
                <a:solidFill>
                  <a:srgbClr val="FF0066"/>
                </a:solidFill>
                <a:latin typeface="+mj-lt"/>
                <a:ea typeface="MS Mincho" pitchFamily="49" charset="-128"/>
              </a:rPr>
              <a:t>m_pi</a:t>
            </a:r>
            <a:r>
              <a:rPr lang="en-US" sz="18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 = new </a:t>
            </a:r>
            <a:r>
              <a:rPr lang="en-US" sz="1800" dirty="0" err="1">
                <a:solidFill>
                  <a:srgbClr val="FF0066"/>
                </a:solidFill>
                <a:latin typeface="+mj-lt"/>
                <a:ea typeface="MS Mincho" pitchFamily="49" charset="-128"/>
              </a:rPr>
              <a:t>int</a:t>
            </a:r>
            <a:r>
              <a:rPr lang="en-US" sz="18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[n]; </a:t>
            </a:r>
            <a:r>
              <a:rPr lang="en-US" sz="16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// </a:t>
            </a:r>
            <a:r>
              <a:rPr lang="en-US" sz="1600" dirty="0" err="1">
                <a:solidFill>
                  <a:srgbClr val="FF0066"/>
                </a:solidFill>
                <a:latin typeface="+mj-lt"/>
                <a:ea typeface="MS Mincho" pitchFamily="49" charset="-128"/>
              </a:rPr>
              <a:t>alloc</a:t>
            </a:r>
            <a:r>
              <a:rPr lang="en-US" sz="16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 array</a:t>
            </a:r>
            <a:endParaRPr lang="en-US" sz="1800" dirty="0">
              <a:solidFill>
                <a:srgbClr val="FF0066"/>
              </a:solidFill>
              <a:latin typeface="+mj-lt"/>
              <a:ea typeface="MS Mincho" pitchFamily="49" charset="-128"/>
            </a:endParaRPr>
          </a:p>
          <a:p>
            <a:r>
              <a:rPr lang="en-US" sz="1800" dirty="0" err="1">
                <a:solidFill>
                  <a:srgbClr val="FF0066"/>
                </a:solidFill>
                <a:latin typeface="+mj-lt"/>
                <a:ea typeface="MS Mincho" pitchFamily="49" charset="-128"/>
              </a:rPr>
              <a:t>m_n</a:t>
            </a:r>
            <a:r>
              <a:rPr lang="en-US" sz="18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 = n;                 </a:t>
            </a:r>
            <a:r>
              <a:rPr lang="en-US" sz="1600" dirty="0">
                <a:solidFill>
                  <a:srgbClr val="FF0066"/>
                </a:solidFill>
                <a:latin typeface="+mj-lt"/>
                <a:ea typeface="MS Mincho" pitchFamily="49" charset="-128"/>
              </a:rPr>
              <a:t>// store its size!</a:t>
            </a:r>
            <a:endParaRPr lang="en-US" sz="1600" dirty="0">
              <a:solidFill>
                <a:srgbClr val="FF0066"/>
              </a:solidFill>
              <a:latin typeface="+mj-lt"/>
            </a:endParaRPr>
          </a:p>
        </p:txBody>
      </p:sp>
      <p:sp>
        <p:nvSpPr>
          <p:cNvPr id="35" name="Rounded Rectangular Callout 34"/>
          <p:cNvSpPr/>
          <p:nvPr/>
        </p:nvSpPr>
        <p:spPr bwMode="auto">
          <a:xfrm>
            <a:off x="4429714" y="793765"/>
            <a:ext cx="4104685" cy="1514321"/>
          </a:xfrm>
          <a:prstGeom prst="wedgeRoundRectCallout">
            <a:avLst>
              <a:gd name="adj1" fmla="val -78721"/>
              <a:gd name="adj2" fmla="val 59034"/>
              <a:gd name="adj3" fmla="val 16667"/>
            </a:avLst>
          </a:prstGeom>
          <a:solidFill>
            <a:srgbClr val="FFEF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  <a:cs typeface="Times New Roman" pitchFamily="18" charset="0"/>
              </a:rPr>
              <a:t>Step #4: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Update our loop so we compute the </a:t>
            </a:r>
            <a:r>
              <a:rPr lang="en-US" sz="2000" dirty="0">
                <a:solidFill>
                  <a:srgbClr val="6600CC"/>
                </a:solidFill>
              </a:rPr>
              <a:t>first n </a:t>
            </a:r>
            <a:r>
              <a:rPr lang="en-US" sz="2000" dirty="0"/>
              <a:t>square numbers (instead of just the first 100)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1" name="Rounded Rectangular Callout 30"/>
          <p:cNvSpPr/>
          <p:nvPr/>
        </p:nvSpPr>
        <p:spPr bwMode="auto">
          <a:xfrm>
            <a:off x="2212068" y="1817336"/>
            <a:ext cx="4447677" cy="1242128"/>
          </a:xfrm>
          <a:prstGeom prst="wedgeRoundRectCallout">
            <a:avLst>
              <a:gd name="adj1" fmla="val -45559"/>
              <a:gd name="adj2" fmla="val 94250"/>
              <a:gd name="adj3" fmla="val 16667"/>
            </a:avLst>
          </a:prstGeom>
          <a:solidFill>
            <a:srgbClr val="FFEF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  <a:cs typeface="Times New Roman" pitchFamily="18" charset="0"/>
              </a:rPr>
              <a:t>Step #6: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Add a destructor that frees the dynamic array when we’re done!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66180" y="6019800"/>
            <a:ext cx="2171803" cy="457200"/>
          </a:xfrm>
          <a:prstGeom prst="rect">
            <a:avLst/>
          </a:prstGeom>
          <a:solidFill>
            <a:srgbClr val="A3FFE0"/>
          </a:solidFill>
        </p:spPr>
        <p:txBody>
          <a:bodyPr wrap="square">
            <a:no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34" name="AutoShape 43"/>
          <p:cNvSpPr>
            <a:spLocks noChangeArrowheads="1"/>
          </p:cNvSpPr>
          <p:nvPr/>
        </p:nvSpPr>
        <p:spPr bwMode="auto">
          <a:xfrm>
            <a:off x="3399790" y="686445"/>
            <a:ext cx="3733800" cy="1524000"/>
          </a:xfrm>
          <a:prstGeom prst="wedgeRoundRectCallout">
            <a:avLst>
              <a:gd name="adj1" fmla="val -49194"/>
              <a:gd name="adj2" fmla="val 86773"/>
              <a:gd name="adj3" fmla="val 16667"/>
            </a:avLst>
          </a:prstGeom>
          <a:solidFill>
            <a:srgbClr val="FFEB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r>
              <a:rPr lang="en-US" sz="2000" dirty="0"/>
              <a:t>Let’s assume we’re given a function that can give us any digit of </a:t>
            </a:r>
            <a:r>
              <a:rPr lang="el-GR" sz="2000" dirty="0"/>
              <a:t>π</a:t>
            </a:r>
            <a:r>
              <a:rPr lang="en-US" sz="2000" dirty="0"/>
              <a:t>.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526914" y="6035310"/>
            <a:ext cx="27682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tx1"/>
                </a:solidFill>
              </a:rPr>
              <a:t>int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rgbClr val="FF0066"/>
                </a:solidFill>
              </a:rPr>
              <a:t>*</a:t>
            </a:r>
            <a:r>
              <a:rPr lang="en-US" sz="1800" dirty="0" err="1">
                <a:solidFill>
                  <a:srgbClr val="FF0066"/>
                </a:solidFill>
              </a:rPr>
              <a:t>m_pi</a:t>
            </a:r>
            <a:r>
              <a:rPr lang="en-US" sz="1800" dirty="0">
                <a:solidFill>
                  <a:schemeClr val="tx1"/>
                </a:solidFill>
              </a:rPr>
              <a:t>, </a:t>
            </a:r>
            <a:r>
              <a:rPr lang="en-US" sz="1800" dirty="0" err="1">
                <a:solidFill>
                  <a:srgbClr val="FF0066"/>
                </a:solidFill>
              </a:rPr>
              <a:t>m_n</a:t>
            </a:r>
            <a:r>
              <a:rPr lang="en-US" sz="1800" dirty="0">
                <a:solidFill>
                  <a:schemeClr val="tx1"/>
                </a:solidFill>
              </a:rPr>
              <a:t>;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2074708" y="4114800"/>
            <a:ext cx="3259292" cy="1676400"/>
          </a:xfrm>
          <a:prstGeom prst="wedgeRoundRectCallout">
            <a:avLst>
              <a:gd name="adj1" fmla="val -69675"/>
              <a:gd name="adj2" fmla="val 67327"/>
              <a:gd name="adj3" fmla="val 16667"/>
            </a:avLst>
          </a:prstGeom>
          <a:solidFill>
            <a:srgbClr val="FFEFD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  <a:cs typeface="Times New Roman" pitchFamily="18" charset="0"/>
              </a:rPr>
              <a:t>Step #1: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Change our fixed array to a pointer variable and add a size variable.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6" name="AutoShape 43"/>
          <p:cNvSpPr>
            <a:spLocks noChangeArrowheads="1"/>
          </p:cNvSpPr>
          <p:nvPr/>
        </p:nvSpPr>
        <p:spPr bwMode="auto">
          <a:xfrm>
            <a:off x="1265772" y="2938128"/>
            <a:ext cx="3733800" cy="1524000"/>
          </a:xfrm>
          <a:prstGeom prst="wedgeRoundRectCallout">
            <a:avLst>
              <a:gd name="adj1" fmla="val 56724"/>
              <a:gd name="adj2" fmla="val 92773"/>
              <a:gd name="adj3" fmla="val 16667"/>
            </a:avLst>
          </a:prstGeom>
          <a:solidFill>
            <a:srgbClr val="FFEB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r>
              <a:rPr lang="en-US" sz="2000" dirty="0"/>
              <a:t>Cool! Now we can have </a:t>
            </a:r>
            <a:r>
              <a:rPr lang="en-US" sz="2000" dirty="0" err="1"/>
              <a:t>PiNerds</a:t>
            </a:r>
            <a:r>
              <a:rPr lang="en-US" sz="2000" dirty="0"/>
              <a:t> of varying </a:t>
            </a:r>
            <a:r>
              <a:rPr lang="en-US" sz="2000" dirty="0" err="1"/>
              <a:t>nerdiness</a:t>
            </a:r>
            <a:r>
              <a:rPr lang="en-US" sz="2000" dirty="0"/>
              <a:t>!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1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1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4.44444E-6 L -0.21111 -4.44444E-6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56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391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391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1177" grpId="0"/>
      <p:bldP spid="391183" grpId="0"/>
      <p:bldP spid="22" grpId="0"/>
      <p:bldP spid="23" grpId="0"/>
      <p:bldP spid="24" grpId="0" animBg="1"/>
      <p:bldP spid="27" grpId="0" animBg="1"/>
      <p:bldP spid="27" grpId="1" animBg="1"/>
      <p:bldP spid="28" grpId="0" animBg="1"/>
      <p:bldP spid="28" grpId="1" animBg="1"/>
      <p:bldP spid="30" grpId="0" animBg="1"/>
      <p:bldP spid="29" grpId="0" animBg="1"/>
      <p:bldP spid="29" grpId="1" animBg="1"/>
      <p:bldP spid="32" grpId="0"/>
      <p:bldP spid="37" grpId="0" animBg="1"/>
      <p:bldP spid="2" grpId="0"/>
      <p:bldP spid="35" grpId="0" animBg="1"/>
      <p:bldP spid="35" grpId="1" animBg="1"/>
      <p:bldP spid="31" grpId="0" animBg="1"/>
      <p:bldP spid="31" grpId="1" animBg="1"/>
      <p:bldP spid="33" grpId="0" animBg="1"/>
      <p:bldP spid="34" grpId="0" animBg="1" autoUpdateAnimBg="0"/>
      <p:bldP spid="34" grpId="1" animBg="1"/>
      <p:bldP spid="25" grpId="0"/>
      <p:bldP spid="25" grpId="1"/>
      <p:bldP spid="5" grpId="0" animBg="1"/>
      <p:bldP spid="5" grpId="1" animBg="1"/>
      <p:bldP spid="36" grpId="0" animBg="1" autoUpdateAnimBg="0"/>
      <p:bldP spid="36" grpId="1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45FD-7C4B-4D3D-9CFD-C5452E98D1B3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3" name="Rectangle 11"/>
          <p:cNvSpPr>
            <a:spLocks noChangeArrowheads="1"/>
          </p:cNvSpPr>
          <p:nvPr/>
        </p:nvSpPr>
        <p:spPr bwMode="auto">
          <a:xfrm>
            <a:off x="509047" y="37708"/>
            <a:ext cx="8288518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000" dirty="0">
                <a:solidFill>
                  <a:schemeClr val="tx2"/>
                </a:solidFill>
              </a:rPr>
              <a:t>Copy Construction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B428AB3-A200-4B01-B3D8-DC19D32E6761}"/>
              </a:ext>
            </a:extLst>
          </p:cNvPr>
          <p:cNvSpPr txBox="1"/>
          <p:nvPr/>
        </p:nvSpPr>
        <p:spPr>
          <a:xfrm>
            <a:off x="1828800" y="5867400"/>
            <a:ext cx="541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 Note: This meme has nothing to do with copy construction.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1AFAB19-5979-4E21-B26A-FDCDBC823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535995"/>
            <a:ext cx="6019800" cy="398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926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3" name="Rectangle 11"/>
          <p:cNvSpPr>
            <a:spLocks noChangeArrowheads="1"/>
          </p:cNvSpPr>
          <p:nvPr/>
        </p:nvSpPr>
        <p:spPr bwMode="auto">
          <a:xfrm>
            <a:off x="509047" y="37708"/>
            <a:ext cx="8288518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3200" dirty="0">
                <a:solidFill>
                  <a:schemeClr val="tx2"/>
                </a:solidFill>
              </a:rPr>
              <a:t>Copy Construction…</a:t>
            </a:r>
            <a:br>
              <a:rPr lang="en-US" sz="3200" dirty="0">
                <a:solidFill>
                  <a:schemeClr val="tx2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What’s the big picture?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09047" y="1279591"/>
            <a:ext cx="6042582" cy="531917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629" y="1279591"/>
            <a:ext cx="2402823" cy="130782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06101" y="1278397"/>
            <a:ext cx="55429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Copy construction </a:t>
            </a:r>
            <a:r>
              <a:rPr lang="en-US" sz="2000" dirty="0"/>
              <a:t>is when we create (construct) a </a:t>
            </a:r>
            <a:r>
              <a:rPr lang="en-US" sz="2000" dirty="0">
                <a:solidFill>
                  <a:srgbClr val="FF0000"/>
                </a:solidFill>
              </a:rPr>
              <a:t>new object </a:t>
            </a:r>
            <a:r>
              <a:rPr lang="en-US" sz="2000" dirty="0"/>
              <a:t>by </a:t>
            </a:r>
            <a:r>
              <a:rPr lang="en-US" sz="2000" dirty="0">
                <a:solidFill>
                  <a:srgbClr val="FF0000"/>
                </a:solidFill>
              </a:rPr>
              <a:t>copying</a:t>
            </a:r>
            <a:r>
              <a:rPr lang="en-US" sz="2000" dirty="0"/>
              <a:t> the value of an </a:t>
            </a:r>
            <a:r>
              <a:rPr lang="en-US" sz="2000" dirty="0">
                <a:solidFill>
                  <a:srgbClr val="FF0000"/>
                </a:solidFill>
              </a:rPr>
              <a:t>existing object</a:t>
            </a:r>
            <a:r>
              <a:rPr lang="en-US" sz="2000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1384" y="1292243"/>
            <a:ext cx="1260890" cy="12951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EF67720-C6DD-447B-BEC4-0FC1134AAF00}"/>
              </a:ext>
            </a:extLst>
          </p:cNvPr>
          <p:cNvSpPr txBox="1"/>
          <p:nvPr/>
        </p:nvSpPr>
        <p:spPr>
          <a:xfrm>
            <a:off x="793116" y="2337563"/>
            <a:ext cx="5542960" cy="2746906"/>
          </a:xfrm>
          <a:prstGeom prst="rect">
            <a:avLst/>
          </a:prstGeom>
          <a:solidFill>
            <a:srgbClr val="FFFFCC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/>
              <a:t>void </a:t>
            </a:r>
            <a:r>
              <a:rPr lang="en-US" sz="1800" dirty="0" err="1"/>
              <a:t>cloneANerd</a:t>
            </a:r>
            <a:r>
              <a:rPr lang="en-US" sz="1800" dirty="0"/>
              <a:t>()</a:t>
            </a:r>
          </a:p>
          <a:p>
            <a:r>
              <a:rPr lang="en-US" sz="1800" dirty="0"/>
              <a:t>{</a:t>
            </a:r>
          </a:p>
          <a:p>
            <a:r>
              <a:rPr lang="en-US" sz="1800" dirty="0"/>
              <a:t>   </a:t>
            </a:r>
            <a:r>
              <a:rPr lang="en-US" sz="1800" dirty="0" err="1">
                <a:solidFill>
                  <a:schemeClr val="tx1"/>
                </a:solidFill>
              </a:rPr>
              <a:t>PiNerd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rgbClr val="7030A0"/>
                </a:solidFill>
              </a:rPr>
              <a:t>existingNerd</a:t>
            </a:r>
            <a:r>
              <a:rPr lang="en-US" sz="1800" dirty="0">
                <a:solidFill>
                  <a:schemeClr val="tx1"/>
                </a:solidFill>
              </a:rPr>
              <a:t>(4); // knows PI to 4 digits</a:t>
            </a:r>
          </a:p>
          <a:p>
            <a:r>
              <a:rPr lang="en-US" sz="1800" dirty="0">
                <a:solidFill>
                  <a:srgbClr val="FF0000"/>
                </a:solidFill>
              </a:rPr>
              <a:t>   …</a:t>
            </a:r>
          </a:p>
          <a:p>
            <a:r>
              <a:rPr lang="en-US" sz="1800" dirty="0">
                <a:solidFill>
                  <a:srgbClr val="FF0000"/>
                </a:solidFill>
              </a:rPr>
              <a:t> </a:t>
            </a:r>
          </a:p>
          <a:p>
            <a:endParaRPr lang="en-US" sz="1000" dirty="0">
              <a:solidFill>
                <a:srgbClr val="FF0000"/>
              </a:solidFill>
            </a:endParaRPr>
          </a:p>
          <a:p>
            <a:r>
              <a:rPr lang="en-US" sz="1800" dirty="0">
                <a:solidFill>
                  <a:srgbClr val="FF0000"/>
                </a:solidFill>
              </a:rPr>
              <a:t>   </a:t>
            </a:r>
            <a:r>
              <a:rPr lang="en-US" sz="1800" dirty="0" err="1">
                <a:solidFill>
                  <a:schemeClr val="tx1"/>
                </a:solidFill>
              </a:rPr>
              <a:t>PiNerd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clonedNerd</a:t>
            </a:r>
            <a:r>
              <a:rPr lang="en-US" sz="1800" dirty="0">
                <a:solidFill>
                  <a:schemeClr val="tx1"/>
                </a:solidFill>
              </a:rPr>
              <a:t> = </a:t>
            </a:r>
            <a:r>
              <a:rPr lang="en-US" sz="1800" dirty="0" err="1">
                <a:solidFill>
                  <a:srgbClr val="7030A0"/>
                </a:solidFill>
              </a:rPr>
              <a:t>existingNerd</a:t>
            </a:r>
            <a:r>
              <a:rPr lang="en-US" sz="1800" dirty="0">
                <a:solidFill>
                  <a:schemeClr val="tx1"/>
                </a:solidFill>
              </a:rPr>
              <a:t>;</a:t>
            </a:r>
          </a:p>
          <a:p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   </a:t>
            </a:r>
            <a:r>
              <a:rPr lang="en-US" sz="1800" dirty="0" err="1">
                <a:solidFill>
                  <a:schemeClr val="tx1"/>
                </a:solidFill>
              </a:rPr>
              <a:t>clonedNerd.showOff</a:t>
            </a:r>
            <a:r>
              <a:rPr lang="en-US" sz="1800" dirty="0">
                <a:solidFill>
                  <a:schemeClr val="tx1"/>
                </a:solidFill>
              </a:rPr>
              <a:t>();  // prints 3.141</a:t>
            </a:r>
          </a:p>
          <a:p>
            <a:r>
              <a:rPr lang="en-US" sz="18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3BB1662-37E6-4401-8370-B6CE8EABA0E1}"/>
              </a:ext>
            </a:extLst>
          </p:cNvPr>
          <p:cNvSpPr txBox="1"/>
          <p:nvPr/>
        </p:nvSpPr>
        <p:spPr>
          <a:xfrm>
            <a:off x="3580175" y="5114721"/>
            <a:ext cx="3106053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dirty="0"/>
              <a:t>To clone more complex objects, we need to create a special function to do this, called a </a:t>
            </a:r>
            <a:r>
              <a:rPr lang="en-US" sz="1900" dirty="0">
                <a:solidFill>
                  <a:srgbClr val="FF0000"/>
                </a:solidFill>
              </a:rPr>
              <a:t>copy constructor</a:t>
            </a:r>
            <a:r>
              <a:rPr lang="en-US" sz="1900" dirty="0"/>
              <a:t>.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xmlns="" id="{3072990C-5B66-4C9D-94A8-AA2EAA3D81C0}"/>
              </a:ext>
            </a:extLst>
          </p:cNvPr>
          <p:cNvSpPr/>
          <p:nvPr/>
        </p:nvSpPr>
        <p:spPr bwMode="auto">
          <a:xfrm>
            <a:off x="1143946" y="3200294"/>
            <a:ext cx="2761543" cy="704328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Create a new variable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0D7BC07-BAF2-4FE2-B06E-7C99EBE028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1964" y="1279591"/>
            <a:ext cx="2412488" cy="1548817"/>
          </a:xfrm>
          <a:prstGeom prst="rect">
            <a:avLst/>
          </a:prstGeom>
        </p:spPr>
      </p:pic>
      <p:sp>
        <p:nvSpPr>
          <p:cNvPr id="3" name="Arrow: Left 2">
            <a:extLst>
              <a:ext uri="{FF2B5EF4-FFF2-40B4-BE49-F238E27FC236}">
                <a16:creationId xmlns:a16="http://schemas.microsoft.com/office/drawing/2014/main" xmlns="" id="{04BBA73E-AA58-404C-9B83-F45632F03FE9}"/>
              </a:ext>
            </a:extLst>
          </p:cNvPr>
          <p:cNvSpPr/>
          <p:nvPr/>
        </p:nvSpPr>
        <p:spPr bwMode="auto">
          <a:xfrm>
            <a:off x="4785225" y="3466943"/>
            <a:ext cx="2050473" cy="1176590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/>
              <a:t>By copying an existing variable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21247BD7-7A59-44FB-8CA3-BEADA29C088B}"/>
              </a:ext>
            </a:extLst>
          </p:cNvPr>
          <p:cNvGrpSpPr/>
          <p:nvPr/>
        </p:nvGrpSpPr>
        <p:grpSpPr>
          <a:xfrm>
            <a:off x="2203076" y="5048328"/>
            <a:ext cx="1596912" cy="1550435"/>
            <a:chOff x="-1174422" y="653119"/>
            <a:chExt cx="1596912" cy="155043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9D837AF3-94A1-42E2-A64E-68325F095447}"/>
                </a:ext>
              </a:extLst>
            </p:cNvPr>
            <p:cNvSpPr/>
            <p:nvPr/>
          </p:nvSpPr>
          <p:spPr bwMode="auto">
            <a:xfrm>
              <a:off x="-727022" y="970303"/>
              <a:ext cx="449704" cy="33376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C80546D4-678E-405A-86B9-3DC5F54B0F7B}"/>
                </a:ext>
              </a:extLst>
            </p:cNvPr>
            <p:cNvSpPr txBox="1"/>
            <p:nvPr/>
          </p:nvSpPr>
          <p:spPr>
            <a:xfrm>
              <a:off x="-1174422" y="653119"/>
              <a:ext cx="1596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800" dirty="0" err="1"/>
                <a:t>existingNerd</a:t>
              </a:r>
              <a:endParaRPr lang="en-US" sz="180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E9187DE0-8E93-407D-9152-792108F9C319}"/>
                </a:ext>
              </a:extLst>
            </p:cNvPr>
            <p:cNvSpPr/>
            <p:nvPr/>
          </p:nvSpPr>
          <p:spPr bwMode="auto">
            <a:xfrm>
              <a:off x="-654515" y="1038715"/>
              <a:ext cx="300587" cy="14199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xmlns="" id="{460B5B74-F809-4DC1-9135-F9E07406A513}"/>
                </a:ext>
              </a:extLst>
            </p:cNvPr>
            <p:cNvGrpSpPr/>
            <p:nvPr/>
          </p:nvGrpSpPr>
          <p:grpSpPr>
            <a:xfrm>
              <a:off x="-221461" y="1137317"/>
              <a:ext cx="279244" cy="1066237"/>
              <a:chOff x="-281421" y="1137185"/>
              <a:chExt cx="279244" cy="103447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xmlns="" id="{FD5E2FA9-8BDE-4C4F-A44D-49D4521E6A7C}"/>
                  </a:ext>
                </a:extLst>
              </p:cNvPr>
              <p:cNvSpPr/>
              <p:nvPr/>
            </p:nvSpPr>
            <p:spPr bwMode="auto">
              <a:xfrm>
                <a:off x="-238141" y="113718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B1BF1D24-DDC3-4F9C-9E6A-A7B928B46DAA}"/>
                  </a:ext>
                </a:extLst>
              </p:cNvPr>
              <p:cNvSpPr/>
              <p:nvPr/>
            </p:nvSpPr>
            <p:spPr bwMode="auto">
              <a:xfrm>
                <a:off x="-237116" y="133412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76EC425C-9427-4AE3-A3B5-735B7A95E495}"/>
                  </a:ext>
                </a:extLst>
              </p:cNvPr>
              <p:cNvSpPr/>
              <p:nvPr/>
            </p:nvSpPr>
            <p:spPr bwMode="auto">
              <a:xfrm>
                <a:off x="-238141" y="153106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xmlns="" id="{722CE7E6-FE5F-46A7-8C2A-8CBDFAF86526}"/>
                  </a:ext>
                </a:extLst>
              </p:cNvPr>
              <p:cNvSpPr/>
              <p:nvPr/>
            </p:nvSpPr>
            <p:spPr bwMode="auto">
              <a:xfrm>
                <a:off x="-238141" y="172800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xmlns="" id="{21B2FF85-F139-4452-BC22-13F50125B3C4}"/>
                  </a:ext>
                </a:extLst>
              </p:cNvPr>
              <p:cNvSpPr/>
              <p:nvPr/>
            </p:nvSpPr>
            <p:spPr bwMode="auto">
              <a:xfrm>
                <a:off x="-239901" y="192494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xmlns="" id="{9ABF660D-1C54-48AD-9DE4-E32A23122E87}"/>
                  </a:ext>
                </a:extLst>
              </p:cNvPr>
              <p:cNvSpPr txBox="1"/>
              <p:nvPr/>
            </p:nvSpPr>
            <p:spPr>
              <a:xfrm>
                <a:off x="-281421" y="1155995"/>
                <a:ext cx="279244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1200" dirty="0"/>
                  <a:t>3</a:t>
                </a:r>
              </a:p>
              <a:p>
                <a:r>
                  <a:rPr lang="en-US" sz="1200" dirty="0"/>
                  <a:t>1</a:t>
                </a:r>
              </a:p>
              <a:p>
                <a:pPr algn="l"/>
                <a:r>
                  <a:rPr lang="en-US" sz="1200" dirty="0"/>
                  <a:t>4</a:t>
                </a:r>
              </a:p>
              <a:p>
                <a:pPr algn="l"/>
                <a:r>
                  <a:rPr lang="en-US" sz="1200" dirty="0"/>
                  <a:t>1</a:t>
                </a:r>
              </a:p>
              <a:p>
                <a:pPr algn="l"/>
                <a:r>
                  <a:rPr lang="en-US" sz="1200" dirty="0"/>
                  <a:t>5</a:t>
                </a:r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CE882F10-3D81-4F67-BA82-BF565E5CF393}"/>
                </a:ext>
              </a:extLst>
            </p:cNvPr>
            <p:cNvSpPr/>
            <p:nvPr/>
          </p:nvSpPr>
          <p:spPr bwMode="auto">
            <a:xfrm>
              <a:off x="-479686" y="1116767"/>
              <a:ext cx="314794" cy="44971"/>
            </a:xfrm>
            <a:custGeom>
              <a:avLst/>
              <a:gdLst>
                <a:gd name="connsiteX0" fmla="*/ 0 w 314794"/>
                <a:gd name="connsiteY0" fmla="*/ 0 h 44971"/>
                <a:gd name="connsiteX1" fmla="*/ 314794 w 314794"/>
                <a:gd name="connsiteY1" fmla="*/ 44971 h 4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4794" h="44971">
                  <a:moveTo>
                    <a:pt x="0" y="0"/>
                  </a:moveTo>
                  <a:cubicBezTo>
                    <a:pt x="103682" y="19987"/>
                    <a:pt x="207365" y="39974"/>
                    <a:pt x="314794" y="44971"/>
                  </a:cubicBezTo>
                </a:path>
              </a:pathLst>
            </a:cu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26151C04-8A67-4701-BE52-F05DFE2487C1}"/>
              </a:ext>
            </a:extLst>
          </p:cNvPr>
          <p:cNvGrpSpPr/>
          <p:nvPr/>
        </p:nvGrpSpPr>
        <p:grpSpPr>
          <a:xfrm>
            <a:off x="481724" y="5052603"/>
            <a:ext cx="1428596" cy="633363"/>
            <a:chOff x="689474" y="2043649"/>
            <a:chExt cx="1428596" cy="633363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58C38BF-42FD-4E85-8FAD-B30783B82562}"/>
                </a:ext>
              </a:extLst>
            </p:cNvPr>
            <p:cNvSpPr/>
            <p:nvPr/>
          </p:nvSpPr>
          <p:spPr bwMode="auto">
            <a:xfrm>
              <a:off x="1136874" y="2343248"/>
              <a:ext cx="449704" cy="33376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FD9BBEF0-687B-495D-8359-C19ED17CB181}"/>
                </a:ext>
              </a:extLst>
            </p:cNvPr>
            <p:cNvSpPr txBox="1"/>
            <p:nvPr/>
          </p:nvSpPr>
          <p:spPr>
            <a:xfrm>
              <a:off x="689474" y="2043649"/>
              <a:ext cx="14285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800" dirty="0" err="1"/>
                <a:t>clonedNerd</a:t>
              </a:r>
              <a:endParaRPr lang="en-US" sz="1800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710851AD-D106-48A9-8C1E-BBF05C1AB8C4}"/>
                </a:ext>
              </a:extLst>
            </p:cNvPr>
            <p:cNvSpPr/>
            <p:nvPr/>
          </p:nvSpPr>
          <p:spPr bwMode="auto">
            <a:xfrm>
              <a:off x="1209381" y="2411660"/>
              <a:ext cx="300587" cy="14199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23CED512-2EC6-475F-87D6-7AEE18116122}"/>
              </a:ext>
            </a:extLst>
          </p:cNvPr>
          <p:cNvGrpSpPr/>
          <p:nvPr/>
        </p:nvGrpSpPr>
        <p:grpSpPr>
          <a:xfrm>
            <a:off x="1176460" y="5498666"/>
            <a:ext cx="479871" cy="1035486"/>
            <a:chOff x="1384210" y="2489712"/>
            <a:chExt cx="479871" cy="103548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xmlns="" id="{51D6FAE6-348C-4BC4-A917-0CE5F181E599}"/>
                </a:ext>
              </a:extLst>
            </p:cNvPr>
            <p:cNvGrpSpPr/>
            <p:nvPr/>
          </p:nvGrpSpPr>
          <p:grpSpPr>
            <a:xfrm>
              <a:off x="1683955" y="2510262"/>
              <a:ext cx="180126" cy="1014936"/>
              <a:chOff x="-239901" y="1137185"/>
              <a:chExt cx="180126" cy="984700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BC144353-4332-4C8E-91F7-243979910337}"/>
                  </a:ext>
                </a:extLst>
              </p:cNvPr>
              <p:cNvSpPr/>
              <p:nvPr/>
            </p:nvSpPr>
            <p:spPr bwMode="auto">
              <a:xfrm>
                <a:off x="-238141" y="113718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xmlns="" id="{39F766EF-3D05-4F5F-BECC-017BA8E743F2}"/>
                  </a:ext>
                </a:extLst>
              </p:cNvPr>
              <p:cNvSpPr/>
              <p:nvPr/>
            </p:nvSpPr>
            <p:spPr bwMode="auto">
              <a:xfrm>
                <a:off x="-237116" y="133412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A4DFDFFF-693B-4E63-9B7E-668582976618}"/>
                  </a:ext>
                </a:extLst>
              </p:cNvPr>
              <p:cNvSpPr/>
              <p:nvPr/>
            </p:nvSpPr>
            <p:spPr bwMode="auto">
              <a:xfrm>
                <a:off x="-238141" y="153106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801EF94D-AB5C-478B-8460-16E313052AD6}"/>
                  </a:ext>
                </a:extLst>
              </p:cNvPr>
              <p:cNvSpPr/>
              <p:nvPr/>
            </p:nvSpPr>
            <p:spPr bwMode="auto">
              <a:xfrm>
                <a:off x="-238141" y="172800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xmlns="" id="{42EB9232-6D82-4F8C-86FC-CCF23FEE6585}"/>
                  </a:ext>
                </a:extLst>
              </p:cNvPr>
              <p:cNvSpPr/>
              <p:nvPr/>
            </p:nvSpPr>
            <p:spPr bwMode="auto">
              <a:xfrm>
                <a:off x="-239901" y="1924945"/>
                <a:ext cx="177341" cy="196940"/>
              </a:xfrm>
              <a:prstGeom prst="rect">
                <a:avLst/>
              </a:prstGeom>
              <a:solidFill>
                <a:srgbClr val="FFC5C5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Comic Sans MS" pitchFamily="66" charset="0"/>
                  <a:cs typeface="Times New Roman" pitchFamily="18" charset="0"/>
                </a:endParaRPr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C3F21A5C-EE6C-4AC4-8DEE-77A3C78F1DEF}"/>
                </a:ext>
              </a:extLst>
            </p:cNvPr>
            <p:cNvSpPr/>
            <p:nvPr/>
          </p:nvSpPr>
          <p:spPr bwMode="auto">
            <a:xfrm>
              <a:off x="1384210" y="2489712"/>
              <a:ext cx="314794" cy="44971"/>
            </a:xfrm>
            <a:custGeom>
              <a:avLst/>
              <a:gdLst>
                <a:gd name="connsiteX0" fmla="*/ 0 w 314794"/>
                <a:gd name="connsiteY0" fmla="*/ 0 h 44971"/>
                <a:gd name="connsiteX1" fmla="*/ 314794 w 314794"/>
                <a:gd name="connsiteY1" fmla="*/ 44971 h 4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4794" h="44971">
                  <a:moveTo>
                    <a:pt x="0" y="0"/>
                  </a:moveTo>
                  <a:cubicBezTo>
                    <a:pt x="103682" y="19987"/>
                    <a:pt x="207365" y="39974"/>
                    <a:pt x="314794" y="44971"/>
                  </a:cubicBezTo>
                </a:path>
              </a:pathLst>
            </a:cu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CD433A64-7DF6-4987-A1B4-0B4DA614803C}"/>
              </a:ext>
            </a:extLst>
          </p:cNvPr>
          <p:cNvSpPr txBox="1"/>
          <p:nvPr/>
        </p:nvSpPr>
        <p:spPr>
          <a:xfrm>
            <a:off x="3152142" y="5543637"/>
            <a:ext cx="279244" cy="10468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/>
              <a:t>3</a:t>
            </a:r>
          </a:p>
          <a:p>
            <a:r>
              <a:rPr lang="en-US" sz="1200" dirty="0"/>
              <a:t>1</a:t>
            </a:r>
          </a:p>
          <a:p>
            <a:pPr algn="l"/>
            <a:r>
              <a:rPr lang="en-US" sz="1200" dirty="0"/>
              <a:t>4</a:t>
            </a:r>
          </a:p>
          <a:p>
            <a:pPr algn="l"/>
            <a:r>
              <a:rPr lang="en-US" sz="1200" dirty="0"/>
              <a:t>1</a:t>
            </a:r>
          </a:p>
          <a:p>
            <a:pPr algn="l"/>
            <a:r>
              <a:rPr lang="en-US" sz="1200" dirty="0"/>
              <a:t>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6D180105-A3FC-4542-B317-8AF672EFB91B}"/>
              </a:ext>
            </a:extLst>
          </p:cNvPr>
          <p:cNvSpPr txBox="1"/>
          <p:nvPr/>
        </p:nvSpPr>
        <p:spPr>
          <a:xfrm>
            <a:off x="3061979" y="5105237"/>
            <a:ext cx="1031051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1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9" name="Rectangle: Beveled 38">
            <a:extLst>
              <a:ext uri="{FF2B5EF4-FFF2-40B4-BE49-F238E27FC236}">
                <a16:creationId xmlns:a16="http://schemas.microsoft.com/office/drawing/2014/main" xmlns="" id="{B536FF24-9B32-4D86-BE8D-54D899D638F7}"/>
              </a:ext>
            </a:extLst>
          </p:cNvPr>
          <p:cNvSpPr/>
          <p:nvPr/>
        </p:nvSpPr>
        <p:spPr bwMode="auto">
          <a:xfrm>
            <a:off x="6597233" y="4274604"/>
            <a:ext cx="2412488" cy="2324614"/>
          </a:xfrm>
          <a:prstGeom prst="bevel">
            <a:avLst>
              <a:gd name="adj" fmla="val 5047"/>
            </a:avLst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Uses: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700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/>
              <a:t>Copy constructors are required if you want to let users make a copy of more complex class variables.</a:t>
            </a:r>
          </a:p>
        </p:txBody>
      </p:sp>
    </p:spTree>
    <p:extLst>
      <p:ext uri="{BB962C8B-B14F-4D97-AF65-F5344CB8AC3E}">
        <p14:creationId xmlns:p14="http://schemas.microsoft.com/office/powerpoint/2010/main" val="146527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2.96296E-6 L -0.18855 2.96296E-6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7.40741E-7 L -0.18681 -0.00208 " pathEditMode="relative" rAng="0" ptsTypes="AA">
                                      <p:cBhvr>
                                        <p:cTn id="7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40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 animBg="1"/>
      <p:bldP spid="5" grpId="0"/>
      <p:bldP spid="6" grpId="0" animBg="1"/>
      <p:bldP spid="3" grpId="0" animBg="1"/>
      <p:bldP spid="37" grpId="0"/>
      <p:bldP spid="37" grpId="1"/>
      <p:bldP spid="38" grpId="0"/>
      <p:bldP spid="38" grpId="1"/>
      <p:bldP spid="38" grpId="2"/>
      <p:bldP spid="39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681A-A1E3-4DB0-9B49-8DE78EBCAE16}" type="slidenum">
              <a:rPr lang="en-US"/>
              <a:pPr/>
              <a:t>47</a:t>
            </a:fld>
            <a:endParaRPr lang="en-US"/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Construction</a:t>
            </a:r>
          </a:p>
        </p:txBody>
      </p:sp>
      <p:sp>
        <p:nvSpPr>
          <p:cNvPr id="530437" name="Rectangle 5"/>
          <p:cNvSpPr>
            <a:spLocks noChangeArrowheads="1"/>
          </p:cNvSpPr>
          <p:nvPr/>
        </p:nvSpPr>
        <p:spPr bwMode="auto">
          <a:xfrm>
            <a:off x="131763" y="1157288"/>
            <a:ext cx="4786312" cy="5589872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no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class Circ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public: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</a:t>
            </a:r>
          </a:p>
          <a:p>
            <a:pPr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GetArea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() const;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private: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};</a:t>
            </a:r>
            <a:endParaRPr lang="en-US" sz="1000" dirty="0">
              <a:solidFill>
                <a:schemeClr val="tx1"/>
              </a:solidFill>
              <a:latin typeface="Courier New" pitchFamily="49" charset="0"/>
            </a:endParaRPr>
          </a:p>
        </p:txBody>
      </p:sp>
      <p:sp>
        <p:nvSpPr>
          <p:cNvPr id="530438" name="Rectangle 6"/>
          <p:cNvSpPr>
            <a:spLocks noChangeArrowheads="1"/>
          </p:cNvSpPr>
          <p:nvPr/>
        </p:nvSpPr>
        <p:spPr bwMode="auto">
          <a:xfrm>
            <a:off x="266700" y="2085975"/>
            <a:ext cx="457200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6600CC"/>
                </a:solidFill>
                <a:latin typeface="Courier New" pitchFamily="49" charset="0"/>
              </a:rPr>
              <a:t> 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</a:rPr>
              <a:t>Circ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(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float 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,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 float 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,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 float r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)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{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</a:rPr>
              <a:t>m_x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= 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= 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;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= 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r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;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}</a:t>
            </a:r>
          </a:p>
        </p:txBody>
      </p:sp>
      <p:sp>
        <p:nvSpPr>
          <p:cNvPr id="13" name="Text Box 51">
            <a:extLst>
              <a:ext uri="{FF2B5EF4-FFF2-40B4-BE49-F238E27FC236}">
                <a16:creationId xmlns:a16="http://schemas.microsoft.com/office/drawing/2014/main" xmlns="" id="{97515C0A-4AD9-46BA-8337-E82C6293B6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5515" y="2407089"/>
            <a:ext cx="4184073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pPr algn="ctr"/>
            <a:r>
              <a:rPr lang="en-US" sz="2000" dirty="0">
                <a:solidFill>
                  <a:schemeClr val="tx2"/>
                </a:solidFill>
                <a:latin typeface="Comic Sans MS" pitchFamily="66" charset="0"/>
              </a:rPr>
              <a:t>    We can also define a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constructor</a:t>
            </a:r>
            <a:r>
              <a:rPr lang="en-US" sz="2000" dirty="0">
                <a:solidFill>
                  <a:schemeClr val="tx2"/>
                </a:solidFill>
                <a:latin typeface="Comic Sans MS" pitchFamily="66" charset="0"/>
              </a:rPr>
              <a:t> that </a:t>
            </a:r>
            <a:r>
              <a:rPr lang="en-US" sz="2000" dirty="0">
                <a:latin typeface="Comic Sans MS" pitchFamily="66" charset="0"/>
              </a:rPr>
              <a:t>initializes a new Circ variable </a:t>
            </a:r>
            <a:r>
              <a:rPr lang="en-US" sz="2000" dirty="0">
                <a:solidFill>
                  <a:schemeClr val="tx2"/>
                </a:solidFill>
                <a:latin typeface="Comic Sans MS" pitchFamily="66" charset="0"/>
              </a:rPr>
              <a:t>based on an </a:t>
            </a:r>
            <a:r>
              <a:rPr lang="en-US" sz="2000" dirty="0">
                <a:solidFill>
                  <a:srgbClr val="0070C0"/>
                </a:solidFill>
                <a:latin typeface="Comic Sans MS" pitchFamily="66" charset="0"/>
              </a:rPr>
              <a:t>existing Circ variable</a:t>
            </a:r>
            <a:r>
              <a:rPr lang="en-US" sz="2000" dirty="0">
                <a:latin typeface="Comic Sans MS" pitchFamily="66" charset="0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0B5445F-5DBC-4C67-AD9A-A108D2FD6871}"/>
              </a:ext>
            </a:extLst>
          </p:cNvPr>
          <p:cNvSpPr/>
          <p:nvPr/>
        </p:nvSpPr>
        <p:spPr>
          <a:xfrm>
            <a:off x="4938175" y="1038074"/>
            <a:ext cx="409048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Just as we can define a </a:t>
            </a:r>
            <a:r>
              <a:rPr lang="en-US" sz="2000" dirty="0">
                <a:solidFill>
                  <a:srgbClr val="7030A0"/>
                </a:solidFill>
              </a:rPr>
              <a:t>constructor</a:t>
            </a:r>
            <a:r>
              <a:rPr lang="en-US" sz="2000" dirty="0"/>
              <a:t> that initializes a new Circ variable based on </a:t>
            </a:r>
            <a:br>
              <a:rPr lang="en-US" sz="2000" dirty="0"/>
            </a:br>
            <a:r>
              <a:rPr lang="en-US" sz="2000" dirty="0">
                <a:solidFill>
                  <a:srgbClr val="FF0000"/>
                </a:solidFill>
              </a:rPr>
              <a:t>(</a:t>
            </a:r>
            <a:r>
              <a:rPr lang="en-US" sz="2000" dirty="0" err="1">
                <a:solidFill>
                  <a:srgbClr val="FF0000"/>
                </a:solidFill>
              </a:rPr>
              <a:t>x,y</a:t>
            </a:r>
            <a:r>
              <a:rPr lang="en-US" sz="2000" dirty="0">
                <a:solidFill>
                  <a:srgbClr val="FF0000"/>
                </a:solidFill>
              </a:rPr>
              <a:t>)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FF0000"/>
                </a:solidFill>
              </a:rPr>
              <a:t>radius</a:t>
            </a:r>
            <a:r>
              <a:rPr lang="en-US" sz="2000" dirty="0"/>
              <a:t> values…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xmlns="" id="{4583CD35-6F5F-4F25-A9A8-3FF49706F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5345" y="4691471"/>
            <a:ext cx="3941763" cy="2055690"/>
          </a:xfrm>
          <a:prstGeom prst="rect">
            <a:avLst/>
          </a:prstGeom>
          <a:solidFill>
            <a:srgbClr val="E7E7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no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int main()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{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   </a:t>
            </a:r>
          </a:p>
          <a:p>
            <a:pPr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00C4CCE7-0223-49F0-A645-8091B08D9831}"/>
              </a:ext>
            </a:extLst>
          </p:cNvPr>
          <p:cNvSpPr/>
          <p:nvPr/>
        </p:nvSpPr>
        <p:spPr>
          <a:xfrm>
            <a:off x="5223404" y="5312916"/>
            <a:ext cx="26468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  <a:latin typeface="Courier New" pitchFamily="49" charset="0"/>
              </a:rPr>
              <a:t>Circ </a:t>
            </a:r>
            <a:r>
              <a:rPr lang="en-US" sz="2000" b="1" dirty="0">
                <a:solidFill>
                  <a:srgbClr val="0070C0"/>
                </a:solidFill>
                <a:latin typeface="Courier New" pitchFamily="49" charset="0"/>
              </a:rPr>
              <a:t>a</a:t>
            </a:r>
            <a:r>
              <a:rPr lang="en-US" sz="2000" b="1" dirty="0">
                <a:solidFill>
                  <a:schemeClr val="tx1"/>
                </a:solidFill>
                <a:latin typeface="Courier New" pitchFamily="49" charset="0"/>
              </a:rPr>
              <a:t>(</a:t>
            </a:r>
            <a:r>
              <a:rPr lang="en-US" sz="2000" b="1" dirty="0">
                <a:solidFill>
                  <a:srgbClr val="FF0000"/>
                </a:solidFill>
                <a:latin typeface="Courier New" pitchFamily="49" charset="0"/>
              </a:rPr>
              <a:t>1</a:t>
            </a:r>
            <a:r>
              <a:rPr lang="en-US" sz="2000" b="1" dirty="0">
                <a:solidFill>
                  <a:schemeClr val="tx1"/>
                </a:solidFill>
                <a:latin typeface="Courier New" pitchFamily="49" charset="0"/>
              </a:rPr>
              <a:t>, </a:t>
            </a:r>
            <a:r>
              <a:rPr lang="en-US" sz="2000" b="1" dirty="0">
                <a:solidFill>
                  <a:srgbClr val="FF0000"/>
                </a:solidFill>
                <a:latin typeface="Courier New" pitchFamily="49" charset="0"/>
              </a:rPr>
              <a:t>2</a:t>
            </a:r>
            <a:r>
              <a:rPr lang="en-US" sz="2000" b="1" dirty="0">
                <a:solidFill>
                  <a:schemeClr val="tx1"/>
                </a:solidFill>
                <a:latin typeface="Courier New" pitchFamily="49" charset="0"/>
              </a:rPr>
              <a:t>, </a:t>
            </a:r>
            <a:r>
              <a:rPr lang="en-US" sz="2000" b="1" dirty="0">
                <a:solidFill>
                  <a:srgbClr val="FF0000"/>
                </a:solidFill>
                <a:latin typeface="Courier New" pitchFamily="49" charset="0"/>
              </a:rPr>
              <a:t>3</a:t>
            </a:r>
            <a:r>
              <a:rPr lang="en-US" sz="2000" b="1" dirty="0">
                <a:solidFill>
                  <a:schemeClr val="tx1"/>
                </a:solidFill>
                <a:latin typeface="Courier New" pitchFamily="49" charset="0"/>
              </a:rPr>
              <a:t>);</a:t>
            </a:r>
            <a:endParaRPr lang="en-US" sz="2000" dirty="0"/>
          </a:p>
        </p:txBody>
      </p:sp>
      <p:sp>
        <p:nvSpPr>
          <p:cNvPr id="22" name="Rectangle 58">
            <a:extLst>
              <a:ext uri="{FF2B5EF4-FFF2-40B4-BE49-F238E27FC236}">
                <a16:creationId xmlns:a16="http://schemas.microsoft.com/office/drawing/2014/main" xmlns="" id="{F51B6EF2-3935-4AB1-BAEB-0F65909FF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3440906"/>
            <a:ext cx="4572000" cy="1617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urier New" pitchFamily="49" charset="0"/>
              </a:rPr>
              <a:t> </a:t>
            </a:r>
            <a:r>
              <a:rPr lang="en-US" sz="1800" b="1" dirty="0">
                <a:solidFill>
                  <a:srgbClr val="7030A0"/>
                </a:solidFill>
                <a:latin typeface="Courier New" pitchFamily="49" charset="0"/>
              </a:rPr>
              <a:t>Circ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(               )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{</a:t>
            </a:r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</a:t>
            </a:r>
          </a:p>
          <a:p>
            <a:endParaRPr lang="en-US" sz="1800" dirty="0">
              <a:solidFill>
                <a:schemeClr val="tx1"/>
              </a:solidFill>
              <a:latin typeface="Courier New" pitchFamily="49" charset="0"/>
            </a:endParaRPr>
          </a:p>
          <a:p>
            <a:endParaRPr lang="en-US" sz="1000" dirty="0">
              <a:solidFill>
                <a:schemeClr val="tx1"/>
              </a:solidFill>
              <a:latin typeface="Courier New" pitchFamily="49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}</a:t>
            </a:r>
          </a:p>
        </p:txBody>
      </p:sp>
      <p:sp>
        <p:nvSpPr>
          <p:cNvPr id="23" name="Rectangle 59">
            <a:extLst>
              <a:ext uri="{FF2B5EF4-FFF2-40B4-BE49-F238E27FC236}">
                <a16:creationId xmlns:a16="http://schemas.microsoft.com/office/drawing/2014/main" xmlns="" id="{86DFFB61-55DB-4FA6-B968-26F11B3DB7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5375" y="3445668"/>
            <a:ext cx="23209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 pitchFamily="49" charset="0"/>
              </a:rPr>
              <a:t>const Circ&amp; old</a:t>
            </a:r>
          </a:p>
        </p:txBody>
      </p:sp>
      <p:sp>
        <p:nvSpPr>
          <p:cNvPr id="24" name="Rectangle 61">
            <a:extLst>
              <a:ext uri="{FF2B5EF4-FFF2-40B4-BE49-F238E27FC236}">
                <a16:creationId xmlns:a16="http://schemas.microsoft.com/office/drawing/2014/main" xmlns="" id="{6E0267B3-14DE-4D17-B597-7496C48859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" y="3896518"/>
            <a:ext cx="3227388" cy="91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</a:rPr>
              <a:t>m_x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0070C0"/>
                </a:solidFill>
                <a:latin typeface="Courier New" pitchFamily="49" charset="0"/>
              </a:rPr>
              <a:t>old.m_x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0070C0"/>
                </a:solidFill>
                <a:latin typeface="Courier New" pitchFamily="49" charset="0"/>
              </a:rPr>
              <a:t>old.m_y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0070C0"/>
                </a:solidFill>
                <a:latin typeface="Courier New" pitchFamily="49" charset="0"/>
              </a:rPr>
              <a:t>old.m_rad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</a:rPr>
              <a:t>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F22D512-581B-4C82-8D82-E1781BBF9B5D}"/>
              </a:ext>
            </a:extLst>
          </p:cNvPr>
          <p:cNvSpPr/>
          <p:nvPr/>
        </p:nvSpPr>
        <p:spPr>
          <a:xfrm>
            <a:off x="5221367" y="5912922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  <a:latin typeface="Courier New" pitchFamily="49" charset="0"/>
              </a:rPr>
              <a:t>Circ </a:t>
            </a:r>
            <a:r>
              <a:rPr lang="en-US" sz="2000" b="1" dirty="0">
                <a:solidFill>
                  <a:schemeClr val="accent6"/>
                </a:solidFill>
                <a:latin typeface="Courier New" pitchFamily="49" charset="0"/>
              </a:rPr>
              <a:t>b</a:t>
            </a:r>
            <a:r>
              <a:rPr lang="en-US" sz="2000" b="1" dirty="0">
                <a:solidFill>
                  <a:schemeClr val="tx1"/>
                </a:solidFill>
                <a:latin typeface="Courier New" pitchFamily="49" charset="0"/>
              </a:rPr>
              <a:t>(</a:t>
            </a:r>
            <a:r>
              <a:rPr lang="en-US" sz="2000" b="1" dirty="0">
                <a:solidFill>
                  <a:srgbClr val="0070C0"/>
                </a:solidFill>
                <a:latin typeface="Courier New" pitchFamily="49" charset="0"/>
              </a:rPr>
              <a:t>a</a:t>
            </a:r>
            <a:r>
              <a:rPr lang="en-US" sz="2000" b="1" dirty="0">
                <a:solidFill>
                  <a:schemeClr val="tx1"/>
                </a:solidFill>
                <a:latin typeface="Courier New" pitchFamily="49" charset="0"/>
              </a:rPr>
              <a:t>);</a:t>
            </a:r>
            <a:endParaRPr lang="en-US" sz="2000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xmlns="" id="{C0544F38-CBA5-4E22-A0A4-DA5902923889}"/>
              </a:ext>
            </a:extLst>
          </p:cNvPr>
          <p:cNvSpPr/>
          <p:nvPr/>
        </p:nvSpPr>
        <p:spPr bwMode="auto">
          <a:xfrm>
            <a:off x="3289936" y="4640725"/>
            <a:ext cx="1733550" cy="686325"/>
          </a:xfrm>
          <a:prstGeom prst="wedgeRoundRectCallout">
            <a:avLst>
              <a:gd name="adj1" fmla="val 111268"/>
              <a:gd name="adj2" fmla="val 15044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Creates a new circle…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xmlns="" id="{24473014-387E-49A9-908E-D83E77B32A99}"/>
              </a:ext>
            </a:extLst>
          </p:cNvPr>
          <p:cNvSpPr/>
          <p:nvPr/>
        </p:nvSpPr>
        <p:spPr bwMode="auto">
          <a:xfrm>
            <a:off x="7301404" y="4408949"/>
            <a:ext cx="1733550" cy="1044838"/>
          </a:xfrm>
          <a:prstGeom prst="wedgeRoundRectCallout">
            <a:avLst>
              <a:gd name="adj1" fmla="val -96834"/>
              <a:gd name="adj2" fmla="val 10716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By copyin</a:t>
            </a:r>
            <a:r>
              <a:rPr lang="en-US" sz="1800" dirty="0"/>
              <a:t>g an existing circle!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8" name="Rectangle 59">
            <a:extLst>
              <a:ext uri="{FF2B5EF4-FFF2-40B4-BE49-F238E27FC236}">
                <a16:creationId xmlns:a16="http://schemas.microsoft.com/office/drawing/2014/main" xmlns="" id="{29FB6ED1-A961-4356-A35A-62E4953580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569" y="3432174"/>
            <a:ext cx="4386262" cy="1635125"/>
          </a:xfrm>
          <a:prstGeom prst="rect">
            <a:avLst/>
          </a:prstGeom>
          <a:noFill/>
          <a:ln w="38100" algn="ctr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28FDD0B6-01B6-46E1-82B7-711C09992741}"/>
              </a:ext>
            </a:extLst>
          </p:cNvPr>
          <p:cNvSpPr/>
          <p:nvPr/>
        </p:nvSpPr>
        <p:spPr>
          <a:xfrm>
            <a:off x="5036147" y="3776105"/>
            <a:ext cx="40607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In C++ lingo, </a:t>
            </a:r>
            <a:r>
              <a:rPr lang="en-US" sz="2000" dirty="0">
                <a:solidFill>
                  <a:srgbClr val="6600CC"/>
                </a:solidFill>
              </a:rPr>
              <a:t>this function</a:t>
            </a:r>
            <a:r>
              <a:rPr lang="en-US" sz="2000" dirty="0"/>
              <a:t> is called a “</a:t>
            </a:r>
            <a:r>
              <a:rPr lang="en-US" sz="2000" dirty="0">
                <a:solidFill>
                  <a:srgbClr val="6600CC"/>
                </a:solidFill>
              </a:rPr>
              <a:t>copy constructor</a:t>
            </a:r>
            <a:r>
              <a:rPr lang="en-US" sz="2000" dirty="0"/>
              <a:t>.”</a:t>
            </a:r>
          </a:p>
        </p:txBody>
      </p:sp>
      <p:pic>
        <p:nvPicPr>
          <p:cNvPr id="50" name="Picture 53" descr="spinhead">
            <a:extLst>
              <a:ext uri="{FF2B5EF4-FFF2-40B4-BE49-F238E27FC236}">
                <a16:creationId xmlns:a16="http://schemas.microsoft.com/office/drawing/2014/main" xmlns="" id="{E2AE8183-8A06-4961-805A-6E3E0A1B3A9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747" y="5453787"/>
            <a:ext cx="1182687" cy="118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AutoShape 54">
            <a:extLst>
              <a:ext uri="{FF2B5EF4-FFF2-40B4-BE49-F238E27FC236}">
                <a16:creationId xmlns:a16="http://schemas.microsoft.com/office/drawing/2014/main" xmlns="" id="{C31F6AEE-4FB2-4F83-B47C-E03C58A2532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416300" y="3543955"/>
            <a:ext cx="1519966" cy="1044714"/>
          </a:xfrm>
          <a:prstGeom prst="wedgeRoundRectCallout">
            <a:avLst>
              <a:gd name="adj1" fmla="val -829"/>
              <a:gd name="adj2" fmla="val 141408"/>
              <a:gd name="adj3" fmla="val 16667"/>
            </a:avLst>
          </a:prstGeom>
          <a:solidFill>
            <a:srgbClr val="6600CC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 dirty="0">
                <a:solidFill>
                  <a:srgbClr val="FFFFE5"/>
                </a:solidFill>
              </a:rPr>
              <a:t>That makes my head spin!</a:t>
            </a:r>
          </a:p>
        </p:txBody>
      </p:sp>
      <p:sp>
        <p:nvSpPr>
          <p:cNvPr id="52" name="AutoShape 54">
            <a:extLst>
              <a:ext uri="{FF2B5EF4-FFF2-40B4-BE49-F238E27FC236}">
                <a16:creationId xmlns:a16="http://schemas.microsoft.com/office/drawing/2014/main" xmlns="" id="{05BABE33-C6B9-42F8-8D66-5C45A979700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07918" y="1327219"/>
            <a:ext cx="3923182" cy="1190625"/>
          </a:xfrm>
          <a:prstGeom prst="wedgeRoundRectCallout">
            <a:avLst>
              <a:gd name="adj1" fmla="val 18771"/>
              <a:gd name="adj2" fmla="val 134426"/>
              <a:gd name="adj3" fmla="val 16667"/>
            </a:avLst>
          </a:prstGeom>
          <a:solidFill>
            <a:schemeClr val="bg1">
              <a:lumMod val="75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The parameter to our new constructor is another circle that we want to copy from!</a:t>
            </a:r>
          </a:p>
        </p:txBody>
      </p:sp>
      <p:sp>
        <p:nvSpPr>
          <p:cNvPr id="53" name="AutoShape 54">
            <a:extLst>
              <a:ext uri="{FF2B5EF4-FFF2-40B4-BE49-F238E27FC236}">
                <a16:creationId xmlns:a16="http://schemas.microsoft.com/office/drawing/2014/main" xmlns="" id="{C40AC84A-C747-4437-9C3E-FA33F717A607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954117" y="3744137"/>
            <a:ext cx="4184073" cy="1190625"/>
          </a:xfrm>
          <a:prstGeom prst="wedgeRoundRectCallout">
            <a:avLst>
              <a:gd name="adj1" fmla="val 97169"/>
              <a:gd name="adj2" fmla="val -1719"/>
              <a:gd name="adj3" fmla="val 16667"/>
            </a:avLst>
          </a:prstGeom>
          <a:solidFill>
            <a:schemeClr val="bg1">
              <a:lumMod val="75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Then we just copy the member variables from the original object to the new object.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530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-0.00092 L -0.04201 -0.08866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-4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5 -0.00023 L 0.46059 0.36366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3" y="1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0438" grpId="0"/>
      <p:bldP spid="13" grpId="0"/>
      <p:bldP spid="3" grpId="0"/>
      <p:bldP spid="4" grpId="0"/>
      <p:bldP spid="22" grpId="0"/>
      <p:bldP spid="23" grpId="0"/>
      <p:bldP spid="24" grpId="0"/>
      <p:bldP spid="5" grpId="0"/>
      <p:bldP spid="8" grpId="0" animBg="1"/>
      <p:bldP spid="8" grpId="1" animBg="1"/>
      <p:bldP spid="9" grpId="0" animBg="1"/>
      <p:bldP spid="9" grpId="1" animBg="1"/>
      <p:bldP spid="9" grpId="2" animBg="1"/>
      <p:bldP spid="48" grpId="0" animBg="1"/>
      <p:bldP spid="12" grpId="0"/>
      <p:bldP spid="51" grpId="0" animBg="1"/>
      <p:bldP spid="51" grpId="1" animBg="1"/>
      <p:bldP spid="52" grpId="0" animBg="1"/>
      <p:bldP spid="52" grpId="1" animBg="1"/>
      <p:bldP spid="52" grpId="2" animBg="1"/>
      <p:bldP spid="53" grpId="0" animBg="1"/>
      <p:bldP spid="53" grpId="1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xmlns="" id="{DF364461-8DD5-4C14-9CC9-F9AD926C5175}"/>
              </a:ext>
            </a:extLst>
          </p:cNvPr>
          <p:cNvGrpSpPr/>
          <p:nvPr/>
        </p:nvGrpSpPr>
        <p:grpSpPr>
          <a:xfrm>
            <a:off x="131762" y="1157284"/>
            <a:ext cx="4786312" cy="5589872"/>
            <a:chOff x="284163" y="1309688"/>
            <a:chExt cx="4786312" cy="5589872"/>
          </a:xfrm>
        </p:grpSpPr>
        <p:sp>
          <p:nvSpPr>
            <p:cNvPr id="62" name="Rectangle 5">
              <a:extLst>
                <a:ext uri="{FF2B5EF4-FFF2-40B4-BE49-F238E27FC236}">
                  <a16:creationId xmlns:a16="http://schemas.microsoft.com/office/drawing/2014/main" xmlns="" id="{1B431D13-536D-4F0F-82D9-6ACA1EB12A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4163" y="1309688"/>
              <a:ext cx="4786312" cy="5589872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>
              <a:noAutofit/>
            </a:bodyPr>
            <a:lstStyle/>
            <a:p>
              <a:pPr>
                <a:tabLst>
                  <a:tab pos="228600" algn="l"/>
                </a:tabLst>
              </a:pP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class Circ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eaLnBrk="0" hangingPunct="0">
                <a:tabLst>
                  <a:tab pos="228600" algn="l"/>
                </a:tabLst>
              </a:pP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{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eaLnBrk="0" hangingPunct="0">
                <a:tabLst>
                  <a:tab pos="228600" algn="l"/>
                </a:tabLst>
              </a:pP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public: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</a:t>
              </a:r>
            </a:p>
            <a:p>
              <a:pPr>
                <a:tabLst>
                  <a:tab pos="228600" algn="l"/>
                </a:tabLst>
              </a:pPr>
              <a:endParaRPr lang="en-US" sz="1800" b="1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>
                <a:tabLst>
                  <a:tab pos="228600" algn="l"/>
                </a:tabLst>
              </a:pP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eaLnBrk="0" hangingPunct="0">
                <a:tabLst>
                  <a:tab pos="228600" algn="l"/>
                </a:tabLst>
              </a:pP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	float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GetArea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() const;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eaLnBrk="0" hangingPunct="0">
                <a:tabLst>
                  <a:tab pos="228600" algn="l"/>
                </a:tabLst>
              </a:pP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private: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eaLnBrk="0" hangingPunct="0">
                <a:tabLst>
                  <a:tab pos="228600" algn="l"/>
                </a:tabLst>
              </a:pP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	float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m_x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,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m_y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,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m_rad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;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eaLnBrk="0" hangingPunct="0">
                <a:tabLst>
                  <a:tab pos="228600" algn="l"/>
                </a:tabLst>
              </a:pP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};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</a:endParaRPr>
            </a:p>
          </p:txBody>
        </p:sp>
        <p:sp>
          <p:nvSpPr>
            <p:cNvPr id="63" name="Rectangle 6">
              <a:extLst>
                <a:ext uri="{FF2B5EF4-FFF2-40B4-BE49-F238E27FC236}">
                  <a16:creationId xmlns:a16="http://schemas.microsoft.com/office/drawing/2014/main" xmlns="" id="{C2391474-5088-4874-BE28-3A66B7716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0" y="2238375"/>
              <a:ext cx="4572000" cy="11906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dirty="0">
                  <a:solidFill>
                    <a:srgbClr val="6600CC"/>
                  </a:solidFill>
                  <a:latin typeface="Courier New" pitchFamily="49" charset="0"/>
                </a:rPr>
                <a:t> </a:t>
              </a:r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</a:rPr>
                <a:t>Circ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(</a:t>
              </a:r>
              <a:r>
                <a:rPr lang="en-US" sz="1800" b="1" dirty="0">
                  <a:solidFill>
                    <a:srgbClr val="FF0000"/>
                  </a:solidFill>
                  <a:latin typeface="Courier New" pitchFamily="49" charset="0"/>
                </a:rPr>
                <a:t>float x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,</a:t>
              </a:r>
              <a:r>
                <a:rPr lang="en-US" sz="1800" b="1" dirty="0">
                  <a:solidFill>
                    <a:srgbClr val="FF0000"/>
                  </a:solidFill>
                  <a:latin typeface="Courier New" pitchFamily="49" charset="0"/>
                </a:rPr>
                <a:t> float y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,</a:t>
              </a:r>
              <a:r>
                <a:rPr lang="en-US" sz="1800" b="1" dirty="0">
                  <a:solidFill>
                    <a:srgbClr val="FF0000"/>
                  </a:solidFill>
                  <a:latin typeface="Courier New" pitchFamily="49" charset="0"/>
                </a:rPr>
                <a:t> float r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)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{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</a:rPr>
                <a:t>m_x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= </a:t>
              </a:r>
              <a:r>
                <a:rPr lang="en-US" sz="1800" b="1" dirty="0">
                  <a:solidFill>
                    <a:srgbClr val="FF0000"/>
                  </a:solidFill>
                  <a:latin typeface="Courier New" pitchFamily="49" charset="0"/>
                </a:rPr>
                <a:t>x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;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</a:rPr>
                <a:t>m_y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= </a:t>
              </a:r>
              <a:r>
                <a:rPr lang="en-US" sz="1800" b="1" dirty="0">
                  <a:solidFill>
                    <a:srgbClr val="FF0000"/>
                  </a:solidFill>
                  <a:latin typeface="Courier New" pitchFamily="49" charset="0"/>
                </a:rPr>
                <a:t>y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;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</a:rPr>
                <a:t>m_rad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= </a:t>
              </a:r>
              <a:r>
                <a:rPr lang="en-US" sz="1800" b="1" dirty="0">
                  <a:solidFill>
                    <a:srgbClr val="FF0000"/>
                  </a:solidFill>
                  <a:latin typeface="Courier New" pitchFamily="49" charset="0"/>
                </a:rPr>
                <a:t>r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;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}</a:t>
              </a:r>
            </a:p>
          </p:txBody>
        </p:sp>
        <p:sp>
          <p:nvSpPr>
            <p:cNvPr id="64" name="Rectangle 58">
              <a:extLst>
                <a:ext uri="{FF2B5EF4-FFF2-40B4-BE49-F238E27FC236}">
                  <a16:creationId xmlns:a16="http://schemas.microsoft.com/office/drawing/2014/main" xmlns="" id="{3F2643A2-38F2-4D67-80C7-C4B6064C03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0" y="3593306"/>
              <a:ext cx="4572000" cy="16176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  <a:latin typeface="Courier New" pitchFamily="49" charset="0"/>
                </a:rPr>
                <a:t> </a:t>
              </a:r>
              <a:r>
                <a:rPr lang="en-US" sz="1800" b="1" dirty="0">
                  <a:solidFill>
                    <a:srgbClr val="7030A0"/>
                  </a:solidFill>
                  <a:latin typeface="Courier New" pitchFamily="49" charset="0"/>
                </a:rPr>
                <a:t>Circ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(               )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{</a:t>
              </a:r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</a:t>
              </a:r>
            </a:p>
            <a:p>
              <a:endParaRPr lang="en-US" sz="18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endParaRPr lang="en-US" sz="10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}</a:t>
              </a:r>
            </a:p>
          </p:txBody>
        </p:sp>
        <p:sp>
          <p:nvSpPr>
            <p:cNvPr id="65" name="Rectangle 59">
              <a:extLst>
                <a:ext uri="{FF2B5EF4-FFF2-40B4-BE49-F238E27FC236}">
                  <a16:creationId xmlns:a16="http://schemas.microsoft.com/office/drawing/2014/main" xmlns="" id="{F93B8C43-F160-4954-9889-0F105439B5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7775" y="3598068"/>
              <a:ext cx="2320925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>
                  <a:solidFill>
                    <a:srgbClr val="0070C0"/>
                  </a:solidFill>
                  <a:latin typeface="Courier New" pitchFamily="49" charset="0"/>
                </a:rPr>
                <a:t>const Circ&amp; old</a:t>
              </a:r>
            </a:p>
          </p:txBody>
        </p:sp>
        <p:sp>
          <p:nvSpPr>
            <p:cNvPr id="66" name="Rectangle 61">
              <a:extLst>
                <a:ext uri="{FF2B5EF4-FFF2-40B4-BE49-F238E27FC236}">
                  <a16:creationId xmlns:a16="http://schemas.microsoft.com/office/drawing/2014/main" xmlns="" id="{555F1D6A-4068-43D6-90AA-47DFDCA61A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100" y="4048918"/>
              <a:ext cx="3227388" cy="9159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</a:rPr>
                <a:t>m_x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= </a:t>
              </a:r>
              <a:r>
                <a:rPr lang="en-US" sz="1800" b="1" dirty="0" err="1">
                  <a:solidFill>
                    <a:srgbClr val="0070C0"/>
                  </a:solidFill>
                  <a:latin typeface="Courier New" pitchFamily="49" charset="0"/>
                </a:rPr>
                <a:t>old.m_x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;</a:t>
              </a:r>
            </a:p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</a:rPr>
                <a:t>m_y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= </a:t>
              </a:r>
              <a:r>
                <a:rPr lang="en-US" sz="1800" b="1" dirty="0" err="1">
                  <a:solidFill>
                    <a:srgbClr val="0070C0"/>
                  </a:solidFill>
                  <a:latin typeface="Courier New" pitchFamily="49" charset="0"/>
                </a:rPr>
                <a:t>old.m_y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;</a:t>
              </a:r>
            </a:p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</a:rPr>
                <a:t>m_rad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 = </a:t>
              </a:r>
              <a:r>
                <a:rPr lang="en-US" sz="1800" b="1" dirty="0" err="1">
                  <a:solidFill>
                    <a:srgbClr val="0070C0"/>
                  </a:solidFill>
                  <a:latin typeface="Courier New" pitchFamily="49" charset="0"/>
                </a:rPr>
                <a:t>old.m_rad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</a:rPr>
                <a:t>;</a:t>
              </a:r>
            </a:p>
          </p:txBody>
        </p:sp>
      </p:grpSp>
      <p:sp>
        <p:nvSpPr>
          <p:cNvPr id="538626" name="Rectangle 2"/>
          <p:cNvSpPr>
            <a:spLocks noGrp="1" noChangeArrowheads="1"/>
          </p:cNvSpPr>
          <p:nvPr>
            <p:ph type="title"/>
          </p:nvPr>
        </p:nvSpPr>
        <p:spPr>
          <a:xfrm>
            <a:off x="4783138" y="-304800"/>
            <a:ext cx="4818062" cy="1143000"/>
          </a:xfrm>
        </p:spPr>
        <p:txBody>
          <a:bodyPr/>
          <a:lstStyle/>
          <a:p>
            <a:r>
              <a:rPr lang="en-US" sz="3600" dirty="0"/>
              <a:t>Copy Construction</a:t>
            </a:r>
          </a:p>
        </p:txBody>
      </p:sp>
      <p:sp>
        <p:nvSpPr>
          <p:cNvPr id="5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C2C86-31DA-4FC5-AD9B-C2D05113208C}" type="slidenum">
              <a:rPr lang="en-US"/>
              <a:pPr/>
              <a:t>48</a:t>
            </a:fld>
            <a:endParaRPr lang="en-US"/>
          </a:p>
        </p:txBody>
      </p:sp>
      <p:sp>
        <p:nvSpPr>
          <p:cNvPr id="538639" name="Rectangle 15"/>
          <p:cNvSpPr>
            <a:spLocks noChangeArrowheads="1"/>
          </p:cNvSpPr>
          <p:nvPr/>
        </p:nvSpPr>
        <p:spPr bwMode="auto">
          <a:xfrm>
            <a:off x="5105400" y="4662488"/>
            <a:ext cx="3941763" cy="2043112"/>
          </a:xfrm>
          <a:prstGeom prst="rect">
            <a:avLst/>
          </a:prstGeom>
          <a:solidFill>
            <a:srgbClr val="E7E7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main()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Circ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a(1,2,3);</a:t>
            </a:r>
          </a:p>
          <a:p>
            <a:pPr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Circ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b(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cs typeface="Courier New" pitchFamily="49" charset="0"/>
              </a:rPr>
              <a:t>a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...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538645" name="Line 21"/>
          <p:cNvSpPr>
            <a:spLocks noChangeShapeType="1"/>
          </p:cNvSpPr>
          <p:nvPr/>
        </p:nvSpPr>
        <p:spPr bwMode="auto">
          <a:xfrm>
            <a:off x="5316538" y="5400675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538646" name="Group 22"/>
          <p:cNvGrpSpPr>
            <a:grpSpLocks/>
          </p:cNvGrpSpPr>
          <p:nvPr/>
        </p:nvGrpSpPr>
        <p:grpSpPr bwMode="auto">
          <a:xfrm>
            <a:off x="5042914" y="1512983"/>
            <a:ext cx="4101844" cy="3014662"/>
            <a:chOff x="2029" y="152"/>
            <a:chExt cx="2596" cy="1899"/>
          </a:xfrm>
        </p:grpSpPr>
        <p:grpSp>
          <p:nvGrpSpPr>
            <p:cNvPr id="538647" name="Group 23"/>
            <p:cNvGrpSpPr>
              <a:grpSpLocks/>
            </p:cNvGrpSpPr>
            <p:nvPr/>
          </p:nvGrpSpPr>
          <p:grpSpPr bwMode="auto">
            <a:xfrm>
              <a:off x="2216" y="229"/>
              <a:ext cx="2409" cy="1822"/>
              <a:chOff x="2216" y="229"/>
              <a:chExt cx="2409" cy="1822"/>
            </a:xfrm>
          </p:grpSpPr>
          <p:sp>
            <p:nvSpPr>
              <p:cNvPr id="538648" name="Rectangle 24"/>
              <p:cNvSpPr>
                <a:spLocks noChangeArrowheads="1"/>
              </p:cNvSpPr>
              <p:nvPr/>
            </p:nvSpPr>
            <p:spPr bwMode="auto">
              <a:xfrm>
                <a:off x="2216" y="229"/>
                <a:ext cx="2409" cy="1822"/>
              </a:xfrm>
              <a:prstGeom prst="rect">
                <a:avLst/>
              </a:prstGeom>
              <a:solidFill>
                <a:srgbClr val="CCFFCC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class Circ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{</a:t>
                </a: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...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Circ(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float x, float y, float rad</a:t>
                </a:r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)</a:t>
                </a:r>
                <a:endParaRPr lang="en-US" sz="1400" dirty="0">
                  <a:solidFill>
                    <a:srgbClr val="6600CC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{</a:t>
                </a:r>
                <a:endParaRPr lang="en-US" sz="1400" dirty="0">
                  <a:solidFill>
                    <a:srgbClr val="6600CC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m_x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= x;</a:t>
                </a:r>
              </a:p>
              <a:p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m_y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= y;</a:t>
                </a:r>
              </a:p>
              <a:p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m_rad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= rad;</a:t>
                </a: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}</a:t>
                </a:r>
              </a:p>
              <a:p>
                <a:r>
                  <a:rPr lang="en-US" sz="1400" dirty="0">
                    <a:solidFill>
                      <a:schemeClr val="tx1"/>
                    </a:solidFill>
                    <a:latin typeface="Courier New" pitchFamily="49" charset="0"/>
                  </a:rPr>
                  <a:t> ...</a:t>
                </a: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private: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</a:t>
                </a:r>
                <a:r>
                  <a:rPr lang="en-US" sz="1400" b="1" dirty="0" err="1">
                    <a:solidFill>
                      <a:schemeClr val="tx1"/>
                    </a:solidFill>
                    <a:latin typeface="Courier New" pitchFamily="49" charset="0"/>
                  </a:rPr>
                  <a:t>m_x</a:t>
                </a:r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    </a:t>
                </a:r>
                <a:r>
                  <a:rPr lang="en-US" sz="1400" b="1" dirty="0" err="1">
                    <a:solidFill>
                      <a:schemeClr val="tx1"/>
                    </a:solidFill>
                    <a:latin typeface="Courier New" pitchFamily="49" charset="0"/>
                  </a:rPr>
                  <a:t>m_y</a:t>
                </a:r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    </a:t>
                </a:r>
                <a:r>
                  <a:rPr lang="en-US" sz="1400" b="1" dirty="0" err="1">
                    <a:solidFill>
                      <a:schemeClr val="tx1"/>
                    </a:solidFill>
                    <a:latin typeface="Courier New" pitchFamily="49" charset="0"/>
                  </a:rPr>
                  <a:t>m_rad</a:t>
                </a:r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}</a:t>
                </a:r>
              </a:p>
            </p:txBody>
          </p:sp>
          <p:sp>
            <p:nvSpPr>
              <p:cNvPr id="538649" name="Rectangle 25"/>
              <p:cNvSpPr>
                <a:spLocks noChangeArrowheads="1"/>
              </p:cNvSpPr>
              <p:nvPr/>
            </p:nvSpPr>
            <p:spPr bwMode="auto">
              <a:xfrm>
                <a:off x="2640" y="1737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8650" name="Rectangle 26"/>
              <p:cNvSpPr>
                <a:spLocks noChangeArrowheads="1"/>
              </p:cNvSpPr>
              <p:nvPr/>
            </p:nvSpPr>
            <p:spPr bwMode="auto">
              <a:xfrm>
                <a:off x="3229" y="1728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8651" name="Rectangle 27"/>
              <p:cNvSpPr>
                <a:spLocks noChangeArrowheads="1"/>
              </p:cNvSpPr>
              <p:nvPr/>
            </p:nvSpPr>
            <p:spPr bwMode="auto">
              <a:xfrm>
                <a:off x="3972" y="1733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538652" name="Text Box 28"/>
            <p:cNvSpPr txBox="1">
              <a:spLocks noChangeArrowheads="1"/>
            </p:cNvSpPr>
            <p:nvPr/>
          </p:nvSpPr>
          <p:spPr bwMode="auto">
            <a:xfrm>
              <a:off x="2029" y="152"/>
              <a:ext cx="21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a</a:t>
              </a:r>
            </a:p>
          </p:txBody>
        </p:sp>
      </p:grpSp>
      <p:sp>
        <p:nvSpPr>
          <p:cNvPr id="538658" name="Text Box 34"/>
          <p:cNvSpPr txBox="1">
            <a:spLocks noChangeArrowheads="1"/>
          </p:cNvSpPr>
          <p:nvPr/>
        </p:nvSpPr>
        <p:spPr bwMode="auto">
          <a:xfrm>
            <a:off x="6087489" y="3952970"/>
            <a:ext cx="3206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solidFill>
                  <a:srgbClr val="6600CC"/>
                </a:solidFill>
                <a:latin typeface="Courier New" pitchFamily="49" charset="0"/>
              </a:rPr>
              <a:t>1</a:t>
            </a:r>
          </a:p>
        </p:txBody>
      </p:sp>
      <p:sp>
        <p:nvSpPr>
          <p:cNvPr id="538660" name="Text Box 36"/>
          <p:cNvSpPr txBox="1">
            <a:spLocks noChangeArrowheads="1"/>
          </p:cNvSpPr>
          <p:nvPr/>
        </p:nvSpPr>
        <p:spPr bwMode="auto">
          <a:xfrm>
            <a:off x="7022527" y="3948208"/>
            <a:ext cx="320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solidFill>
                  <a:srgbClr val="6600CC"/>
                </a:solidFill>
                <a:latin typeface="Courier New" pitchFamily="49" charset="0"/>
              </a:rPr>
              <a:t>2</a:t>
            </a:r>
          </a:p>
        </p:txBody>
      </p:sp>
      <p:sp>
        <p:nvSpPr>
          <p:cNvPr id="538662" name="Text Box 38"/>
          <p:cNvSpPr txBox="1">
            <a:spLocks noChangeArrowheads="1"/>
          </p:cNvSpPr>
          <p:nvPr/>
        </p:nvSpPr>
        <p:spPr bwMode="auto">
          <a:xfrm>
            <a:off x="8154414" y="3943445"/>
            <a:ext cx="3206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solidFill>
                  <a:srgbClr val="6600CC"/>
                </a:solidFill>
                <a:latin typeface="Courier New" pitchFamily="49" charset="0"/>
              </a:rPr>
              <a:t>3</a:t>
            </a:r>
          </a:p>
        </p:txBody>
      </p:sp>
      <p:sp>
        <p:nvSpPr>
          <p:cNvPr id="538664" name="Line 40"/>
          <p:cNvSpPr>
            <a:spLocks noChangeShapeType="1"/>
          </p:cNvSpPr>
          <p:nvPr/>
        </p:nvSpPr>
        <p:spPr bwMode="auto">
          <a:xfrm>
            <a:off x="5314950" y="59436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38674" name="Rectangle 50"/>
          <p:cNvSpPr>
            <a:spLocks noChangeArrowheads="1"/>
          </p:cNvSpPr>
          <p:nvPr/>
        </p:nvSpPr>
        <p:spPr bwMode="auto">
          <a:xfrm>
            <a:off x="44450" y="141288"/>
            <a:ext cx="4908550" cy="67167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/>
          </a:p>
        </p:txBody>
      </p:sp>
      <p:grpSp>
        <p:nvGrpSpPr>
          <p:cNvPr id="538667" name="Group 43"/>
          <p:cNvGrpSpPr>
            <a:grpSpLocks/>
          </p:cNvGrpSpPr>
          <p:nvPr/>
        </p:nvGrpSpPr>
        <p:grpSpPr bwMode="auto">
          <a:xfrm>
            <a:off x="798513" y="981075"/>
            <a:ext cx="3709987" cy="2989263"/>
            <a:chOff x="2029" y="152"/>
            <a:chExt cx="2348" cy="1883"/>
          </a:xfrm>
        </p:grpSpPr>
        <p:grpSp>
          <p:nvGrpSpPr>
            <p:cNvPr id="538668" name="Group 44"/>
            <p:cNvGrpSpPr>
              <a:grpSpLocks/>
            </p:cNvGrpSpPr>
            <p:nvPr/>
          </p:nvGrpSpPr>
          <p:grpSpPr bwMode="auto">
            <a:xfrm>
              <a:off x="2216" y="229"/>
              <a:ext cx="2161" cy="1806"/>
              <a:chOff x="2216" y="229"/>
              <a:chExt cx="2161" cy="1806"/>
            </a:xfrm>
          </p:grpSpPr>
          <p:sp>
            <p:nvSpPr>
              <p:cNvPr id="538669" name="Rectangle 45"/>
              <p:cNvSpPr>
                <a:spLocks noChangeArrowheads="1"/>
              </p:cNvSpPr>
              <p:nvPr/>
            </p:nvSpPr>
            <p:spPr bwMode="auto">
              <a:xfrm>
                <a:off x="2216" y="229"/>
                <a:ext cx="2161" cy="1806"/>
              </a:xfrm>
              <a:prstGeom prst="rect">
                <a:avLst/>
              </a:prstGeom>
              <a:solidFill>
                <a:srgbClr val="CCFFCC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class Circ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{</a:t>
                </a: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...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Circ( 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const Circ &amp;old </a:t>
                </a:r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)</a:t>
                </a:r>
                <a:endParaRPr lang="en-US" sz="1400" dirty="0">
                  <a:solidFill>
                    <a:srgbClr val="6600CC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{</a:t>
                </a:r>
                <a:endParaRPr lang="en-US" sz="1400" dirty="0">
                  <a:solidFill>
                    <a:srgbClr val="6600CC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m_x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=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old.m_x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;</a:t>
                </a:r>
              </a:p>
              <a:p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m_y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=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old.m_y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;</a:t>
                </a:r>
              </a:p>
              <a:p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m_rad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=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old.m_rad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;</a:t>
                </a: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}</a:t>
                </a:r>
              </a:p>
              <a:p>
                <a:r>
                  <a:rPr lang="en-US" sz="1400" dirty="0">
                    <a:solidFill>
                      <a:schemeClr val="tx1"/>
                    </a:solidFill>
                    <a:latin typeface="Courier New" pitchFamily="49" charset="0"/>
                  </a:rPr>
                  <a:t> ...</a:t>
                </a: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private: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</a:t>
                </a:r>
                <a:r>
                  <a:rPr lang="en-US" sz="1400" b="1" dirty="0" err="1">
                    <a:solidFill>
                      <a:schemeClr val="tx1"/>
                    </a:solidFill>
                    <a:latin typeface="Courier New" pitchFamily="49" charset="0"/>
                  </a:rPr>
                  <a:t>m_x</a:t>
                </a:r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    </a:t>
                </a:r>
                <a:r>
                  <a:rPr lang="en-US" sz="1400" b="1" dirty="0" err="1">
                    <a:solidFill>
                      <a:schemeClr val="tx1"/>
                    </a:solidFill>
                    <a:latin typeface="Courier New" pitchFamily="49" charset="0"/>
                  </a:rPr>
                  <a:t>m_y</a:t>
                </a:r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    </a:t>
                </a:r>
                <a:r>
                  <a:rPr lang="en-US" sz="1400" b="1" dirty="0" err="1">
                    <a:solidFill>
                      <a:schemeClr val="tx1"/>
                    </a:solidFill>
                    <a:latin typeface="Courier New" pitchFamily="49" charset="0"/>
                  </a:rPr>
                  <a:t>m_rad</a:t>
                </a:r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}</a:t>
                </a:r>
              </a:p>
            </p:txBody>
          </p:sp>
          <p:sp>
            <p:nvSpPr>
              <p:cNvPr id="538670" name="Rectangle 46"/>
              <p:cNvSpPr>
                <a:spLocks noChangeArrowheads="1"/>
              </p:cNvSpPr>
              <p:nvPr/>
            </p:nvSpPr>
            <p:spPr bwMode="auto">
              <a:xfrm>
                <a:off x="2640" y="1737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8671" name="Rectangle 47"/>
              <p:cNvSpPr>
                <a:spLocks noChangeArrowheads="1"/>
              </p:cNvSpPr>
              <p:nvPr/>
            </p:nvSpPr>
            <p:spPr bwMode="auto">
              <a:xfrm>
                <a:off x="3229" y="1728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8672" name="Rectangle 48"/>
              <p:cNvSpPr>
                <a:spLocks noChangeArrowheads="1"/>
              </p:cNvSpPr>
              <p:nvPr/>
            </p:nvSpPr>
            <p:spPr bwMode="auto">
              <a:xfrm>
                <a:off x="3972" y="1733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538673" name="Text Box 49"/>
            <p:cNvSpPr txBox="1">
              <a:spLocks noChangeArrowheads="1"/>
            </p:cNvSpPr>
            <p:nvPr/>
          </p:nvSpPr>
          <p:spPr bwMode="auto">
            <a:xfrm>
              <a:off x="2029" y="152"/>
              <a:ext cx="23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b</a:t>
              </a:r>
            </a:p>
          </p:txBody>
        </p:sp>
      </p:grpSp>
      <p:sp>
        <p:nvSpPr>
          <p:cNvPr id="59" name="AutoShape 68"/>
          <p:cNvSpPr>
            <a:spLocks noChangeArrowheads="1"/>
          </p:cNvSpPr>
          <p:nvPr/>
        </p:nvSpPr>
        <p:spPr bwMode="auto">
          <a:xfrm>
            <a:off x="4562475" y="-36360"/>
            <a:ext cx="4581525" cy="1461935"/>
          </a:xfrm>
          <a:prstGeom prst="wedgeRoundRectCallout">
            <a:avLst>
              <a:gd name="adj1" fmla="val -85662"/>
              <a:gd name="adj2" fmla="val 105399"/>
              <a:gd name="adj3" fmla="val 16667"/>
            </a:avLst>
          </a:prstGeom>
          <a:solidFill>
            <a:srgbClr val="FBFFFB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1900" dirty="0"/>
              <a:t>But wait! </a:t>
            </a:r>
            <a:r>
              <a:rPr lang="en-US" sz="1900" dirty="0" err="1"/>
              <a:t>Circ</a:t>
            </a:r>
            <a:r>
              <a:rPr lang="en-US" sz="1900" dirty="0"/>
              <a:t> variable</a:t>
            </a:r>
            <a:r>
              <a:rPr lang="en-US" sz="1900" dirty="0">
                <a:solidFill>
                  <a:srgbClr val="6600CC"/>
                </a:solidFill>
              </a:rPr>
              <a:t> </a:t>
            </a:r>
            <a:r>
              <a:rPr lang="en-US" sz="1900" dirty="0">
                <a:solidFill>
                  <a:srgbClr val="FF0066"/>
                </a:solidFill>
              </a:rPr>
              <a:t>b</a:t>
            </a:r>
            <a:r>
              <a:rPr lang="en-US" sz="1900" dirty="0">
                <a:solidFill>
                  <a:srgbClr val="6600CC"/>
                </a:solidFill>
              </a:rPr>
              <a:t> </a:t>
            </a:r>
            <a:r>
              <a:rPr lang="en-US" sz="1900" dirty="0"/>
              <a:t>is </a:t>
            </a:r>
            <a:r>
              <a:rPr lang="en-US" sz="1900" dirty="0">
                <a:solidFill>
                  <a:srgbClr val="6600CC"/>
                </a:solidFill>
              </a:rPr>
              <a:t>accessing</a:t>
            </a:r>
            <a:r>
              <a:rPr lang="en-US" sz="1900" dirty="0"/>
              <a:t> the </a:t>
            </a:r>
            <a:r>
              <a:rPr lang="en-US" sz="1900" dirty="0">
                <a:solidFill>
                  <a:srgbClr val="6600CC"/>
                </a:solidFill>
              </a:rPr>
              <a:t>private variables/functions </a:t>
            </a:r>
            <a:r>
              <a:rPr lang="en-US" sz="1900" dirty="0"/>
              <a:t>of </a:t>
            </a:r>
            <a:r>
              <a:rPr lang="en-US" sz="1900" dirty="0" err="1"/>
              <a:t>Circ</a:t>
            </a:r>
            <a:r>
              <a:rPr lang="en-US" sz="1900" dirty="0"/>
              <a:t> variable </a:t>
            </a:r>
            <a:r>
              <a:rPr lang="en-US" sz="1900" dirty="0">
                <a:solidFill>
                  <a:srgbClr val="FF0066"/>
                </a:solidFill>
              </a:rPr>
              <a:t>a</a:t>
            </a:r>
            <a:r>
              <a:rPr lang="en-US" sz="1900" dirty="0"/>
              <a:t> – isn’t that violating C++ privacy rules?</a:t>
            </a:r>
            <a:endParaRPr lang="en-US" sz="1900" dirty="0">
              <a:solidFill>
                <a:srgbClr val="6600CC"/>
              </a:solidFill>
            </a:endParaRPr>
          </a:p>
        </p:txBody>
      </p:sp>
      <p:sp>
        <p:nvSpPr>
          <p:cNvPr id="538675" name="Line 51"/>
          <p:cNvSpPr>
            <a:spLocks noChangeShapeType="1"/>
          </p:cNvSpPr>
          <p:nvPr/>
        </p:nvSpPr>
        <p:spPr bwMode="auto">
          <a:xfrm>
            <a:off x="993775" y="1884363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38677" name="Text Box 53"/>
          <p:cNvSpPr txBox="1">
            <a:spLocks noChangeArrowheads="1"/>
          </p:cNvSpPr>
          <p:nvPr/>
        </p:nvSpPr>
        <p:spPr bwMode="auto">
          <a:xfrm>
            <a:off x="3402013" y="1760538"/>
            <a:ext cx="2746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 </a:t>
            </a:r>
          </a:p>
        </p:txBody>
      </p:sp>
      <p:cxnSp>
        <p:nvCxnSpPr>
          <p:cNvPr id="538678" name="AutoShape 54"/>
          <p:cNvCxnSpPr>
            <a:cxnSpLocks noChangeShapeType="1"/>
            <a:stCxn id="538677" idx="0"/>
            <a:endCxn id="538680" idx="0"/>
          </p:cNvCxnSpPr>
          <p:nvPr/>
        </p:nvCxnSpPr>
        <p:spPr bwMode="auto">
          <a:xfrm rot="5400000" flipH="1" flipV="1">
            <a:off x="4378086" y="818692"/>
            <a:ext cx="103093" cy="1780601"/>
          </a:xfrm>
          <a:prstGeom prst="curvedConnector3">
            <a:avLst>
              <a:gd name="adj1" fmla="val 321742"/>
            </a:avLst>
          </a:prstGeom>
          <a:noFill/>
          <a:ln w="38100">
            <a:solidFill>
              <a:srgbClr val="3366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38680" name="Text Box 56"/>
          <p:cNvSpPr txBox="1">
            <a:spLocks noChangeArrowheads="1"/>
          </p:cNvSpPr>
          <p:nvPr/>
        </p:nvSpPr>
        <p:spPr bwMode="auto">
          <a:xfrm>
            <a:off x="5182614" y="1657445"/>
            <a:ext cx="274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 </a:t>
            </a:r>
          </a:p>
        </p:txBody>
      </p:sp>
      <p:sp>
        <p:nvSpPr>
          <p:cNvPr id="538681" name="Line 57"/>
          <p:cNvSpPr>
            <a:spLocks noChangeShapeType="1"/>
          </p:cNvSpPr>
          <p:nvPr/>
        </p:nvSpPr>
        <p:spPr bwMode="auto">
          <a:xfrm>
            <a:off x="1184275" y="23241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38685" name="Text Box 61"/>
          <p:cNvSpPr txBox="1">
            <a:spLocks noChangeArrowheads="1"/>
          </p:cNvSpPr>
          <p:nvPr/>
        </p:nvSpPr>
        <p:spPr bwMode="auto">
          <a:xfrm>
            <a:off x="6087489" y="3948208"/>
            <a:ext cx="3206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solidFill>
                  <a:srgbClr val="6600CC"/>
                </a:solidFill>
                <a:latin typeface="Courier New" pitchFamily="49" charset="0"/>
              </a:rPr>
              <a:t>1</a:t>
            </a:r>
          </a:p>
        </p:txBody>
      </p:sp>
      <p:sp>
        <p:nvSpPr>
          <p:cNvPr id="538686" name="Line 62"/>
          <p:cNvSpPr>
            <a:spLocks noChangeShapeType="1"/>
          </p:cNvSpPr>
          <p:nvPr/>
        </p:nvSpPr>
        <p:spPr bwMode="auto">
          <a:xfrm>
            <a:off x="1200150" y="2543175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38687" name="Text Box 63"/>
          <p:cNvSpPr txBox="1">
            <a:spLocks noChangeArrowheads="1"/>
          </p:cNvSpPr>
          <p:nvPr/>
        </p:nvSpPr>
        <p:spPr bwMode="auto">
          <a:xfrm>
            <a:off x="7020939" y="3952970"/>
            <a:ext cx="3206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solidFill>
                  <a:srgbClr val="6600CC"/>
                </a:solidFill>
                <a:latin typeface="Courier New" pitchFamily="49" charset="0"/>
              </a:rPr>
              <a:t>2</a:t>
            </a:r>
          </a:p>
        </p:txBody>
      </p:sp>
      <p:sp>
        <p:nvSpPr>
          <p:cNvPr id="538688" name="Line 64"/>
          <p:cNvSpPr>
            <a:spLocks noChangeShapeType="1"/>
          </p:cNvSpPr>
          <p:nvPr/>
        </p:nvSpPr>
        <p:spPr bwMode="auto">
          <a:xfrm>
            <a:off x="1200150" y="2757488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38689" name="Text Box 65"/>
          <p:cNvSpPr txBox="1">
            <a:spLocks noChangeArrowheads="1"/>
          </p:cNvSpPr>
          <p:nvPr/>
        </p:nvSpPr>
        <p:spPr bwMode="auto">
          <a:xfrm>
            <a:off x="8154414" y="3943445"/>
            <a:ext cx="3206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solidFill>
                  <a:srgbClr val="6600CC"/>
                </a:solidFill>
                <a:latin typeface="Courier New" pitchFamily="49" charset="0"/>
              </a:rPr>
              <a:t>3</a:t>
            </a:r>
          </a:p>
        </p:txBody>
      </p:sp>
      <p:sp>
        <p:nvSpPr>
          <p:cNvPr id="538690" name="Line 66"/>
          <p:cNvSpPr>
            <a:spLocks noChangeShapeType="1"/>
          </p:cNvSpPr>
          <p:nvPr/>
        </p:nvSpPr>
        <p:spPr bwMode="auto">
          <a:xfrm>
            <a:off x="1028700" y="2962275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38691" name="Line 67"/>
          <p:cNvSpPr>
            <a:spLocks noChangeShapeType="1"/>
          </p:cNvSpPr>
          <p:nvPr/>
        </p:nvSpPr>
        <p:spPr bwMode="auto">
          <a:xfrm>
            <a:off x="5337175" y="62611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38692" name="AutoShape 68"/>
          <p:cNvSpPr>
            <a:spLocks noChangeArrowheads="1"/>
          </p:cNvSpPr>
          <p:nvPr/>
        </p:nvSpPr>
        <p:spPr bwMode="auto">
          <a:xfrm>
            <a:off x="3046413" y="3752850"/>
            <a:ext cx="2432050" cy="1735138"/>
          </a:xfrm>
          <a:prstGeom prst="wedgeRoundRectCallout">
            <a:avLst>
              <a:gd name="adj1" fmla="val 98370"/>
              <a:gd name="adj2" fmla="val 71042"/>
              <a:gd name="adj3" fmla="val 16667"/>
            </a:avLst>
          </a:prstGeom>
          <a:solidFill>
            <a:srgbClr val="FBFFFB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/>
              <a:t>This means:</a:t>
            </a:r>
          </a:p>
          <a:p>
            <a:pPr algn="ctr"/>
            <a:r>
              <a:rPr lang="en-US" sz="2000">
                <a:solidFill>
                  <a:srgbClr val="6600CC"/>
                </a:solidFill>
              </a:rPr>
              <a:t>“Initialize variable </a:t>
            </a:r>
            <a:r>
              <a:rPr lang="en-US" sz="2000">
                <a:solidFill>
                  <a:schemeClr val="accent2"/>
                </a:solidFill>
              </a:rPr>
              <a:t>b</a:t>
            </a:r>
            <a:r>
              <a:rPr lang="en-US" sz="2000">
                <a:solidFill>
                  <a:srgbClr val="6600CC"/>
                </a:solidFill>
              </a:rPr>
              <a:t> based on the value of variable </a:t>
            </a:r>
            <a:r>
              <a:rPr lang="en-US" sz="2000">
                <a:solidFill>
                  <a:schemeClr val="accent2"/>
                </a:solidFill>
              </a:rPr>
              <a:t>a</a:t>
            </a:r>
            <a:r>
              <a:rPr lang="en-US" sz="2000">
                <a:solidFill>
                  <a:srgbClr val="6600CC"/>
                </a:solidFill>
              </a:rPr>
              <a:t>.”</a:t>
            </a:r>
          </a:p>
        </p:txBody>
      </p:sp>
      <p:sp>
        <p:nvSpPr>
          <p:cNvPr id="60" name="AutoShape 68"/>
          <p:cNvSpPr>
            <a:spLocks noChangeArrowheads="1"/>
          </p:cNvSpPr>
          <p:nvPr/>
        </p:nvSpPr>
        <p:spPr bwMode="auto">
          <a:xfrm>
            <a:off x="263526" y="2491581"/>
            <a:ext cx="5024432" cy="4366419"/>
          </a:xfrm>
          <a:prstGeom prst="wedgeRoundRectCallout">
            <a:avLst>
              <a:gd name="adj1" fmla="val -73335"/>
              <a:gd name="adj2" fmla="val 59488"/>
              <a:gd name="adj3" fmla="val 16667"/>
            </a:avLst>
          </a:prstGeom>
          <a:solidFill>
            <a:srgbClr val="FBFFFB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Carey says:</a:t>
            </a:r>
          </a:p>
          <a:p>
            <a:pPr algn="ctr"/>
            <a:endParaRPr lang="en-US" sz="1100" dirty="0">
              <a:solidFill>
                <a:schemeClr val="tx1"/>
              </a:solidFill>
            </a:endParaRPr>
          </a:p>
          <a:p>
            <a:pPr algn="ctr"/>
            <a:r>
              <a:rPr lang="en-US" sz="1900" dirty="0">
                <a:solidFill>
                  <a:schemeClr val="tx1"/>
                </a:solidFill>
              </a:rPr>
              <a:t>That’s not a problem.  Every </a:t>
            </a:r>
            <a:r>
              <a:rPr lang="en-US" sz="1900" dirty="0" err="1">
                <a:solidFill>
                  <a:srgbClr val="FF0066"/>
                </a:solidFill>
              </a:rPr>
              <a:t>Circ</a:t>
            </a:r>
            <a:r>
              <a:rPr lang="en-US" sz="1900" dirty="0">
                <a:solidFill>
                  <a:srgbClr val="FF0066"/>
                </a:solidFill>
              </a:rPr>
              <a:t> </a:t>
            </a:r>
            <a:r>
              <a:rPr lang="en-US" sz="1900" dirty="0">
                <a:solidFill>
                  <a:schemeClr val="tx1"/>
                </a:solidFill>
              </a:rPr>
              <a:t>variable is allowed to “touch” every other </a:t>
            </a:r>
            <a:r>
              <a:rPr lang="en-US" sz="1900" dirty="0" err="1">
                <a:solidFill>
                  <a:srgbClr val="FF0066"/>
                </a:solidFill>
              </a:rPr>
              <a:t>Circ</a:t>
            </a:r>
            <a:r>
              <a:rPr lang="en-US" sz="1900" dirty="0">
                <a:solidFill>
                  <a:srgbClr val="FF0066"/>
                </a:solidFill>
              </a:rPr>
              <a:t> </a:t>
            </a:r>
            <a:r>
              <a:rPr lang="en-US" sz="1900" dirty="0">
                <a:solidFill>
                  <a:schemeClr val="tx1"/>
                </a:solidFill>
              </a:rPr>
              <a:t>variable’s privates –</a:t>
            </a:r>
          </a:p>
          <a:p>
            <a:pPr algn="ctr"/>
            <a:r>
              <a:rPr lang="en-US" sz="1900" dirty="0">
                <a:solidFill>
                  <a:schemeClr val="tx1"/>
                </a:solidFill>
              </a:rPr>
              <a:t> </a:t>
            </a:r>
            <a:r>
              <a:rPr lang="en-US" sz="1900" dirty="0">
                <a:solidFill>
                  <a:srgbClr val="6600CC"/>
                </a:solidFill>
              </a:rPr>
              <a:t>“private” protects one class from another, </a:t>
            </a:r>
            <a:r>
              <a:rPr lang="en-US" sz="1900" i="1" dirty="0">
                <a:solidFill>
                  <a:srgbClr val="6600CC"/>
                </a:solidFill>
              </a:rPr>
              <a:t>not</a:t>
            </a:r>
            <a:r>
              <a:rPr lang="en-US" sz="1900" dirty="0">
                <a:solidFill>
                  <a:srgbClr val="6600CC"/>
                </a:solidFill>
              </a:rPr>
              <a:t> one variable from another (of the same class)!  </a:t>
            </a:r>
          </a:p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900" dirty="0">
                <a:solidFill>
                  <a:schemeClr val="tx1"/>
                </a:solidFill>
              </a:rPr>
              <a:t>So every </a:t>
            </a:r>
            <a:r>
              <a:rPr lang="en-US" sz="1900" dirty="0" err="1">
                <a:solidFill>
                  <a:srgbClr val="FF0066"/>
                </a:solidFill>
              </a:rPr>
              <a:t>CSNerd</a:t>
            </a:r>
            <a:r>
              <a:rPr lang="en-US" sz="1900" dirty="0">
                <a:solidFill>
                  <a:srgbClr val="FF0066"/>
                </a:solidFill>
              </a:rPr>
              <a:t> </a:t>
            </a:r>
            <a:r>
              <a:rPr lang="en-US" sz="1900" dirty="0">
                <a:solidFill>
                  <a:schemeClr val="tx1"/>
                </a:solidFill>
              </a:rPr>
              <a:t>object can touch every other </a:t>
            </a:r>
            <a:r>
              <a:rPr lang="en-US" sz="1900" dirty="0" err="1">
                <a:solidFill>
                  <a:srgbClr val="FF0066"/>
                </a:solidFill>
              </a:rPr>
              <a:t>CSNerd</a:t>
            </a:r>
            <a:r>
              <a:rPr lang="en-US" sz="1900" dirty="0">
                <a:solidFill>
                  <a:srgbClr val="FF0066"/>
                </a:solidFill>
              </a:rPr>
              <a:t> </a:t>
            </a:r>
            <a:r>
              <a:rPr lang="en-US" sz="1900" dirty="0">
                <a:solidFill>
                  <a:schemeClr val="tx1"/>
                </a:solidFill>
              </a:rPr>
              <a:t>object’s privates.</a:t>
            </a:r>
          </a:p>
          <a:p>
            <a:pPr algn="ctr"/>
            <a:endParaRPr lang="en-US" sz="1100" dirty="0">
              <a:solidFill>
                <a:schemeClr val="tx1"/>
              </a:solidFill>
            </a:endParaRPr>
          </a:p>
          <a:p>
            <a:pPr algn="ctr"/>
            <a:r>
              <a:rPr lang="en-US" sz="1900" dirty="0">
                <a:solidFill>
                  <a:schemeClr val="tx1"/>
                </a:solidFill>
              </a:rPr>
              <a:t>But a </a:t>
            </a:r>
            <a:r>
              <a:rPr lang="en-US" sz="1900" dirty="0" err="1">
                <a:solidFill>
                  <a:srgbClr val="FF0066"/>
                </a:solidFill>
              </a:rPr>
              <a:t>CSNerd</a:t>
            </a:r>
            <a:r>
              <a:rPr lang="en-US" sz="1900" dirty="0">
                <a:solidFill>
                  <a:srgbClr val="FF0066"/>
                </a:solidFill>
              </a:rPr>
              <a:t> </a:t>
            </a:r>
            <a:r>
              <a:rPr lang="en-US" sz="1900" dirty="0">
                <a:solidFill>
                  <a:schemeClr val="tx1"/>
                </a:solidFill>
              </a:rPr>
              <a:t>can’t touch an </a:t>
            </a:r>
            <a:r>
              <a:rPr lang="en-US" sz="1900" dirty="0" err="1">
                <a:solidFill>
                  <a:srgbClr val="FF0066"/>
                </a:solidFill>
              </a:rPr>
              <a:t>EENerd’s</a:t>
            </a:r>
            <a:r>
              <a:rPr lang="en-US" sz="1900" dirty="0">
                <a:solidFill>
                  <a:srgbClr val="FF0066"/>
                </a:solidFill>
              </a:rPr>
              <a:t> </a:t>
            </a:r>
            <a:r>
              <a:rPr lang="en-US" sz="1900" dirty="0">
                <a:solidFill>
                  <a:schemeClr val="tx1"/>
                </a:solidFill>
              </a:rPr>
              <a:t>privates (for obvious reasons).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38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38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81481E-6 L -0.46944 -0.07638 " pathEditMode="relative" rAng="0" ptsTypes="AA">
                                      <p:cBhvr>
                                        <p:cTn id="114" dur="2000" fill="hold"/>
                                        <p:tgtEl>
                                          <p:spTgt spid="5386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72" y="-3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 nodeType="clickPar">
                      <p:stCondLst>
                        <p:cond delay="indefinite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L -0.46806 -0.07708 " pathEditMode="relative" rAng="0" ptsTypes="AA">
                                      <p:cBhvr>
                                        <p:cTn id="128" dur="2000" fill="hold"/>
                                        <p:tgtEl>
                                          <p:spTgt spid="5386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03" y="-3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 nodeType="clickPar">
                      <p:stCondLst>
                        <p:cond delay="indefinite"/>
                      </p:stCondLst>
                      <p:childTnLst>
                        <p:par>
                          <p:cTn id="1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 nodeType="clickPar">
                      <p:stCondLst>
                        <p:cond delay="indefinite"/>
                      </p:stCondLst>
                      <p:childTnLst>
                        <p:par>
                          <p:cTn id="1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 nodeType="clickPar">
                      <p:stCondLst>
                        <p:cond delay="indefinite"/>
                      </p:stCondLst>
                      <p:childTnLst>
                        <p:par>
                          <p:cTn id="1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3.7037E-7 L -0.46476 -0.07616 " pathEditMode="relative" rAng="0" ptsTypes="AA">
                                      <p:cBhvr>
                                        <p:cTn id="142" dur="2000" fill="hold"/>
                                        <p:tgtEl>
                                          <p:spTgt spid="5386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247" y="-3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 nodeType="clickPar">
                      <p:stCondLst>
                        <p:cond delay="indefinite"/>
                      </p:stCondLst>
                      <p:childTnLst>
                        <p:par>
                          <p:cTn id="1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 nodeType="clickPar">
                      <p:stCondLst>
                        <p:cond delay="indefinite"/>
                      </p:stCondLst>
                      <p:childTnLst>
                        <p:par>
                          <p:cTn id="1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 nodeType="clickPar">
                      <p:stCondLst>
                        <p:cond delay="indefinite"/>
                      </p:stCondLst>
                      <p:childTnLst>
                        <p:par>
                          <p:cTn id="1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2000"/>
                                        <p:tgtEl>
                                          <p:spTgt spid="5386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3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 nodeType="clickPar">
                      <p:stCondLst>
                        <p:cond delay="indefinite"/>
                      </p:stCondLst>
                      <p:childTnLst>
                        <p:par>
                          <p:cTn id="1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 nodeType="clickPar">
                      <p:stCondLst>
                        <p:cond delay="indefinite"/>
                      </p:stCondLst>
                      <p:childTnLst>
                        <p:par>
                          <p:cTn id="1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 nodeType="clickPar">
                      <p:stCondLst>
                        <p:cond delay="indefinite"/>
                      </p:stCondLst>
                      <p:childTnLst>
                        <p:par>
                          <p:cTn id="1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8645" grpId="0" animBg="1"/>
      <p:bldP spid="538645" grpId="1" animBg="1"/>
      <p:bldP spid="538660" grpId="0"/>
      <p:bldP spid="538662" grpId="0"/>
      <p:bldP spid="538664" grpId="0" animBg="1"/>
      <p:bldP spid="538664" grpId="1" animBg="1"/>
      <p:bldP spid="59" grpId="0" animBg="1"/>
      <p:bldP spid="59" grpId="1" animBg="1"/>
      <p:bldP spid="538675" grpId="0" animBg="1"/>
      <p:bldP spid="538675" grpId="1" animBg="1"/>
      <p:bldP spid="538681" grpId="0" animBg="1"/>
      <p:bldP spid="538681" grpId="1" animBg="1"/>
      <p:bldP spid="538685" grpId="0"/>
      <p:bldP spid="538685" grpId="1"/>
      <p:bldP spid="538686" grpId="0" animBg="1"/>
      <p:bldP spid="538686" grpId="1" animBg="1"/>
      <p:bldP spid="538687" grpId="0"/>
      <p:bldP spid="538687" grpId="1"/>
      <p:bldP spid="538688" grpId="0" animBg="1"/>
      <p:bldP spid="538688" grpId="1" animBg="1"/>
      <p:bldP spid="538689" grpId="0"/>
      <p:bldP spid="538689" grpId="1"/>
      <p:bldP spid="538690" grpId="0" animBg="1"/>
      <p:bldP spid="538690" grpId="1" animBg="1"/>
      <p:bldP spid="538691" grpId="0" animBg="1"/>
      <p:bldP spid="538691" grpId="1" animBg="1"/>
      <p:bldP spid="538692" grpId="0" animBg="1"/>
      <p:bldP spid="538692" grpId="1" animBg="1"/>
      <p:bldP spid="60" grpId="0" uiExpand="1" build="p" animBg="1"/>
      <p:bldP spid="60" grpId="1" build="allAtOnce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7C7C8-7A01-4AFE-B517-18B3A34ADD1E}" type="slidenum">
              <a:rPr lang="en-US"/>
              <a:pPr/>
              <a:t>49</a:t>
            </a:fld>
            <a:endParaRPr lang="en-US"/>
          </a:p>
        </p:txBody>
      </p:sp>
      <p:sp>
        <p:nvSpPr>
          <p:cNvPr id="542722" name="Rectangle 2"/>
          <p:cNvSpPr>
            <a:spLocks noChangeArrowheads="1"/>
          </p:cNvSpPr>
          <p:nvPr/>
        </p:nvSpPr>
        <p:spPr bwMode="auto">
          <a:xfrm>
            <a:off x="330200" y="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542723" name="Rectangle 3"/>
          <p:cNvSpPr>
            <a:spLocks noChangeArrowheads="1"/>
          </p:cNvSpPr>
          <p:nvPr/>
        </p:nvSpPr>
        <p:spPr bwMode="auto">
          <a:xfrm>
            <a:off x="195263" y="1155700"/>
            <a:ext cx="5181600" cy="55118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2724" name="Rectangle 4"/>
          <p:cNvSpPr>
            <a:spLocks noChangeArrowheads="1"/>
          </p:cNvSpPr>
          <p:nvPr/>
        </p:nvSpPr>
        <p:spPr bwMode="auto">
          <a:xfrm>
            <a:off x="152400" y="1076325"/>
            <a:ext cx="5410200" cy="576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class Circ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public: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Circ(float x, float y, float r)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{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x;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y;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r;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}</a:t>
            </a: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9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9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GetArea()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{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  return(3.14159*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}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private: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m_x,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000" b="1" dirty="0">
                <a:solidFill>
                  <a:schemeClr val="tx1"/>
                </a:solidFill>
                <a:latin typeface="Times New Roman"/>
                <a:cs typeface="Courier New" pitchFamily="49" charset="0"/>
              </a:rPr>
              <a:t> </a:t>
            </a:r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542725" name="Text Box 5"/>
          <p:cNvSpPr txBox="1">
            <a:spLocks noChangeArrowheads="1"/>
          </p:cNvSpPr>
          <p:nvPr/>
        </p:nvSpPr>
        <p:spPr bwMode="auto">
          <a:xfrm>
            <a:off x="358775" y="2989263"/>
            <a:ext cx="8667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>
                <a:solidFill>
                  <a:srgbClr val="800000"/>
                </a:solidFill>
                <a:latin typeface="Courier New" pitchFamily="49" charset="0"/>
              </a:rPr>
              <a:t>Circ(</a:t>
            </a:r>
          </a:p>
        </p:txBody>
      </p:sp>
      <p:sp>
        <p:nvSpPr>
          <p:cNvPr id="542726" name="Text Box 6"/>
          <p:cNvSpPr txBox="1">
            <a:spLocks noChangeArrowheads="1"/>
          </p:cNvSpPr>
          <p:nvPr/>
        </p:nvSpPr>
        <p:spPr bwMode="auto">
          <a:xfrm>
            <a:off x="1082340" y="2997200"/>
            <a:ext cx="25282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const Circ &amp; old)</a:t>
            </a:r>
          </a:p>
        </p:txBody>
      </p:sp>
      <p:sp>
        <p:nvSpPr>
          <p:cNvPr id="542727" name="Text Box 7"/>
          <p:cNvSpPr txBox="1">
            <a:spLocks noChangeArrowheads="1"/>
          </p:cNvSpPr>
          <p:nvPr/>
        </p:nvSpPr>
        <p:spPr bwMode="auto">
          <a:xfrm>
            <a:off x="363538" y="3190875"/>
            <a:ext cx="2941831" cy="1554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{</a:t>
            </a:r>
          </a:p>
          <a:p>
            <a:endParaRPr lang="en-US" sz="500" b="1" dirty="0">
              <a:solidFill>
                <a:srgbClr val="990000"/>
              </a:solidFill>
              <a:latin typeface="Courier New" pitchFamily="49" charset="0"/>
            </a:endParaRP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m_x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old.m_x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m_y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old.m_y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m_rad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old.m_rad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542731" name="Text Box 11"/>
          <p:cNvSpPr txBox="1">
            <a:spLocks noChangeArrowheads="1"/>
          </p:cNvSpPr>
          <p:nvPr/>
        </p:nvSpPr>
        <p:spPr bwMode="auto">
          <a:xfrm>
            <a:off x="5586413" y="1174750"/>
            <a:ext cx="3413125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The parameter to your copy constructor </a:t>
            </a:r>
            <a:br>
              <a:rPr lang="en-US" dirty="0"/>
            </a:br>
            <a:r>
              <a:rPr lang="en-US" i="1" dirty="0">
                <a:solidFill>
                  <a:srgbClr val="6600CC"/>
                </a:solidFill>
              </a:rPr>
              <a:t>should</a:t>
            </a:r>
            <a:r>
              <a:rPr lang="en-US" i="1" dirty="0"/>
              <a:t> </a:t>
            </a:r>
            <a:r>
              <a:rPr lang="en-US" dirty="0"/>
              <a:t>be </a:t>
            </a:r>
            <a:r>
              <a:rPr lang="en-US" dirty="0" err="1">
                <a:solidFill>
                  <a:srgbClr val="6600CC"/>
                </a:solidFill>
              </a:rPr>
              <a:t>const</a:t>
            </a:r>
            <a:r>
              <a:rPr lang="en-US" dirty="0"/>
              <a:t>!</a:t>
            </a:r>
          </a:p>
        </p:txBody>
      </p:sp>
      <p:sp>
        <p:nvSpPr>
          <p:cNvPr id="542738" name="Rectangle 18"/>
          <p:cNvSpPr>
            <a:spLocks noChangeArrowheads="1"/>
          </p:cNvSpPr>
          <p:nvPr/>
        </p:nvSpPr>
        <p:spPr bwMode="auto">
          <a:xfrm>
            <a:off x="1155700" y="3041650"/>
            <a:ext cx="817563" cy="292100"/>
          </a:xfrm>
          <a:prstGeom prst="rect">
            <a:avLst/>
          </a:prstGeom>
          <a:noFill/>
          <a:ln w="38100" algn="ctr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542739" name="Text Box 19"/>
          <p:cNvSpPr txBox="1">
            <a:spLocks noChangeArrowheads="1"/>
          </p:cNvSpPr>
          <p:nvPr/>
        </p:nvSpPr>
        <p:spPr bwMode="auto">
          <a:xfrm>
            <a:off x="5518150" y="2673350"/>
            <a:ext cx="3579813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/>
              <a:t>The parameter to your copy constructor </a:t>
            </a:r>
            <a:br>
              <a:rPr lang="en-US"/>
            </a:br>
            <a:r>
              <a:rPr lang="en-US" i="1">
                <a:solidFill>
                  <a:srgbClr val="6600CC"/>
                </a:solidFill>
              </a:rPr>
              <a:t>must </a:t>
            </a:r>
            <a:r>
              <a:rPr lang="en-US"/>
              <a:t>be </a:t>
            </a:r>
            <a:r>
              <a:rPr lang="en-US">
                <a:solidFill>
                  <a:srgbClr val="6600CC"/>
                </a:solidFill>
              </a:rPr>
              <a:t>a reference</a:t>
            </a:r>
            <a:r>
              <a:rPr lang="en-US"/>
              <a:t>!</a:t>
            </a:r>
          </a:p>
        </p:txBody>
      </p:sp>
      <p:sp>
        <p:nvSpPr>
          <p:cNvPr id="542740" name="Rectangle 20"/>
          <p:cNvSpPr>
            <a:spLocks noChangeArrowheads="1"/>
          </p:cNvSpPr>
          <p:nvPr/>
        </p:nvSpPr>
        <p:spPr bwMode="auto">
          <a:xfrm>
            <a:off x="2601913" y="3046413"/>
            <a:ext cx="298450" cy="292100"/>
          </a:xfrm>
          <a:prstGeom prst="rect">
            <a:avLst/>
          </a:prstGeom>
          <a:noFill/>
          <a:ln w="38100" algn="ctr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542741" name="Text Box 21"/>
          <p:cNvSpPr txBox="1">
            <a:spLocks noChangeArrowheads="1"/>
          </p:cNvSpPr>
          <p:nvPr/>
        </p:nvSpPr>
        <p:spPr bwMode="auto">
          <a:xfrm>
            <a:off x="5497513" y="4146550"/>
            <a:ext cx="3554412" cy="1552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/>
              <a:t>The </a:t>
            </a:r>
            <a:r>
              <a:rPr lang="en-US">
                <a:solidFill>
                  <a:srgbClr val="6600CC"/>
                </a:solidFill>
              </a:rPr>
              <a:t>type</a:t>
            </a:r>
            <a:r>
              <a:rPr lang="en-US"/>
              <a:t> of your parameter must be the </a:t>
            </a:r>
            <a:r>
              <a:rPr lang="en-US">
                <a:solidFill>
                  <a:srgbClr val="6600CC"/>
                </a:solidFill>
              </a:rPr>
              <a:t>same type as the class itself</a:t>
            </a:r>
            <a:r>
              <a:rPr lang="en-US"/>
              <a:t>!</a:t>
            </a:r>
          </a:p>
        </p:txBody>
      </p:sp>
      <p:sp>
        <p:nvSpPr>
          <p:cNvPr id="542742" name="Rectangle 22"/>
          <p:cNvSpPr>
            <a:spLocks noChangeArrowheads="1"/>
          </p:cNvSpPr>
          <p:nvPr/>
        </p:nvSpPr>
        <p:spPr bwMode="auto">
          <a:xfrm>
            <a:off x="1984375" y="3038475"/>
            <a:ext cx="668338" cy="292100"/>
          </a:xfrm>
          <a:prstGeom prst="rect">
            <a:avLst/>
          </a:prstGeom>
          <a:noFill/>
          <a:ln w="38100" algn="ctr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542743" name="AutoShape 23"/>
          <p:cNvSpPr>
            <a:spLocks noChangeArrowheads="1"/>
          </p:cNvSpPr>
          <p:nvPr/>
        </p:nvSpPr>
        <p:spPr bwMode="auto">
          <a:xfrm>
            <a:off x="1447800" y="1076324"/>
            <a:ext cx="3581400" cy="1666875"/>
          </a:xfrm>
          <a:prstGeom prst="wedgeRoundRectCallout">
            <a:avLst>
              <a:gd name="adj1" fmla="val -45676"/>
              <a:gd name="adj2" fmla="val 69968"/>
              <a:gd name="adj3" fmla="val 16667"/>
            </a:avLst>
          </a:prstGeom>
          <a:solidFill>
            <a:srgbClr val="E7E7FF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300" dirty="0"/>
              <a:t/>
            </a:r>
            <a:br>
              <a:rPr lang="en-US" sz="300" dirty="0"/>
            </a:br>
            <a:r>
              <a:rPr lang="en-US" sz="2000" dirty="0"/>
              <a:t>This is a </a:t>
            </a:r>
            <a:r>
              <a:rPr lang="en-US" sz="2000" dirty="0">
                <a:solidFill>
                  <a:srgbClr val="6600CC"/>
                </a:solidFill>
              </a:rPr>
              <a:t>promise</a:t>
            </a:r>
            <a:r>
              <a:rPr lang="en-US" sz="2000" dirty="0"/>
              <a:t> that you </a:t>
            </a:r>
            <a:r>
              <a:rPr lang="en-US" sz="2000" dirty="0">
                <a:solidFill>
                  <a:srgbClr val="6600CC"/>
                </a:solidFill>
              </a:rPr>
              <a:t>won’t modify</a:t>
            </a:r>
            <a:r>
              <a:rPr lang="en-US" sz="2000" dirty="0"/>
              <a:t> the </a:t>
            </a:r>
            <a:r>
              <a:rPr lang="en-US" sz="2000" dirty="0">
                <a:solidFill>
                  <a:srgbClr val="6600CC"/>
                </a:solidFill>
              </a:rPr>
              <a:t>old</a:t>
            </a:r>
            <a:r>
              <a:rPr lang="en-US" sz="2000" dirty="0"/>
              <a:t> variable while constructing your new variable!</a:t>
            </a:r>
          </a:p>
        </p:txBody>
      </p:sp>
      <p:sp>
        <p:nvSpPr>
          <p:cNvPr id="542744" name="Text Box 24"/>
          <p:cNvSpPr txBox="1">
            <a:spLocks noChangeArrowheads="1"/>
          </p:cNvSpPr>
          <p:nvPr/>
        </p:nvSpPr>
        <p:spPr bwMode="auto">
          <a:xfrm>
            <a:off x="615950" y="3308350"/>
            <a:ext cx="42130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FF3300"/>
                </a:solidFill>
              </a:rPr>
              <a:t>old.</a:t>
            </a:r>
            <a:r>
              <a:rPr lang="en-US" sz="1800" dirty="0" err="1">
                <a:solidFill>
                  <a:srgbClr val="FF3300"/>
                </a:solidFill>
              </a:rPr>
              <a:t>m_x</a:t>
            </a:r>
            <a:r>
              <a:rPr lang="en-US" sz="1800" dirty="0">
                <a:solidFill>
                  <a:srgbClr val="FF3300"/>
                </a:solidFill>
              </a:rPr>
              <a:t> = 10; // error </a:t>
            </a:r>
            <a:r>
              <a:rPr lang="en-US" sz="1800" dirty="0" err="1">
                <a:solidFill>
                  <a:srgbClr val="FF3300"/>
                </a:solidFill>
              </a:rPr>
              <a:t>‘cause</a:t>
            </a:r>
            <a:r>
              <a:rPr lang="en-US" sz="1800" dirty="0">
                <a:solidFill>
                  <a:srgbClr val="FF3300"/>
                </a:solidFill>
              </a:rPr>
              <a:t> of const</a:t>
            </a:r>
          </a:p>
        </p:txBody>
      </p:sp>
      <p:sp>
        <p:nvSpPr>
          <p:cNvPr id="542745" name="AutoShape 25"/>
          <p:cNvSpPr>
            <a:spLocks noChangeArrowheads="1"/>
          </p:cNvSpPr>
          <p:nvPr/>
        </p:nvSpPr>
        <p:spPr bwMode="auto">
          <a:xfrm>
            <a:off x="2624080" y="858087"/>
            <a:ext cx="3929120" cy="1828800"/>
          </a:xfrm>
          <a:prstGeom prst="wedgeRoundRectCallout">
            <a:avLst>
              <a:gd name="adj1" fmla="val -45676"/>
              <a:gd name="adj2" fmla="val 69968"/>
              <a:gd name="adj3" fmla="val 16667"/>
            </a:avLst>
          </a:prstGeom>
          <a:solidFill>
            <a:srgbClr val="E7E7FF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500" dirty="0"/>
              <a:t/>
            </a:r>
            <a:br>
              <a:rPr lang="en-US" sz="500" dirty="0"/>
            </a:br>
            <a:r>
              <a:rPr lang="en-US" sz="2000" dirty="0"/>
              <a:t>This one’s a bit more difficult to explain right now.</a:t>
            </a:r>
          </a:p>
          <a:p>
            <a:pPr algn="ctr"/>
            <a:endParaRPr lang="en-US" sz="1000" dirty="0"/>
          </a:p>
          <a:p>
            <a:pPr algn="ctr"/>
            <a:r>
              <a:rPr lang="en-US" sz="2000" dirty="0"/>
              <a:t>For now, just make sure you use an </a:t>
            </a:r>
            <a:r>
              <a:rPr lang="en-US" sz="2000" dirty="0">
                <a:solidFill>
                  <a:srgbClr val="FF0000"/>
                </a:solidFill>
              </a:rPr>
              <a:t>&amp;</a:t>
            </a:r>
            <a:r>
              <a:rPr lang="en-US" sz="2000" dirty="0"/>
              <a:t> here!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xmlns="" id="{6D70D327-F6A9-496B-AC67-5A288FA81F70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282045" y="1404594"/>
            <a:ext cx="875939" cy="159260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542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42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42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42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42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42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31" grpId="0"/>
      <p:bldP spid="542738" grpId="0" animBg="1"/>
      <p:bldP spid="542738" grpId="1" animBg="1"/>
      <p:bldP spid="542739" grpId="0"/>
      <p:bldP spid="542740" grpId="0" animBg="1"/>
      <p:bldP spid="542740" grpId="1" animBg="1"/>
      <p:bldP spid="542741" grpId="0"/>
      <p:bldP spid="542742" grpId="0" animBg="1"/>
      <p:bldP spid="542742" grpId="1" animBg="1"/>
      <p:bldP spid="542743" grpId="0" animBg="1"/>
      <p:bldP spid="542743" grpId="1" animBg="1"/>
      <p:bldP spid="542744" grpId="0"/>
      <p:bldP spid="542744" grpId="1"/>
      <p:bldP spid="542745" grpId="0" animBg="1"/>
      <p:bldP spid="54274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E7A4792E-C27F-4F42-BA23-69E564AB76D1}"/>
              </a:ext>
            </a:extLst>
          </p:cNvPr>
          <p:cNvGrpSpPr/>
          <p:nvPr/>
        </p:nvGrpSpPr>
        <p:grpSpPr>
          <a:xfrm>
            <a:off x="672002" y="4316720"/>
            <a:ext cx="5029200" cy="2491760"/>
            <a:chOff x="228600" y="1752600"/>
            <a:chExt cx="5029200" cy="2491760"/>
          </a:xfrm>
        </p:grpSpPr>
        <p:sp>
          <p:nvSpPr>
            <p:cNvPr id="47" name="Rectangle 29">
              <a:extLst>
                <a:ext uri="{FF2B5EF4-FFF2-40B4-BE49-F238E27FC236}">
                  <a16:creationId xmlns:a16="http://schemas.microsoft.com/office/drawing/2014/main" xmlns="" id="{CDF6F800-FDDC-4C22-BE30-0C10188D6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600" y="1752600"/>
              <a:ext cx="5029200" cy="247650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8" name="Text Box 30">
              <a:extLst>
                <a:ext uri="{FF2B5EF4-FFF2-40B4-BE49-F238E27FC236}">
                  <a16:creationId xmlns:a16="http://schemas.microsoft.com/office/drawing/2014/main" xmlns="" id="{4D3FB0BD-D581-4137-951E-C87D0021F8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8600" y="1812925"/>
              <a:ext cx="4635718" cy="24314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sz="1900" dirty="0" err="1"/>
                <a:t>int</a:t>
              </a:r>
              <a:r>
                <a:rPr lang="en-US" sz="1900" dirty="0"/>
                <a:t> main()</a:t>
              </a:r>
            </a:p>
            <a:p>
              <a:r>
                <a:rPr lang="en-US" sz="1900" dirty="0"/>
                <a:t>{</a:t>
              </a:r>
            </a:p>
            <a:p>
              <a:r>
                <a:rPr lang="en-US" sz="1900" dirty="0"/>
                <a:t>    </a:t>
              </a:r>
              <a:r>
                <a:rPr lang="en-US" sz="1900" dirty="0" err="1"/>
                <a:t>int</a:t>
              </a:r>
              <a:r>
                <a:rPr lang="en-US" sz="1900" dirty="0"/>
                <a:t>    </a:t>
              </a:r>
              <a:r>
                <a:rPr lang="en-US" sz="1900" dirty="0">
                  <a:solidFill>
                    <a:srgbClr val="006666"/>
                  </a:solidFill>
                </a:rPr>
                <a:t>age</a:t>
              </a:r>
              <a:r>
                <a:rPr lang="en-US" sz="1900" dirty="0"/>
                <a:t> = 41;</a:t>
              </a:r>
            </a:p>
            <a:p>
              <a:r>
                <a:rPr lang="en-US" sz="1900" dirty="0"/>
                <a:t>    char </a:t>
              </a:r>
              <a:r>
                <a:rPr lang="en-US" sz="1900" dirty="0">
                  <a:solidFill>
                    <a:srgbClr val="006666"/>
                  </a:solidFill>
                </a:rPr>
                <a:t>grade </a:t>
              </a:r>
              <a:r>
                <a:rPr lang="en-US" sz="1900" dirty="0"/>
                <a:t>= ‘B’;</a:t>
              </a:r>
              <a:br>
                <a:rPr lang="en-US" sz="1900" dirty="0"/>
              </a:br>
              <a:endParaRPr lang="en-US" sz="1900" dirty="0"/>
            </a:p>
            <a:p>
              <a:r>
                <a:rPr lang="en-US" sz="1900" dirty="0"/>
                <a:t>     </a:t>
              </a:r>
            </a:p>
            <a:p>
              <a:r>
                <a:rPr lang="en-US" sz="1900" dirty="0"/>
                <a:t> </a:t>
              </a:r>
            </a:p>
            <a:p>
              <a:r>
                <a:rPr lang="en-US" sz="1900" dirty="0"/>
                <a:t>}</a:t>
              </a:r>
            </a:p>
          </p:txBody>
        </p:sp>
      </p:grpSp>
      <p:sp>
        <p:nvSpPr>
          <p:cNvPr id="3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009A2-46EB-4707-BF4E-10CC39DEB4C3}" type="slidenum">
              <a:rPr lang="en-US"/>
              <a:pPr/>
              <a:t>5</a:t>
            </a:fld>
            <a:endParaRPr lang="en-US"/>
          </a:p>
        </p:txBody>
      </p:sp>
      <p:sp>
        <p:nvSpPr>
          <p:cNvPr id="355331" name="Rectangle 3"/>
          <p:cNvSpPr>
            <a:spLocks noChangeArrowheads="1"/>
          </p:cNvSpPr>
          <p:nvPr/>
        </p:nvSpPr>
        <p:spPr bwMode="auto">
          <a:xfrm>
            <a:off x="6924675" y="19050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2" name="Rectangle 4"/>
          <p:cNvSpPr>
            <a:spLocks noChangeArrowheads="1"/>
          </p:cNvSpPr>
          <p:nvPr/>
        </p:nvSpPr>
        <p:spPr bwMode="auto">
          <a:xfrm>
            <a:off x="6924675" y="22098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3" name="Rectangle 5"/>
          <p:cNvSpPr>
            <a:spLocks noChangeArrowheads="1"/>
          </p:cNvSpPr>
          <p:nvPr/>
        </p:nvSpPr>
        <p:spPr bwMode="auto">
          <a:xfrm>
            <a:off x="6924675" y="25146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4" name="Rectangle 6"/>
          <p:cNvSpPr>
            <a:spLocks noChangeArrowheads="1"/>
          </p:cNvSpPr>
          <p:nvPr/>
        </p:nvSpPr>
        <p:spPr bwMode="auto">
          <a:xfrm>
            <a:off x="6924675" y="28194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5" name="Rectangle 7"/>
          <p:cNvSpPr>
            <a:spLocks noChangeArrowheads="1"/>
          </p:cNvSpPr>
          <p:nvPr/>
        </p:nvSpPr>
        <p:spPr bwMode="auto">
          <a:xfrm>
            <a:off x="6924675" y="31242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6" name="Rectangle 8"/>
          <p:cNvSpPr>
            <a:spLocks noChangeArrowheads="1"/>
          </p:cNvSpPr>
          <p:nvPr/>
        </p:nvSpPr>
        <p:spPr bwMode="auto">
          <a:xfrm>
            <a:off x="6924675" y="34290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7" name="Rectangle 9"/>
          <p:cNvSpPr>
            <a:spLocks noChangeArrowheads="1"/>
          </p:cNvSpPr>
          <p:nvPr/>
        </p:nvSpPr>
        <p:spPr bwMode="auto">
          <a:xfrm>
            <a:off x="6924675" y="37338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8" name="Rectangle 10"/>
          <p:cNvSpPr>
            <a:spLocks noChangeArrowheads="1"/>
          </p:cNvSpPr>
          <p:nvPr/>
        </p:nvSpPr>
        <p:spPr bwMode="auto">
          <a:xfrm>
            <a:off x="6924675" y="40386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39" name="Rectangle 11"/>
          <p:cNvSpPr>
            <a:spLocks noChangeArrowheads="1"/>
          </p:cNvSpPr>
          <p:nvPr/>
        </p:nvSpPr>
        <p:spPr bwMode="auto">
          <a:xfrm>
            <a:off x="6924675" y="43434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0" name="Rectangle 12"/>
          <p:cNvSpPr>
            <a:spLocks noChangeArrowheads="1"/>
          </p:cNvSpPr>
          <p:nvPr/>
        </p:nvSpPr>
        <p:spPr bwMode="auto">
          <a:xfrm>
            <a:off x="6924675" y="46482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1" name="Rectangle 13"/>
          <p:cNvSpPr>
            <a:spLocks noChangeArrowheads="1"/>
          </p:cNvSpPr>
          <p:nvPr/>
        </p:nvSpPr>
        <p:spPr bwMode="auto">
          <a:xfrm>
            <a:off x="6924675" y="49530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2" name="Rectangle 14"/>
          <p:cNvSpPr>
            <a:spLocks noChangeArrowheads="1"/>
          </p:cNvSpPr>
          <p:nvPr/>
        </p:nvSpPr>
        <p:spPr bwMode="auto">
          <a:xfrm>
            <a:off x="6924675" y="52578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4" name="Text Box 16"/>
          <p:cNvSpPr txBox="1">
            <a:spLocks noChangeArrowheads="1"/>
          </p:cNvSpPr>
          <p:nvPr/>
        </p:nvSpPr>
        <p:spPr bwMode="auto">
          <a:xfrm>
            <a:off x="7153275" y="1447800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355345" name="Rectangle 17"/>
          <p:cNvSpPr>
            <a:spLocks noChangeArrowheads="1"/>
          </p:cNvSpPr>
          <p:nvPr/>
        </p:nvSpPr>
        <p:spPr bwMode="auto">
          <a:xfrm>
            <a:off x="6924675" y="9906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6" name="Rectangle 18"/>
          <p:cNvSpPr>
            <a:spLocks noChangeArrowheads="1"/>
          </p:cNvSpPr>
          <p:nvPr/>
        </p:nvSpPr>
        <p:spPr bwMode="auto">
          <a:xfrm>
            <a:off x="6924675" y="12954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7" name="Rectangle 19"/>
          <p:cNvSpPr>
            <a:spLocks noChangeArrowheads="1"/>
          </p:cNvSpPr>
          <p:nvPr/>
        </p:nvSpPr>
        <p:spPr bwMode="auto">
          <a:xfrm>
            <a:off x="6924675" y="61722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48" name="Text Box 20"/>
          <p:cNvSpPr txBox="1">
            <a:spLocks noChangeArrowheads="1"/>
          </p:cNvSpPr>
          <p:nvPr/>
        </p:nvSpPr>
        <p:spPr bwMode="auto">
          <a:xfrm>
            <a:off x="7153275" y="5410200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355349" name="Rectangle 21"/>
          <p:cNvSpPr>
            <a:spLocks noChangeArrowheads="1"/>
          </p:cNvSpPr>
          <p:nvPr/>
        </p:nvSpPr>
        <p:spPr bwMode="auto">
          <a:xfrm>
            <a:off x="6924675" y="58674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50" name="Rectangle 22"/>
          <p:cNvSpPr>
            <a:spLocks noChangeArrowheads="1"/>
          </p:cNvSpPr>
          <p:nvPr/>
        </p:nvSpPr>
        <p:spPr bwMode="auto">
          <a:xfrm>
            <a:off x="6924675" y="6477000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51" name="Text Box 23"/>
          <p:cNvSpPr txBox="1">
            <a:spLocks noChangeArrowheads="1"/>
          </p:cNvSpPr>
          <p:nvPr/>
        </p:nvSpPr>
        <p:spPr bwMode="auto">
          <a:xfrm>
            <a:off x="7732713" y="966788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00000000</a:t>
            </a:r>
          </a:p>
          <a:p>
            <a:r>
              <a:rPr lang="en-US" sz="2000" b="1">
                <a:latin typeface="Courier New" pitchFamily="49" charset="0"/>
              </a:rPr>
              <a:t>00000001</a:t>
            </a:r>
          </a:p>
        </p:txBody>
      </p:sp>
      <p:sp>
        <p:nvSpPr>
          <p:cNvPr id="355352" name="Text Box 24"/>
          <p:cNvSpPr txBox="1">
            <a:spLocks noChangeArrowheads="1"/>
          </p:cNvSpPr>
          <p:nvPr/>
        </p:nvSpPr>
        <p:spPr bwMode="auto">
          <a:xfrm>
            <a:off x="7732713" y="1892300"/>
            <a:ext cx="1403350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00001000</a:t>
            </a:r>
          </a:p>
          <a:p>
            <a:r>
              <a:rPr lang="en-US" sz="2000" b="1">
                <a:latin typeface="Courier New" pitchFamily="49" charset="0"/>
              </a:rPr>
              <a:t>00001001</a:t>
            </a:r>
          </a:p>
          <a:p>
            <a:r>
              <a:rPr lang="en-US" sz="2000" b="1">
                <a:latin typeface="Courier New" pitchFamily="49" charset="0"/>
              </a:rPr>
              <a:t>00001002</a:t>
            </a:r>
          </a:p>
          <a:p>
            <a:r>
              <a:rPr lang="en-US" sz="2000" b="1">
                <a:latin typeface="Courier New" pitchFamily="49" charset="0"/>
              </a:rPr>
              <a:t>00001003</a:t>
            </a:r>
          </a:p>
          <a:p>
            <a:r>
              <a:rPr lang="en-US" sz="2000" b="1">
                <a:latin typeface="Courier New" pitchFamily="49" charset="0"/>
              </a:rPr>
              <a:t>00001004</a:t>
            </a:r>
          </a:p>
          <a:p>
            <a:r>
              <a:rPr lang="en-US" sz="2000" b="1">
                <a:latin typeface="Courier New" pitchFamily="49" charset="0"/>
              </a:rPr>
              <a:t>00001005</a:t>
            </a:r>
          </a:p>
          <a:p>
            <a:r>
              <a:rPr lang="en-US" sz="2000" b="1">
                <a:latin typeface="Courier New" pitchFamily="49" charset="0"/>
              </a:rPr>
              <a:t>00001006</a:t>
            </a:r>
          </a:p>
          <a:p>
            <a:r>
              <a:rPr lang="en-US" sz="2000" b="1">
                <a:latin typeface="Courier New" pitchFamily="49" charset="0"/>
              </a:rPr>
              <a:t>00001007</a:t>
            </a:r>
          </a:p>
          <a:p>
            <a:r>
              <a:rPr lang="en-US" sz="2000" b="1">
                <a:latin typeface="Courier New" pitchFamily="49" charset="0"/>
              </a:rPr>
              <a:t>00001008</a:t>
            </a:r>
          </a:p>
          <a:p>
            <a:r>
              <a:rPr lang="en-US" sz="2000" b="1">
                <a:latin typeface="Courier New" pitchFamily="49" charset="0"/>
              </a:rPr>
              <a:t>00001009</a:t>
            </a:r>
          </a:p>
          <a:p>
            <a:r>
              <a:rPr lang="en-US" sz="2000" b="1">
                <a:latin typeface="Courier New" pitchFamily="49" charset="0"/>
              </a:rPr>
              <a:t>00001010</a:t>
            </a:r>
          </a:p>
          <a:p>
            <a:r>
              <a:rPr lang="en-US" sz="2000" b="1">
                <a:latin typeface="Courier New" pitchFamily="49" charset="0"/>
              </a:rPr>
              <a:t>00001011</a:t>
            </a:r>
          </a:p>
        </p:txBody>
      </p:sp>
      <p:sp>
        <p:nvSpPr>
          <p:cNvPr id="355353" name="Text Box 25"/>
          <p:cNvSpPr txBox="1">
            <a:spLocks noChangeArrowheads="1"/>
          </p:cNvSpPr>
          <p:nvPr/>
        </p:nvSpPr>
        <p:spPr bwMode="auto">
          <a:xfrm>
            <a:off x="7743825" y="5813425"/>
            <a:ext cx="140335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99999990</a:t>
            </a:r>
          </a:p>
          <a:p>
            <a:r>
              <a:rPr lang="en-US" sz="2000" b="1">
                <a:latin typeface="Courier New" pitchFamily="49" charset="0"/>
              </a:rPr>
              <a:t>99999991</a:t>
            </a:r>
          </a:p>
          <a:p>
            <a:r>
              <a:rPr lang="en-US" sz="2000" b="1">
                <a:latin typeface="Courier New" pitchFamily="49" charset="0"/>
              </a:rPr>
              <a:t>99999992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3E38C75-37B4-43FC-8007-9548376E3E05}"/>
              </a:ext>
            </a:extLst>
          </p:cNvPr>
          <p:cNvGrpSpPr/>
          <p:nvPr/>
        </p:nvGrpSpPr>
        <p:grpSpPr>
          <a:xfrm>
            <a:off x="6010275" y="3657600"/>
            <a:ext cx="1785938" cy="1295400"/>
            <a:chOff x="6010275" y="3048000"/>
            <a:chExt cx="1785938" cy="1295400"/>
          </a:xfrm>
        </p:grpSpPr>
        <p:grpSp>
          <p:nvGrpSpPr>
            <p:cNvPr id="355356" name="Group 28"/>
            <p:cNvGrpSpPr>
              <a:grpSpLocks/>
            </p:cNvGrpSpPr>
            <p:nvPr/>
          </p:nvGrpSpPr>
          <p:grpSpPr bwMode="auto">
            <a:xfrm>
              <a:off x="6010275" y="3048000"/>
              <a:ext cx="1785938" cy="1295400"/>
              <a:chOff x="3744" y="2448"/>
              <a:chExt cx="1125" cy="816"/>
            </a:xfrm>
          </p:grpSpPr>
          <p:sp>
            <p:nvSpPr>
              <p:cNvPr id="355357" name="Text Box 29"/>
              <p:cNvSpPr txBox="1">
                <a:spLocks noChangeArrowheads="1"/>
              </p:cNvSpPr>
              <p:nvPr/>
            </p:nvSpPr>
            <p:spPr bwMode="auto">
              <a:xfrm>
                <a:off x="3744" y="2448"/>
                <a:ext cx="597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006666"/>
                    </a:solidFill>
                  </a:rPr>
                  <a:t>   age</a:t>
                </a:r>
              </a:p>
            </p:txBody>
          </p:sp>
          <p:sp>
            <p:nvSpPr>
              <p:cNvPr id="355358" name="Rectangle 30"/>
              <p:cNvSpPr>
                <a:spLocks noChangeArrowheads="1"/>
              </p:cNvSpPr>
              <p:nvPr/>
            </p:nvSpPr>
            <p:spPr bwMode="auto">
              <a:xfrm>
                <a:off x="4306" y="2496"/>
                <a:ext cx="563" cy="768"/>
              </a:xfrm>
              <a:prstGeom prst="rect">
                <a:avLst/>
              </a:prstGeom>
              <a:noFill/>
              <a:ln w="28575">
                <a:solidFill>
                  <a:srgbClr val="00008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55359" name="Text Box 31"/>
            <p:cNvSpPr txBox="1">
              <a:spLocks noChangeArrowheads="1"/>
            </p:cNvSpPr>
            <p:nvPr/>
          </p:nvSpPr>
          <p:spPr bwMode="auto">
            <a:xfrm>
              <a:off x="6951195" y="3348038"/>
              <a:ext cx="792630" cy="762000"/>
            </a:xfrm>
            <a:prstGeom prst="rect">
              <a:avLst/>
            </a:prstGeom>
            <a:solidFill>
              <a:srgbClr val="FFFFFF">
                <a:alpha val="85098"/>
              </a:srgbClr>
            </a:solidFill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r>
                <a:rPr lang="en-US" sz="4400" dirty="0"/>
                <a:t>41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F50459F8-A5FD-4E8B-BB82-E257E72C0372}"/>
              </a:ext>
            </a:extLst>
          </p:cNvPr>
          <p:cNvGrpSpPr/>
          <p:nvPr/>
        </p:nvGrpSpPr>
        <p:grpSpPr>
          <a:xfrm>
            <a:off x="5792788" y="5181606"/>
            <a:ext cx="2006600" cy="479419"/>
            <a:chOff x="5792788" y="5181606"/>
            <a:chExt cx="2006600" cy="479419"/>
          </a:xfrm>
        </p:grpSpPr>
        <p:grpSp>
          <p:nvGrpSpPr>
            <p:cNvPr id="355360" name="Group 32"/>
            <p:cNvGrpSpPr>
              <a:grpSpLocks/>
            </p:cNvGrpSpPr>
            <p:nvPr/>
          </p:nvGrpSpPr>
          <p:grpSpPr bwMode="auto">
            <a:xfrm>
              <a:off x="5792788" y="5181606"/>
              <a:ext cx="2006600" cy="461963"/>
              <a:chOff x="3607" y="3216"/>
              <a:chExt cx="1264" cy="291"/>
            </a:xfrm>
          </p:grpSpPr>
          <p:sp>
            <p:nvSpPr>
              <p:cNvPr id="355361" name="Rectangle 33"/>
              <p:cNvSpPr>
                <a:spLocks noChangeArrowheads="1"/>
              </p:cNvSpPr>
              <p:nvPr/>
            </p:nvSpPr>
            <p:spPr bwMode="auto">
              <a:xfrm>
                <a:off x="3607" y="3216"/>
                <a:ext cx="689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006666"/>
                    </a:solidFill>
                  </a:rPr>
                  <a:t> grade</a:t>
                </a:r>
              </a:p>
            </p:txBody>
          </p:sp>
          <p:sp>
            <p:nvSpPr>
              <p:cNvPr id="355362" name="Rectangle 34"/>
              <p:cNvSpPr>
                <a:spLocks noChangeArrowheads="1"/>
              </p:cNvSpPr>
              <p:nvPr/>
            </p:nvSpPr>
            <p:spPr bwMode="auto">
              <a:xfrm>
                <a:off x="4300" y="3264"/>
                <a:ext cx="571" cy="206"/>
              </a:xfrm>
              <a:prstGeom prst="rect">
                <a:avLst/>
              </a:prstGeom>
              <a:noFill/>
              <a:ln w="28575">
                <a:solidFill>
                  <a:srgbClr val="00008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55363" name="Text Box 35"/>
            <p:cNvSpPr txBox="1">
              <a:spLocks noChangeArrowheads="1"/>
            </p:cNvSpPr>
            <p:nvPr/>
          </p:nvSpPr>
          <p:spPr bwMode="auto">
            <a:xfrm>
              <a:off x="7077075" y="5203825"/>
              <a:ext cx="555625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66</a:t>
              </a:r>
            </a:p>
          </p:txBody>
        </p:sp>
      </p:grpSp>
      <p:sp>
        <p:nvSpPr>
          <p:cNvPr id="355364" name="Line 36"/>
          <p:cNvSpPr>
            <a:spLocks noChangeShapeType="1"/>
          </p:cNvSpPr>
          <p:nvPr/>
        </p:nvSpPr>
        <p:spPr bwMode="auto">
          <a:xfrm>
            <a:off x="7848600" y="4038600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5366" name="Line 38"/>
          <p:cNvSpPr>
            <a:spLocks noChangeShapeType="1"/>
          </p:cNvSpPr>
          <p:nvPr/>
        </p:nvSpPr>
        <p:spPr bwMode="auto">
          <a:xfrm>
            <a:off x="7848600" y="5573713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Rectangle 5">
            <a:extLst>
              <a:ext uri="{FF2B5EF4-FFF2-40B4-BE49-F238E27FC236}">
                <a16:creationId xmlns:a16="http://schemas.microsoft.com/office/drawing/2014/main" xmlns="" id="{32DCF3F4-757A-484E-BFC0-F8AA47BF49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600" y="0"/>
            <a:ext cx="8943975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200" dirty="0"/>
              <a:t>Getting the Address of a Variable </a:t>
            </a:r>
          </a:p>
        </p:txBody>
      </p:sp>
      <p:sp>
        <p:nvSpPr>
          <p:cNvPr id="51" name="Text Box 30">
            <a:extLst>
              <a:ext uri="{FF2B5EF4-FFF2-40B4-BE49-F238E27FC236}">
                <a16:creationId xmlns:a16="http://schemas.microsoft.com/office/drawing/2014/main" xmlns="" id="{43928062-B5EE-4854-BDB5-E8896E0CE3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520" y="5138916"/>
            <a:ext cx="4695516" cy="126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900" dirty="0"/>
              <a:t> </a:t>
            </a:r>
            <a:br>
              <a:rPr lang="en-US" sz="1900" dirty="0"/>
            </a:br>
            <a:endParaRPr lang="en-US" sz="1900" dirty="0"/>
          </a:p>
          <a:p>
            <a:r>
              <a:rPr lang="en-US" sz="1900" dirty="0"/>
              <a:t>    </a:t>
            </a:r>
            <a:r>
              <a:rPr lang="en-US" sz="1900" dirty="0" err="1"/>
              <a:t>cout</a:t>
            </a:r>
            <a:r>
              <a:rPr lang="en-US" sz="1900" dirty="0"/>
              <a:t> &lt;&lt; “age’s address: “&lt;&lt; </a:t>
            </a:r>
            <a:r>
              <a:rPr lang="en-US" sz="1900" dirty="0">
                <a:solidFill>
                  <a:srgbClr val="FF3300"/>
                </a:solidFill>
              </a:rPr>
              <a:t>&amp;</a:t>
            </a:r>
            <a:r>
              <a:rPr lang="en-US" sz="1900" dirty="0"/>
              <a:t>age ;</a:t>
            </a:r>
          </a:p>
          <a:p>
            <a:r>
              <a:rPr lang="en-US" sz="1900" dirty="0"/>
              <a:t>    </a:t>
            </a:r>
            <a:r>
              <a:rPr lang="en-US" sz="1900" dirty="0" err="1"/>
              <a:t>cout</a:t>
            </a:r>
            <a:r>
              <a:rPr lang="en-US" sz="1900" dirty="0"/>
              <a:t> &lt;&lt; “grade’s address: “ &lt;&lt; </a:t>
            </a:r>
            <a:r>
              <a:rPr lang="en-US" sz="1900" dirty="0">
                <a:solidFill>
                  <a:srgbClr val="FF3300"/>
                </a:solidFill>
              </a:rPr>
              <a:t>&amp;</a:t>
            </a:r>
            <a:r>
              <a:rPr lang="en-US" sz="1900" dirty="0"/>
              <a:t>grade ;</a:t>
            </a:r>
          </a:p>
        </p:txBody>
      </p:sp>
      <p:sp>
        <p:nvSpPr>
          <p:cNvPr id="52" name="Rectangle 4">
            <a:extLst>
              <a:ext uri="{FF2B5EF4-FFF2-40B4-BE49-F238E27FC236}">
                <a16:creationId xmlns:a16="http://schemas.microsoft.com/office/drawing/2014/main" xmlns="" id="{62DE32D7-3437-4B97-8491-E3CB5CB003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072267"/>
            <a:ext cx="5625663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We can get the address of a variable using C++’s </a:t>
            </a:r>
            <a:r>
              <a:rPr lang="en-US" sz="2000" dirty="0">
                <a:solidFill>
                  <a:srgbClr val="FF3300"/>
                </a:solidFill>
              </a:rPr>
              <a:t>&amp;</a:t>
            </a:r>
            <a:r>
              <a:rPr lang="en-US" sz="2000" dirty="0">
                <a:solidFill>
                  <a:schemeClr val="tx1"/>
                </a:solidFill>
              </a:rPr>
              <a:t> operator. </a:t>
            </a:r>
          </a:p>
        </p:txBody>
      </p:sp>
      <p:sp>
        <p:nvSpPr>
          <p:cNvPr id="53" name="Text Box 31">
            <a:extLst>
              <a:ext uri="{FF2B5EF4-FFF2-40B4-BE49-F238E27FC236}">
                <a16:creationId xmlns:a16="http://schemas.microsoft.com/office/drawing/2014/main" xmlns="" id="{EF525500-8113-448B-9410-8AE0FD312B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657" y="1956137"/>
            <a:ext cx="6198543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If you place an </a:t>
            </a:r>
            <a:r>
              <a:rPr lang="en-US" sz="2000" dirty="0">
                <a:solidFill>
                  <a:srgbClr val="FF3300"/>
                </a:solidFill>
              </a:rPr>
              <a:t>&amp;</a:t>
            </a:r>
            <a:r>
              <a:rPr lang="en-US" sz="2000" dirty="0"/>
              <a:t> before a </a:t>
            </a:r>
            <a:r>
              <a:rPr lang="en-US" sz="2000" dirty="0">
                <a:solidFill>
                  <a:srgbClr val="FF0000"/>
                </a:solidFill>
              </a:rPr>
              <a:t>variable</a:t>
            </a:r>
            <a:r>
              <a:rPr lang="en-US" sz="2000" dirty="0"/>
              <a:t> in a program </a:t>
            </a:r>
            <a:r>
              <a:rPr lang="en-US" sz="2000" dirty="0">
                <a:solidFill>
                  <a:schemeClr val="tx1"/>
                </a:solidFill>
              </a:rPr>
              <a:t>statement</a:t>
            </a:r>
            <a:r>
              <a:rPr lang="en-US" sz="2000" dirty="0"/>
              <a:t>, it means “</a:t>
            </a:r>
            <a:r>
              <a:rPr lang="en-US" sz="2000" dirty="0">
                <a:solidFill>
                  <a:schemeClr val="accent2"/>
                </a:solidFill>
              </a:rPr>
              <a:t>give me the numerical address of the variable</a:t>
            </a:r>
            <a:r>
              <a:rPr lang="en-US" sz="2000" dirty="0"/>
              <a:t>.”</a:t>
            </a:r>
          </a:p>
        </p:txBody>
      </p:sp>
      <p:sp>
        <p:nvSpPr>
          <p:cNvPr id="54" name="Line 37">
            <a:extLst>
              <a:ext uri="{FF2B5EF4-FFF2-40B4-BE49-F238E27FC236}">
                <a16:creationId xmlns:a16="http://schemas.microsoft.com/office/drawing/2014/main" xmlns="" id="{8D4FAC06-3CD9-4ED4-9D1F-3BBB220AFC41}"/>
              </a:ext>
            </a:extLst>
          </p:cNvPr>
          <p:cNvSpPr>
            <a:spLocks noChangeShapeType="1"/>
          </p:cNvSpPr>
          <p:nvPr/>
        </p:nvSpPr>
        <p:spPr bwMode="auto">
          <a:xfrm>
            <a:off x="672002" y="5909440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Text Box 38">
            <a:extLst>
              <a:ext uri="{FF2B5EF4-FFF2-40B4-BE49-F238E27FC236}">
                <a16:creationId xmlns:a16="http://schemas.microsoft.com/office/drawing/2014/main" xmlns="" id="{96AADB45-FA06-4C5F-9319-CBA3A5A523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0493" y="3189228"/>
            <a:ext cx="111120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Output:</a:t>
            </a:r>
          </a:p>
        </p:txBody>
      </p:sp>
      <p:sp>
        <p:nvSpPr>
          <p:cNvPr id="56" name="Text Box 39">
            <a:extLst>
              <a:ext uri="{FF2B5EF4-FFF2-40B4-BE49-F238E27FC236}">
                <a16:creationId xmlns:a16="http://schemas.microsoft.com/office/drawing/2014/main" xmlns="" id="{676B58EF-04BB-481C-AB71-896850EFEC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1525" y="3494028"/>
            <a:ext cx="367347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2000" dirty="0">
                <a:solidFill>
                  <a:srgbClr val="6600CC"/>
                </a:solidFill>
              </a:rPr>
              <a:t>age’s address: 1006</a:t>
            </a:r>
          </a:p>
        </p:txBody>
      </p:sp>
      <p:sp>
        <p:nvSpPr>
          <p:cNvPr id="57" name="Line 40">
            <a:extLst>
              <a:ext uri="{FF2B5EF4-FFF2-40B4-BE49-F238E27FC236}">
                <a16:creationId xmlns:a16="http://schemas.microsoft.com/office/drawing/2014/main" xmlns="" id="{DE365969-DA55-437B-931E-F32C0EDEE565}"/>
              </a:ext>
            </a:extLst>
          </p:cNvPr>
          <p:cNvSpPr>
            <a:spLocks noChangeShapeType="1"/>
          </p:cNvSpPr>
          <p:nvPr/>
        </p:nvSpPr>
        <p:spPr bwMode="auto">
          <a:xfrm>
            <a:off x="684702" y="6201540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8" name="Text Box 41">
            <a:extLst>
              <a:ext uri="{FF2B5EF4-FFF2-40B4-BE49-F238E27FC236}">
                <a16:creationId xmlns:a16="http://schemas.microsoft.com/office/drawing/2014/main" xmlns="" id="{033C838B-04A2-4915-9F64-FBE00CB6AA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1525" y="3867090"/>
            <a:ext cx="367347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2000" dirty="0">
                <a:solidFill>
                  <a:srgbClr val="6600CC"/>
                </a:solidFill>
              </a:rPr>
              <a:t>grade’s address: 1011</a:t>
            </a:r>
          </a:p>
        </p:txBody>
      </p:sp>
    </p:spTree>
    <p:extLst>
      <p:ext uri="{BB962C8B-B14F-4D97-AF65-F5344CB8AC3E}">
        <p14:creationId xmlns:p14="http://schemas.microsoft.com/office/powerpoint/2010/main" val="393230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/>
      <p:bldP spid="53" grpId="0"/>
      <p:bldP spid="54" grpId="0" animBg="1"/>
      <p:bldP spid="54" grpId="1" animBg="1"/>
      <p:bldP spid="55" grpId="0"/>
      <p:bldP spid="56" grpId="0"/>
      <p:bldP spid="57" grpId="0" animBg="1"/>
      <p:bldP spid="57" grpId="1" animBg="1"/>
      <p:bldP spid="5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15D09-501E-48F7-88C9-B6DE7B8F9187}" type="slidenum">
              <a:rPr lang="en-US"/>
              <a:pPr/>
              <a:t>50</a:t>
            </a:fld>
            <a:endParaRPr lang="en-US"/>
          </a:p>
        </p:txBody>
      </p:sp>
      <p:sp>
        <p:nvSpPr>
          <p:cNvPr id="546818" name="Rectangle 2"/>
          <p:cNvSpPr>
            <a:spLocks noChangeArrowheads="1"/>
          </p:cNvSpPr>
          <p:nvPr/>
        </p:nvSpPr>
        <p:spPr bwMode="auto">
          <a:xfrm>
            <a:off x="0" y="0"/>
            <a:ext cx="554831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546819" name="Rectangle 3"/>
          <p:cNvSpPr>
            <a:spLocks noChangeArrowheads="1"/>
          </p:cNvSpPr>
          <p:nvPr/>
        </p:nvSpPr>
        <p:spPr bwMode="auto">
          <a:xfrm>
            <a:off x="195263" y="1155700"/>
            <a:ext cx="5181600" cy="55118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6820" name="Rectangle 4"/>
          <p:cNvSpPr>
            <a:spLocks noChangeArrowheads="1"/>
          </p:cNvSpPr>
          <p:nvPr/>
        </p:nvSpPr>
        <p:spPr bwMode="auto">
          <a:xfrm>
            <a:off x="152400" y="1076325"/>
            <a:ext cx="5410200" cy="573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class Circ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public: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Circ(float x, float y, float r)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{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x;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y;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r;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}</a:t>
            </a: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GetArea()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{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  return(3.14159*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}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private: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m_x,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000" b="1" dirty="0">
                <a:solidFill>
                  <a:schemeClr val="tx1"/>
                </a:solidFill>
                <a:latin typeface="Times New Roman"/>
                <a:cs typeface="Courier New" pitchFamily="49" charset="0"/>
              </a:rPr>
              <a:t> </a:t>
            </a:r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546821" name="Text Box 5"/>
          <p:cNvSpPr txBox="1">
            <a:spLocks noChangeArrowheads="1"/>
          </p:cNvSpPr>
          <p:nvPr/>
        </p:nvSpPr>
        <p:spPr bwMode="auto">
          <a:xfrm>
            <a:off x="358775" y="2989263"/>
            <a:ext cx="8667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>
                <a:solidFill>
                  <a:srgbClr val="800000"/>
                </a:solidFill>
                <a:latin typeface="Courier New" pitchFamily="49" charset="0"/>
              </a:rPr>
              <a:t>Circ(</a:t>
            </a:r>
          </a:p>
        </p:txBody>
      </p:sp>
      <p:sp>
        <p:nvSpPr>
          <p:cNvPr id="546822" name="Text Box 6"/>
          <p:cNvSpPr txBox="1">
            <a:spLocks noChangeArrowheads="1"/>
          </p:cNvSpPr>
          <p:nvPr/>
        </p:nvSpPr>
        <p:spPr bwMode="auto">
          <a:xfrm>
            <a:off x="1071949" y="2997200"/>
            <a:ext cx="25282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const Circ </a:t>
            </a:r>
            <a:r>
              <a:rPr lang="en-US" sz="1800" b="1">
                <a:solidFill>
                  <a:srgbClr val="990000"/>
                </a:solidFill>
                <a:latin typeface="Courier New" pitchFamily="49" charset="0"/>
              </a:rPr>
              <a:t>&amp; old)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</p:txBody>
      </p:sp>
      <p:sp>
        <p:nvSpPr>
          <p:cNvPr id="546823" name="Text Box 7"/>
          <p:cNvSpPr txBox="1">
            <a:spLocks noChangeArrowheads="1"/>
          </p:cNvSpPr>
          <p:nvPr/>
        </p:nvSpPr>
        <p:spPr bwMode="auto">
          <a:xfrm>
            <a:off x="363538" y="3248025"/>
            <a:ext cx="294183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{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m_x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old.m_x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m_y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old.m_y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m_rad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old.m_rad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546824" name="Text Box 8"/>
          <p:cNvSpPr txBox="1">
            <a:spLocks noChangeArrowheads="1"/>
          </p:cNvSpPr>
          <p:nvPr/>
        </p:nvSpPr>
        <p:spPr bwMode="auto">
          <a:xfrm>
            <a:off x="5302250" y="187325"/>
            <a:ext cx="3841750" cy="484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200"/>
              <a:t>Oh, C++ also allows you to use a simpler syntax…</a:t>
            </a:r>
          </a:p>
          <a:p>
            <a:pPr algn="ctr"/>
            <a:endParaRPr lang="en-US" sz="1000"/>
          </a:p>
          <a:p>
            <a:pPr algn="ctr"/>
            <a:r>
              <a:rPr lang="en-US" sz="2200"/>
              <a:t>Instead of writing:</a:t>
            </a:r>
          </a:p>
          <a:p>
            <a:pPr algn="ctr"/>
            <a:endParaRPr lang="en-US" sz="1200">
              <a:solidFill>
                <a:srgbClr val="6600CC"/>
              </a:solidFill>
            </a:endParaRPr>
          </a:p>
          <a:p>
            <a:pPr algn="ctr"/>
            <a:r>
              <a:rPr lang="en-US" sz="2200">
                <a:solidFill>
                  <a:srgbClr val="6600CC"/>
                </a:solidFill>
              </a:rPr>
              <a:t>Circ b(a);</a:t>
            </a:r>
          </a:p>
          <a:p>
            <a:pPr algn="ctr"/>
            <a:endParaRPr lang="en-US" sz="1200">
              <a:solidFill>
                <a:srgbClr val="6600CC"/>
              </a:solidFill>
            </a:endParaRPr>
          </a:p>
          <a:p>
            <a:pPr algn="ctr"/>
            <a:r>
              <a:rPr lang="en-US" sz="2200">
                <a:solidFill>
                  <a:schemeClr val="tx1"/>
                </a:solidFill>
              </a:rPr>
              <a:t>which is ugly…</a:t>
            </a:r>
          </a:p>
          <a:p>
            <a:pPr algn="ctr"/>
            <a:endParaRPr lang="en-US" sz="1200">
              <a:solidFill>
                <a:schemeClr val="tx1"/>
              </a:solidFill>
            </a:endParaRPr>
          </a:p>
          <a:p>
            <a:pPr algn="ctr"/>
            <a:r>
              <a:rPr lang="en-US" sz="2200">
                <a:solidFill>
                  <a:schemeClr val="tx1"/>
                </a:solidFill>
              </a:rPr>
              <a:t>You can write:</a:t>
            </a:r>
          </a:p>
          <a:p>
            <a:pPr algn="ctr"/>
            <a:endParaRPr lang="en-US" sz="1200">
              <a:solidFill>
                <a:srgbClr val="6600CC"/>
              </a:solidFill>
            </a:endParaRPr>
          </a:p>
          <a:p>
            <a:pPr algn="ctr"/>
            <a:r>
              <a:rPr lang="en-US" sz="2200">
                <a:solidFill>
                  <a:srgbClr val="6600CC"/>
                </a:solidFill>
              </a:rPr>
              <a:t>Circ b = a;</a:t>
            </a:r>
          </a:p>
          <a:p>
            <a:pPr algn="ctr"/>
            <a:endParaRPr lang="en-US" sz="1200">
              <a:solidFill>
                <a:srgbClr val="6600CC"/>
              </a:solidFill>
            </a:endParaRPr>
          </a:p>
          <a:p>
            <a:pPr algn="ctr"/>
            <a:r>
              <a:rPr lang="en-US" sz="2200">
                <a:solidFill>
                  <a:schemeClr val="tx1"/>
                </a:solidFill>
              </a:rPr>
              <a:t>It does exactly the same thing! It </a:t>
            </a:r>
            <a:r>
              <a:rPr lang="en-US" sz="2200">
                <a:solidFill>
                  <a:srgbClr val="6600CC"/>
                </a:solidFill>
              </a:rPr>
              <a:t>defines a new variable b</a:t>
            </a:r>
            <a:r>
              <a:rPr lang="en-US" sz="2200">
                <a:solidFill>
                  <a:schemeClr val="tx1"/>
                </a:solidFill>
              </a:rPr>
              <a:t> and then</a:t>
            </a:r>
            <a:r>
              <a:rPr lang="en-US" sz="2200">
                <a:solidFill>
                  <a:srgbClr val="6600CC"/>
                </a:solidFill>
              </a:rPr>
              <a:t> calls the copy constructor</a:t>
            </a:r>
            <a:r>
              <a:rPr lang="en-US" sz="220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546827" name="Rectangle 11"/>
          <p:cNvSpPr>
            <a:spLocks noChangeArrowheads="1"/>
          </p:cNvSpPr>
          <p:nvPr/>
        </p:nvSpPr>
        <p:spPr bwMode="auto">
          <a:xfrm>
            <a:off x="5599113" y="5089525"/>
            <a:ext cx="3316287" cy="1768475"/>
          </a:xfrm>
          <a:prstGeom prst="rect">
            <a:avLst/>
          </a:prstGeom>
          <a:solidFill>
            <a:srgbClr val="E7E7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main()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Circ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a(1,2,3);</a:t>
            </a:r>
          </a:p>
          <a:p>
            <a:pPr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Circ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b(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cs typeface="Courier New" pitchFamily="49" charset="0"/>
              </a:rPr>
              <a:t>a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546828" name="Rectangle 12"/>
          <p:cNvSpPr>
            <a:spLocks noChangeArrowheads="1"/>
          </p:cNvSpPr>
          <p:nvPr/>
        </p:nvSpPr>
        <p:spPr bwMode="auto">
          <a:xfrm>
            <a:off x="5738813" y="6162675"/>
            <a:ext cx="2576512" cy="387350"/>
          </a:xfrm>
          <a:prstGeom prst="rect">
            <a:avLst/>
          </a:prstGeom>
          <a:solidFill>
            <a:srgbClr val="E7E7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sz="2000">
                <a:solidFill>
                  <a:srgbClr val="6600CC"/>
                </a:solidFill>
              </a:rPr>
              <a:t>   Circ b = a; // same!</a:t>
            </a:r>
          </a:p>
        </p:txBody>
      </p:sp>
      <p:sp>
        <p:nvSpPr>
          <p:cNvPr id="546829" name="Line 13"/>
          <p:cNvSpPr>
            <a:spLocks noChangeShapeType="1"/>
          </p:cNvSpPr>
          <p:nvPr/>
        </p:nvSpPr>
        <p:spPr bwMode="auto">
          <a:xfrm>
            <a:off x="5781675" y="6342063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46830" name="Line 14"/>
          <p:cNvSpPr>
            <a:spLocks noChangeShapeType="1"/>
          </p:cNvSpPr>
          <p:nvPr/>
        </p:nvSpPr>
        <p:spPr bwMode="auto">
          <a:xfrm>
            <a:off x="139700" y="31623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468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468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546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6824" grpId="0" build="p"/>
      <p:bldP spid="546827" grpId="0" animBg="1"/>
      <p:bldP spid="546828" grpId="0" animBg="1"/>
      <p:bldP spid="546829" grpId="0" animBg="1"/>
      <p:bldP spid="546829" grpId="1" animBg="1"/>
      <p:bldP spid="546830" grpId="0" animBg="1"/>
      <p:bldP spid="546830" grpId="1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518FF-3AE9-49C8-BBA6-859A964E6FAF}" type="slidenum">
              <a:rPr lang="en-US"/>
              <a:pPr/>
              <a:t>51</a:t>
            </a:fld>
            <a:endParaRPr lang="en-US"/>
          </a:p>
        </p:txBody>
      </p:sp>
      <p:sp>
        <p:nvSpPr>
          <p:cNvPr id="452610" name="Rectangle 2"/>
          <p:cNvSpPr>
            <a:spLocks noChangeArrowheads="1"/>
          </p:cNvSpPr>
          <p:nvPr/>
        </p:nvSpPr>
        <p:spPr bwMode="auto">
          <a:xfrm>
            <a:off x="330200" y="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452611" name="Rectangle 3"/>
          <p:cNvSpPr>
            <a:spLocks noChangeArrowheads="1"/>
          </p:cNvSpPr>
          <p:nvPr/>
        </p:nvSpPr>
        <p:spPr bwMode="auto">
          <a:xfrm>
            <a:off x="195263" y="1155700"/>
            <a:ext cx="5181600" cy="55118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52612" name="Rectangle 4"/>
          <p:cNvSpPr>
            <a:spLocks noChangeArrowheads="1"/>
          </p:cNvSpPr>
          <p:nvPr/>
        </p:nvSpPr>
        <p:spPr bwMode="auto">
          <a:xfrm>
            <a:off x="152400" y="1076325"/>
            <a:ext cx="5410200" cy="573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class Circ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public: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Circ(float x, float y, float r)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{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x;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y;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r;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}</a:t>
            </a: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GetArea()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{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  return(3.14159*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}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private: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m_x,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000" b="1" dirty="0">
                <a:solidFill>
                  <a:schemeClr val="tx1"/>
                </a:solidFill>
                <a:latin typeface="Times New Roman"/>
                <a:cs typeface="Courier New" pitchFamily="49" charset="0"/>
              </a:rPr>
              <a:t> </a:t>
            </a:r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452613" name="Text Box 5"/>
          <p:cNvSpPr txBox="1">
            <a:spLocks noChangeArrowheads="1"/>
          </p:cNvSpPr>
          <p:nvPr/>
        </p:nvSpPr>
        <p:spPr bwMode="auto">
          <a:xfrm>
            <a:off x="358775" y="2989263"/>
            <a:ext cx="8667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>
                <a:solidFill>
                  <a:srgbClr val="800000"/>
                </a:solidFill>
                <a:latin typeface="Courier New" pitchFamily="49" charset="0"/>
              </a:rPr>
              <a:t>Circ(</a:t>
            </a:r>
          </a:p>
        </p:txBody>
      </p:sp>
      <p:sp>
        <p:nvSpPr>
          <p:cNvPr id="452614" name="Text Box 6"/>
          <p:cNvSpPr txBox="1">
            <a:spLocks noChangeArrowheads="1"/>
          </p:cNvSpPr>
          <p:nvPr/>
        </p:nvSpPr>
        <p:spPr bwMode="auto">
          <a:xfrm>
            <a:off x="1051167" y="2997200"/>
            <a:ext cx="25282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const Circ &amp; old)</a:t>
            </a:r>
          </a:p>
        </p:txBody>
      </p:sp>
      <p:sp>
        <p:nvSpPr>
          <p:cNvPr id="452615" name="Text Box 7"/>
          <p:cNvSpPr txBox="1">
            <a:spLocks noChangeArrowheads="1"/>
          </p:cNvSpPr>
          <p:nvPr/>
        </p:nvSpPr>
        <p:spPr bwMode="auto">
          <a:xfrm>
            <a:off x="363538" y="3248025"/>
            <a:ext cx="294183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{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m_x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old.m_x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m_y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old.m_y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m_rad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old.m_rad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452616" name="Text Box 8"/>
          <p:cNvSpPr txBox="1">
            <a:spLocks noChangeArrowheads="1"/>
          </p:cNvSpPr>
          <p:nvPr/>
        </p:nvSpPr>
        <p:spPr bwMode="auto">
          <a:xfrm>
            <a:off x="5448300" y="1163638"/>
            <a:ext cx="3648075" cy="210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200"/>
              <a:t>The copy constructor is not just used when you initialize a new variable from an existing one:</a:t>
            </a:r>
          </a:p>
          <a:p>
            <a:pPr algn="ctr"/>
            <a:endParaRPr lang="en-US" sz="2200">
              <a:solidFill>
                <a:srgbClr val="6600CC"/>
              </a:solidFill>
            </a:endParaRPr>
          </a:p>
          <a:p>
            <a:pPr algn="ctr"/>
            <a:r>
              <a:rPr lang="en-US" sz="2200">
                <a:solidFill>
                  <a:srgbClr val="6600CC"/>
                </a:solidFill>
              </a:rPr>
              <a:t>Circ b(a);</a:t>
            </a:r>
          </a:p>
        </p:txBody>
      </p:sp>
      <p:sp>
        <p:nvSpPr>
          <p:cNvPr id="452617" name="Text Box 9"/>
          <p:cNvSpPr txBox="1">
            <a:spLocks noChangeArrowheads="1"/>
          </p:cNvSpPr>
          <p:nvPr/>
        </p:nvSpPr>
        <p:spPr bwMode="auto">
          <a:xfrm>
            <a:off x="5343525" y="3703638"/>
            <a:ext cx="3648075" cy="1096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200"/>
              <a:t>It’s used </a:t>
            </a:r>
            <a:r>
              <a:rPr lang="en-US" sz="2200" i="1">
                <a:solidFill>
                  <a:srgbClr val="FF0000"/>
                </a:solidFill>
              </a:rPr>
              <a:t>any time</a:t>
            </a:r>
            <a:r>
              <a:rPr lang="en-US" sz="2200"/>
              <a:t> you make a new copy of an existing class variable.</a:t>
            </a:r>
          </a:p>
        </p:txBody>
      </p:sp>
      <p:sp>
        <p:nvSpPr>
          <p:cNvPr id="452618" name="Text Box 10"/>
          <p:cNvSpPr txBox="1">
            <a:spLocks noChangeArrowheads="1"/>
          </p:cNvSpPr>
          <p:nvPr/>
        </p:nvSpPr>
        <p:spPr bwMode="auto">
          <a:xfrm>
            <a:off x="5334000" y="5105400"/>
            <a:ext cx="3648075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200" dirty="0"/>
              <a:t>Can anyone think of </a:t>
            </a:r>
            <a:br>
              <a:rPr lang="en-US" sz="2200" dirty="0"/>
            </a:br>
            <a:r>
              <a:rPr lang="en-US" sz="2200" dirty="0"/>
              <a:t>other times when a copy constructor would be used?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2616" grpId="0"/>
      <p:bldP spid="452617" grpId="0"/>
      <p:bldP spid="45261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F1D38-CEB9-4182-8510-03512A2F291A}" type="slidenum">
              <a:rPr lang="en-US"/>
              <a:pPr/>
              <a:t>52</a:t>
            </a:fld>
            <a:endParaRPr lang="en-US"/>
          </a:p>
        </p:txBody>
      </p:sp>
      <p:sp>
        <p:nvSpPr>
          <p:cNvPr id="454658" name="Rectangle 2"/>
          <p:cNvSpPr>
            <a:spLocks noChangeArrowheads="1"/>
          </p:cNvSpPr>
          <p:nvPr/>
        </p:nvSpPr>
        <p:spPr bwMode="auto">
          <a:xfrm>
            <a:off x="330200" y="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grpSp>
        <p:nvGrpSpPr>
          <p:cNvPr id="454664" name="Group 8"/>
          <p:cNvGrpSpPr>
            <a:grpSpLocks/>
          </p:cNvGrpSpPr>
          <p:nvPr/>
        </p:nvGrpSpPr>
        <p:grpSpPr bwMode="auto">
          <a:xfrm>
            <a:off x="5664200" y="1138238"/>
            <a:ext cx="3756025" cy="3357562"/>
            <a:chOff x="2976" y="1094"/>
            <a:chExt cx="3024" cy="1265"/>
          </a:xfrm>
        </p:grpSpPr>
        <p:sp>
          <p:nvSpPr>
            <p:cNvPr id="454665" name="Rectangle 9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4666" name="Rectangle 10"/>
            <p:cNvSpPr>
              <a:spLocks noChangeArrowheads="1"/>
            </p:cNvSpPr>
            <p:nvPr/>
          </p:nvSpPr>
          <p:spPr bwMode="auto">
            <a:xfrm>
              <a:off x="2976" y="1094"/>
              <a:ext cx="3024" cy="1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en-US" sz="6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void foo(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Circ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temp)</a:t>
              </a: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cout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&lt;&lt;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“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Area is: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“</a:t>
              </a:r>
              <a:endPara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&lt;&lt;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temp.GetArea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</a:t>
              </a: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 </a:t>
              </a:r>
            </a:p>
            <a:p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Circ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a(1,2,10); </a:t>
              </a:r>
            </a:p>
            <a:p>
              <a:pPr eaLnBrk="0" hangingPunct="0"/>
              <a:endPara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foo(a);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54669" name="Line 13"/>
          <p:cNvSpPr>
            <a:spLocks noChangeShapeType="1"/>
          </p:cNvSpPr>
          <p:nvPr/>
        </p:nvSpPr>
        <p:spPr bwMode="auto">
          <a:xfrm>
            <a:off x="5727700" y="347345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454730" name="Group 74"/>
          <p:cNvGrpSpPr>
            <a:grpSpLocks/>
          </p:cNvGrpSpPr>
          <p:nvPr/>
        </p:nvGrpSpPr>
        <p:grpSpPr bwMode="auto">
          <a:xfrm>
            <a:off x="152400" y="1076325"/>
            <a:ext cx="5410200" cy="5737225"/>
            <a:chOff x="96" y="678"/>
            <a:chExt cx="3408" cy="3614"/>
          </a:xfrm>
        </p:grpSpPr>
        <p:sp>
          <p:nvSpPr>
            <p:cNvPr id="454659" name="Rectangle 3"/>
            <p:cNvSpPr>
              <a:spLocks noChangeArrowheads="1"/>
            </p:cNvSpPr>
            <p:nvPr/>
          </p:nvSpPr>
          <p:spPr bwMode="auto">
            <a:xfrm>
              <a:off x="123" y="728"/>
              <a:ext cx="3264" cy="3472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454729" name="Group 73"/>
            <p:cNvGrpSpPr>
              <a:grpSpLocks/>
            </p:cNvGrpSpPr>
            <p:nvPr/>
          </p:nvGrpSpPr>
          <p:grpSpPr bwMode="auto">
            <a:xfrm>
              <a:off x="96" y="678"/>
              <a:ext cx="3408" cy="3614"/>
              <a:chOff x="96" y="678"/>
              <a:chExt cx="3408" cy="3614"/>
            </a:xfrm>
          </p:grpSpPr>
          <p:sp>
            <p:nvSpPr>
              <p:cNvPr id="454660" name="Rectangle 4"/>
              <p:cNvSpPr>
                <a:spLocks noChangeArrowheads="1"/>
              </p:cNvSpPr>
              <p:nvPr/>
            </p:nvSpPr>
            <p:spPr bwMode="auto">
              <a:xfrm>
                <a:off x="96" y="678"/>
                <a:ext cx="3408" cy="361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CC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CCFFCC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class Circ</a:t>
                </a:r>
                <a:endParaRPr lang="en-US" sz="1200" dirty="0">
                  <a:solidFill>
                    <a:schemeClr val="tx1"/>
                  </a:solidFill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{</a:t>
                </a:r>
                <a:endParaRPr lang="en-US" sz="1200" dirty="0">
                  <a:solidFill>
                    <a:schemeClr val="tx1"/>
                  </a:solidFill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public:</a:t>
                </a:r>
                <a:endParaRPr lang="en-US" sz="1200" dirty="0">
                  <a:solidFill>
                    <a:schemeClr val="tx1"/>
                  </a:solidFill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	Circ(float x, float y, float r)</a:t>
                </a:r>
                <a:endParaRPr lang="en-US" sz="1200" dirty="0">
                  <a:solidFill>
                    <a:schemeClr val="tx1"/>
                  </a:solidFill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	{</a:t>
                </a:r>
                <a:endParaRPr lang="en-US" sz="1200" dirty="0">
                  <a:solidFill>
                    <a:schemeClr val="tx1"/>
                  </a:solidFill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    </a:t>
                </a:r>
                <a:r>
                  <a:rPr lang="en-US" sz="1800" b="1" dirty="0" err="1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m_x</a:t>
                </a: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 = x; </a:t>
                </a:r>
                <a:r>
                  <a:rPr lang="en-US" sz="1800" b="1" dirty="0" err="1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m_y</a:t>
                </a: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 = y; </a:t>
                </a:r>
                <a:r>
                  <a:rPr lang="en-US" sz="1800" b="1" dirty="0" err="1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m_rad</a:t>
                </a: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 = r;</a:t>
                </a:r>
                <a:endParaRPr lang="en-US" sz="1200" dirty="0">
                  <a:solidFill>
                    <a:schemeClr val="tx1"/>
                  </a:solidFill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	}</a:t>
                </a:r>
              </a:p>
              <a:p>
                <a:pPr eaLnBrk="0" hangingPunct="0">
                  <a:tabLst>
                    <a:tab pos="228600" algn="l"/>
                  </a:tabLst>
                </a:pPr>
                <a:endPara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endPara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endPara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endPara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endPara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endParaRPr lang="en-US" sz="1800" b="1" dirty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	float GetArea()</a:t>
                </a:r>
                <a:endParaRPr lang="en-US" sz="1800" b="1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	{</a:t>
                </a:r>
                <a:endParaRPr lang="en-US" sz="1800" b="1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	  return(3.14159*</a:t>
                </a:r>
                <a:r>
                  <a:rPr lang="en-US" sz="1800" b="1" dirty="0" err="1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m_rad</a:t>
                </a: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*</a:t>
                </a:r>
                <a:r>
                  <a:rPr lang="en-US" sz="1800" b="1" dirty="0" err="1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m_rad</a:t>
                </a: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);</a:t>
                </a:r>
                <a:endParaRPr lang="en-US" sz="1800" b="1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	}</a:t>
                </a: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private:</a:t>
                </a:r>
                <a:endParaRPr lang="en-US" sz="1200" dirty="0">
                  <a:solidFill>
                    <a:schemeClr val="tx1"/>
                  </a:solidFill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	float m_x, </a:t>
                </a:r>
                <a:r>
                  <a:rPr lang="en-US" sz="1800" b="1" dirty="0" err="1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m_y</a:t>
                </a: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, </a:t>
                </a:r>
                <a:r>
                  <a:rPr lang="en-US" sz="1800" b="1" dirty="0" err="1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m_rad</a:t>
                </a: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;</a:t>
                </a:r>
                <a:endParaRPr lang="en-US" sz="1200" dirty="0">
                  <a:solidFill>
                    <a:schemeClr val="tx1"/>
                  </a:solidFill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800" b="1" dirty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rPr>
                  <a:t>};</a:t>
                </a:r>
                <a:endParaRPr lang="en-US" sz="1200" dirty="0">
                  <a:solidFill>
                    <a:schemeClr val="tx1"/>
                  </a:solidFill>
                </a:endParaRPr>
              </a:p>
              <a:p>
                <a:pPr eaLnBrk="0" hangingPunct="0">
                  <a:tabLst>
                    <a:tab pos="228600" algn="l"/>
                  </a:tabLst>
                </a:pPr>
                <a:r>
                  <a:rPr lang="en-US" sz="1000" b="1" dirty="0">
                    <a:solidFill>
                      <a:schemeClr val="tx1"/>
                    </a:solidFill>
                    <a:latin typeface="Times New Roman"/>
                    <a:cs typeface="Courier New" pitchFamily="49" charset="0"/>
                  </a:rPr>
                  <a:t> </a:t>
                </a:r>
                <a:endParaRPr lang="en-US" dirty="0">
                  <a:solidFill>
                    <a:schemeClr val="tx1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454661" name="Text Box 5"/>
              <p:cNvSpPr txBox="1">
                <a:spLocks noChangeArrowheads="1"/>
              </p:cNvSpPr>
              <p:nvPr/>
            </p:nvSpPr>
            <p:spPr bwMode="auto">
              <a:xfrm>
                <a:off x="226" y="1883"/>
                <a:ext cx="54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800" b="1">
                    <a:solidFill>
                      <a:srgbClr val="800000"/>
                    </a:solidFill>
                    <a:latin typeface="Courier New" pitchFamily="49" charset="0"/>
                  </a:rPr>
                  <a:t>Circ(</a:t>
                </a:r>
              </a:p>
            </p:txBody>
          </p:sp>
          <p:sp>
            <p:nvSpPr>
              <p:cNvPr id="454662" name="Text Box 6"/>
              <p:cNvSpPr txBox="1">
                <a:spLocks noChangeArrowheads="1"/>
              </p:cNvSpPr>
              <p:nvPr/>
            </p:nvSpPr>
            <p:spPr bwMode="auto">
              <a:xfrm>
                <a:off x="657" y="1888"/>
                <a:ext cx="1593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const Circ &amp; old)</a:t>
                </a:r>
              </a:p>
            </p:txBody>
          </p:sp>
          <p:sp>
            <p:nvSpPr>
              <p:cNvPr id="454663" name="Text Box 7"/>
              <p:cNvSpPr txBox="1">
                <a:spLocks noChangeArrowheads="1"/>
              </p:cNvSpPr>
              <p:nvPr/>
            </p:nvSpPr>
            <p:spPr bwMode="auto">
              <a:xfrm>
                <a:off x="229" y="2046"/>
                <a:ext cx="1853" cy="9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{</a:t>
                </a:r>
              </a:p>
              <a:p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  </a:t>
                </a:r>
                <a:r>
                  <a:rPr lang="en-US" sz="1800" b="1" dirty="0" err="1">
                    <a:solidFill>
                      <a:srgbClr val="990000"/>
                    </a:solidFill>
                    <a:latin typeface="Courier New" pitchFamily="49" charset="0"/>
                  </a:rPr>
                  <a:t>m_x</a:t>
                </a:r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 = </a:t>
                </a:r>
                <a:r>
                  <a:rPr lang="en-US" sz="1800" b="1" dirty="0" err="1">
                    <a:solidFill>
                      <a:srgbClr val="990000"/>
                    </a:solidFill>
                    <a:latin typeface="Courier New" pitchFamily="49" charset="0"/>
                  </a:rPr>
                  <a:t>old.m_x</a:t>
                </a:r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;</a:t>
                </a:r>
              </a:p>
              <a:p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  </a:t>
                </a:r>
                <a:r>
                  <a:rPr lang="en-US" sz="1800" b="1" dirty="0" err="1">
                    <a:solidFill>
                      <a:srgbClr val="990000"/>
                    </a:solidFill>
                    <a:latin typeface="Courier New" pitchFamily="49" charset="0"/>
                  </a:rPr>
                  <a:t>m_y</a:t>
                </a:r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 = </a:t>
                </a:r>
                <a:r>
                  <a:rPr lang="en-US" sz="1800" b="1" dirty="0" err="1">
                    <a:solidFill>
                      <a:srgbClr val="990000"/>
                    </a:solidFill>
                    <a:latin typeface="Courier New" pitchFamily="49" charset="0"/>
                  </a:rPr>
                  <a:t>old.m_y</a:t>
                </a:r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;</a:t>
                </a:r>
              </a:p>
              <a:p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  </a:t>
                </a:r>
                <a:r>
                  <a:rPr lang="en-US" sz="1800" b="1" dirty="0" err="1">
                    <a:solidFill>
                      <a:srgbClr val="990000"/>
                    </a:solidFill>
                    <a:latin typeface="Courier New" pitchFamily="49" charset="0"/>
                  </a:rPr>
                  <a:t>m_rad</a:t>
                </a:r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 = </a:t>
                </a:r>
                <a:r>
                  <a:rPr lang="en-US" sz="1800" b="1" dirty="0" err="1">
                    <a:solidFill>
                      <a:srgbClr val="990000"/>
                    </a:solidFill>
                    <a:latin typeface="Courier New" pitchFamily="49" charset="0"/>
                  </a:rPr>
                  <a:t>old.m_rad</a:t>
                </a:r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;</a:t>
                </a:r>
              </a:p>
              <a:p>
                <a:r>
                  <a:rPr lang="en-US" sz="1800" b="1" dirty="0">
                    <a:solidFill>
                      <a:srgbClr val="990000"/>
                    </a:solidFill>
                    <a:latin typeface="Courier New" pitchFamily="49" charset="0"/>
                  </a:rPr>
                  <a:t>}</a:t>
                </a:r>
              </a:p>
            </p:txBody>
          </p:sp>
        </p:grpSp>
      </p:grpSp>
      <p:sp>
        <p:nvSpPr>
          <p:cNvPr id="454731" name="Text Box 75"/>
          <p:cNvSpPr txBox="1">
            <a:spLocks noChangeArrowheads="1"/>
          </p:cNvSpPr>
          <p:nvPr/>
        </p:nvSpPr>
        <p:spPr bwMode="auto">
          <a:xfrm>
            <a:off x="5524500" y="4572000"/>
            <a:ext cx="3648075" cy="2224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200" dirty="0"/>
              <a:t>Here’s a simple program that </a:t>
            </a:r>
            <a:r>
              <a:rPr lang="en-US" sz="2200" dirty="0">
                <a:solidFill>
                  <a:srgbClr val="6600CC"/>
                </a:solidFill>
              </a:rPr>
              <a:t>passes a circle</a:t>
            </a:r>
            <a:r>
              <a:rPr lang="en-US" sz="2200" dirty="0"/>
              <a:t> to a function…</a:t>
            </a:r>
            <a:br>
              <a:rPr lang="en-US" sz="2200" dirty="0"/>
            </a:br>
            <a:r>
              <a:rPr lang="en-US" sz="800" dirty="0"/>
              <a:t> </a:t>
            </a:r>
            <a:br>
              <a:rPr lang="en-US" sz="800" dirty="0"/>
            </a:br>
            <a:r>
              <a:rPr lang="en-US" sz="2200" dirty="0"/>
              <a:t>Any guesses if/when the </a:t>
            </a:r>
            <a:r>
              <a:rPr lang="en-US" sz="2200" dirty="0">
                <a:solidFill>
                  <a:srgbClr val="6600CC"/>
                </a:solidFill>
              </a:rPr>
              <a:t>copy constructor</a:t>
            </a:r>
            <a:r>
              <a:rPr lang="en-US" sz="2200" dirty="0"/>
              <a:t> is called?</a:t>
            </a:r>
          </a:p>
        </p:txBody>
      </p:sp>
      <p:sp>
        <p:nvSpPr>
          <p:cNvPr id="454732" name="Rectangle 76"/>
          <p:cNvSpPr>
            <a:spLocks noChangeArrowheads="1"/>
          </p:cNvSpPr>
          <p:nvPr/>
        </p:nvSpPr>
        <p:spPr bwMode="auto">
          <a:xfrm>
            <a:off x="0" y="995363"/>
            <a:ext cx="5387975" cy="58356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454721" name="Group 65"/>
          <p:cNvGrpSpPr>
            <a:grpSpLocks/>
          </p:cNvGrpSpPr>
          <p:nvPr/>
        </p:nvGrpSpPr>
        <p:grpSpPr bwMode="auto">
          <a:xfrm>
            <a:off x="1563687" y="3608388"/>
            <a:ext cx="4129087" cy="3014662"/>
            <a:chOff x="2029" y="152"/>
            <a:chExt cx="2464" cy="1899"/>
          </a:xfrm>
        </p:grpSpPr>
        <p:grpSp>
          <p:nvGrpSpPr>
            <p:cNvPr id="454722" name="Group 66"/>
            <p:cNvGrpSpPr>
              <a:grpSpLocks/>
            </p:cNvGrpSpPr>
            <p:nvPr/>
          </p:nvGrpSpPr>
          <p:grpSpPr bwMode="auto">
            <a:xfrm>
              <a:off x="2216" y="229"/>
              <a:ext cx="2277" cy="1822"/>
              <a:chOff x="2216" y="229"/>
              <a:chExt cx="2277" cy="1822"/>
            </a:xfrm>
          </p:grpSpPr>
          <p:sp>
            <p:nvSpPr>
              <p:cNvPr id="454723" name="Rectangle 67"/>
              <p:cNvSpPr>
                <a:spLocks noChangeArrowheads="1"/>
              </p:cNvSpPr>
              <p:nvPr/>
            </p:nvSpPr>
            <p:spPr bwMode="auto">
              <a:xfrm>
                <a:off x="2216" y="229"/>
                <a:ext cx="2277" cy="1822"/>
              </a:xfrm>
              <a:prstGeom prst="rect">
                <a:avLst/>
              </a:prstGeom>
              <a:solidFill>
                <a:srgbClr val="CCFFCC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class Circ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{</a:t>
                </a: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...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Circ(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float x, float y, float rad</a:t>
                </a:r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)</a:t>
                </a:r>
                <a:endParaRPr lang="en-US" sz="1400" dirty="0">
                  <a:solidFill>
                    <a:srgbClr val="6600CC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{</a:t>
                </a:r>
                <a:endParaRPr lang="en-US" sz="1400" dirty="0">
                  <a:solidFill>
                    <a:srgbClr val="6600CC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m_x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= x;</a:t>
                </a:r>
              </a:p>
              <a:p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m_y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= y;</a:t>
                </a:r>
              </a:p>
              <a:p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 dirty="0" err="1">
                    <a:solidFill>
                      <a:schemeClr val="accent2"/>
                    </a:solidFill>
                    <a:latin typeface="Courier New" pitchFamily="49" charset="0"/>
                  </a:rPr>
                  <a:t>m_rad</a:t>
                </a:r>
                <a:r>
                  <a:rPr lang="en-US" sz="1400" b="1" dirty="0">
                    <a:solidFill>
                      <a:schemeClr val="accent2"/>
                    </a:solidFill>
                    <a:latin typeface="Courier New" pitchFamily="49" charset="0"/>
                  </a:rPr>
                  <a:t> = rad;</a:t>
                </a:r>
              </a:p>
              <a:p>
                <a:r>
                  <a:rPr lang="en-US" sz="1400" b="1" dirty="0">
                    <a:solidFill>
                      <a:srgbClr val="6600CC"/>
                    </a:solidFill>
                    <a:latin typeface="Courier New" pitchFamily="49" charset="0"/>
                  </a:rPr>
                  <a:t> }</a:t>
                </a:r>
              </a:p>
              <a:p>
                <a:r>
                  <a:rPr lang="en-US" sz="1400" dirty="0">
                    <a:solidFill>
                      <a:schemeClr val="tx1"/>
                    </a:solidFill>
                    <a:latin typeface="Courier New" pitchFamily="49" charset="0"/>
                  </a:rPr>
                  <a:t> ...</a:t>
                </a: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private: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</a:t>
                </a:r>
                <a:r>
                  <a:rPr lang="en-US" sz="1400" b="1" dirty="0" err="1">
                    <a:solidFill>
                      <a:schemeClr val="tx1"/>
                    </a:solidFill>
                    <a:latin typeface="Courier New" pitchFamily="49" charset="0"/>
                  </a:rPr>
                  <a:t>m_x</a:t>
                </a:r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    </a:t>
                </a:r>
                <a:r>
                  <a:rPr lang="en-US" sz="1400" b="1" dirty="0" err="1">
                    <a:solidFill>
                      <a:schemeClr val="tx1"/>
                    </a:solidFill>
                    <a:latin typeface="Courier New" pitchFamily="49" charset="0"/>
                  </a:rPr>
                  <a:t>m_y</a:t>
                </a:r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    </a:t>
                </a:r>
                <a:r>
                  <a:rPr lang="en-US" sz="1400" b="1" dirty="0" err="1">
                    <a:solidFill>
                      <a:schemeClr val="tx1"/>
                    </a:solidFill>
                    <a:latin typeface="Courier New" pitchFamily="49" charset="0"/>
                  </a:rPr>
                  <a:t>m_rad</a:t>
                </a:r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  </a:t>
                </a:r>
                <a:endParaRPr lang="en-US" sz="1400" dirty="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Courier New" pitchFamily="49" charset="0"/>
                  </a:rPr>
                  <a:t>}</a:t>
                </a:r>
              </a:p>
            </p:txBody>
          </p:sp>
          <p:sp>
            <p:nvSpPr>
              <p:cNvPr id="454724" name="Rectangle 68"/>
              <p:cNvSpPr>
                <a:spLocks noChangeArrowheads="1"/>
              </p:cNvSpPr>
              <p:nvPr/>
            </p:nvSpPr>
            <p:spPr bwMode="auto">
              <a:xfrm>
                <a:off x="2640" y="1737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4725" name="Rectangle 69"/>
              <p:cNvSpPr>
                <a:spLocks noChangeArrowheads="1"/>
              </p:cNvSpPr>
              <p:nvPr/>
            </p:nvSpPr>
            <p:spPr bwMode="auto">
              <a:xfrm>
                <a:off x="3229" y="1728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4726" name="Rectangle 70"/>
              <p:cNvSpPr>
                <a:spLocks noChangeArrowheads="1"/>
              </p:cNvSpPr>
              <p:nvPr/>
            </p:nvSpPr>
            <p:spPr bwMode="auto">
              <a:xfrm>
                <a:off x="3972" y="1733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54727" name="Text Box 71"/>
            <p:cNvSpPr txBox="1">
              <a:spLocks noChangeArrowheads="1"/>
            </p:cNvSpPr>
            <p:nvPr/>
          </p:nvSpPr>
          <p:spPr bwMode="auto">
            <a:xfrm>
              <a:off x="2029" y="152"/>
              <a:ext cx="21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a</a:t>
              </a:r>
            </a:p>
          </p:txBody>
        </p:sp>
      </p:grpSp>
      <p:sp>
        <p:nvSpPr>
          <p:cNvPr id="454735" name="Text Box 79"/>
          <p:cNvSpPr txBox="1">
            <a:spLocks noChangeArrowheads="1"/>
          </p:cNvSpPr>
          <p:nvPr/>
        </p:nvSpPr>
        <p:spPr bwMode="auto">
          <a:xfrm>
            <a:off x="2709863" y="6072188"/>
            <a:ext cx="298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454737" name="Text Box 81"/>
          <p:cNvSpPr txBox="1">
            <a:spLocks noChangeArrowheads="1"/>
          </p:cNvSpPr>
          <p:nvPr/>
        </p:nvSpPr>
        <p:spPr bwMode="auto">
          <a:xfrm>
            <a:off x="3683000" y="6038850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454739" name="Text Box 83"/>
          <p:cNvSpPr txBox="1">
            <a:spLocks noChangeArrowheads="1"/>
          </p:cNvSpPr>
          <p:nvPr/>
        </p:nvSpPr>
        <p:spPr bwMode="auto">
          <a:xfrm>
            <a:off x="4800600" y="6042025"/>
            <a:ext cx="4540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10</a:t>
            </a:r>
          </a:p>
        </p:txBody>
      </p:sp>
      <p:sp>
        <p:nvSpPr>
          <p:cNvPr id="454741" name="Line 85"/>
          <p:cNvSpPr>
            <a:spLocks noChangeShapeType="1"/>
          </p:cNvSpPr>
          <p:nvPr/>
        </p:nvSpPr>
        <p:spPr bwMode="auto">
          <a:xfrm>
            <a:off x="5692775" y="4048125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54689" name="Rectangle 33"/>
          <p:cNvSpPr>
            <a:spLocks noChangeArrowheads="1"/>
          </p:cNvSpPr>
          <p:nvPr/>
        </p:nvSpPr>
        <p:spPr bwMode="auto">
          <a:xfrm>
            <a:off x="0" y="1828800"/>
            <a:ext cx="4802188" cy="1733550"/>
          </a:xfrm>
          <a:prstGeom prst="rect">
            <a:avLst/>
          </a:prstGeom>
          <a:solidFill>
            <a:srgbClr val="E7E7FF"/>
          </a:solidFill>
          <a:ln w="285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/>
              <a:t>Wait a second!</a:t>
            </a:r>
          </a:p>
          <a:p>
            <a:pPr algn="ctr"/>
            <a:endParaRPr lang="en-US" sz="1000"/>
          </a:p>
          <a:p>
            <a:pPr algn="ctr"/>
            <a:r>
              <a:rPr lang="en-US"/>
              <a:t>We’re </a:t>
            </a:r>
            <a:r>
              <a:rPr lang="en-US">
                <a:solidFill>
                  <a:schemeClr val="accent2"/>
                </a:solidFill>
              </a:rPr>
              <a:t>creating a new variable </a:t>
            </a:r>
            <a:r>
              <a:rPr lang="en-US"/>
              <a:t>called </a:t>
            </a:r>
            <a:r>
              <a:rPr lang="en-US">
                <a:solidFill>
                  <a:schemeClr val="accent2"/>
                </a:solidFill>
              </a:rPr>
              <a:t>temp</a:t>
            </a:r>
            <a:r>
              <a:rPr lang="en-US"/>
              <a:t> and </a:t>
            </a:r>
            <a:r>
              <a:rPr lang="en-US">
                <a:solidFill>
                  <a:schemeClr val="accent2"/>
                </a:solidFill>
              </a:rPr>
              <a:t>copying the value</a:t>
            </a:r>
            <a:r>
              <a:rPr lang="en-US"/>
              <a:t> of </a:t>
            </a:r>
            <a:r>
              <a:rPr lang="en-US">
                <a:solidFill>
                  <a:schemeClr val="accent2"/>
                </a:solidFill>
              </a:rPr>
              <a:t>a</a:t>
            </a:r>
            <a:r>
              <a:rPr lang="en-US"/>
              <a:t> into it! Hmmm!!!</a:t>
            </a:r>
          </a:p>
        </p:txBody>
      </p:sp>
      <p:sp>
        <p:nvSpPr>
          <p:cNvPr id="454742" name="Line 86"/>
          <p:cNvSpPr>
            <a:spLocks noChangeShapeType="1"/>
          </p:cNvSpPr>
          <p:nvPr/>
        </p:nvSpPr>
        <p:spPr bwMode="auto">
          <a:xfrm flipV="1">
            <a:off x="6646863" y="1520825"/>
            <a:ext cx="1046162" cy="2417763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54743" name="Line 87"/>
          <p:cNvSpPr>
            <a:spLocks noChangeShapeType="1"/>
          </p:cNvSpPr>
          <p:nvPr/>
        </p:nvSpPr>
        <p:spPr bwMode="auto">
          <a:xfrm>
            <a:off x="5462856" y="1403243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454745" name="Group 89"/>
          <p:cNvGrpSpPr>
            <a:grpSpLocks/>
          </p:cNvGrpSpPr>
          <p:nvPr/>
        </p:nvGrpSpPr>
        <p:grpSpPr bwMode="auto">
          <a:xfrm>
            <a:off x="268288" y="533400"/>
            <a:ext cx="4246562" cy="2989263"/>
            <a:chOff x="1691" y="152"/>
            <a:chExt cx="2686" cy="1883"/>
          </a:xfrm>
        </p:grpSpPr>
        <p:grpSp>
          <p:nvGrpSpPr>
            <p:cNvPr id="454746" name="Group 90"/>
            <p:cNvGrpSpPr>
              <a:grpSpLocks/>
            </p:cNvGrpSpPr>
            <p:nvPr/>
          </p:nvGrpSpPr>
          <p:grpSpPr bwMode="auto">
            <a:xfrm>
              <a:off x="2216" y="229"/>
              <a:ext cx="2161" cy="1806"/>
              <a:chOff x="2216" y="229"/>
              <a:chExt cx="2161" cy="1806"/>
            </a:xfrm>
          </p:grpSpPr>
          <p:sp>
            <p:nvSpPr>
              <p:cNvPr id="454747" name="Rectangle 91"/>
              <p:cNvSpPr>
                <a:spLocks noChangeArrowheads="1"/>
              </p:cNvSpPr>
              <p:nvPr/>
            </p:nvSpPr>
            <p:spPr bwMode="auto">
              <a:xfrm>
                <a:off x="2216" y="229"/>
                <a:ext cx="2161" cy="1806"/>
              </a:xfrm>
              <a:prstGeom prst="rect">
                <a:avLst/>
              </a:prstGeom>
              <a:solidFill>
                <a:srgbClr val="CCFFCC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sz="1400" b="1">
                    <a:solidFill>
                      <a:schemeClr val="tx1"/>
                    </a:solidFill>
                    <a:latin typeface="Courier New" pitchFamily="49" charset="0"/>
                  </a:rPr>
                  <a:t>class Circ</a:t>
                </a:r>
                <a:endParaRPr lang="en-US" sz="140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>
                    <a:solidFill>
                      <a:schemeClr val="tx1"/>
                    </a:solidFill>
                    <a:latin typeface="Courier New" pitchFamily="49" charset="0"/>
                  </a:rPr>
                  <a:t>{</a:t>
                </a:r>
              </a:p>
              <a:p>
                <a:r>
                  <a:rPr lang="en-US" sz="1400" b="1">
                    <a:solidFill>
                      <a:schemeClr val="tx1"/>
                    </a:solidFill>
                    <a:latin typeface="Courier New" pitchFamily="49" charset="0"/>
                  </a:rPr>
                  <a:t> ...</a:t>
                </a:r>
                <a:endParaRPr lang="en-US" sz="140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>
                    <a:solidFill>
                      <a:srgbClr val="6600CC"/>
                    </a:solidFill>
                    <a:latin typeface="Courier New" pitchFamily="49" charset="0"/>
                  </a:rPr>
                  <a:t> Circ(</a:t>
                </a:r>
                <a:r>
                  <a:rPr lang="en-US" sz="1400" b="1">
                    <a:solidFill>
                      <a:schemeClr val="accent2"/>
                    </a:solidFill>
                    <a:latin typeface="Courier New" pitchFamily="49" charset="0"/>
                  </a:rPr>
                  <a:t>const Circ &amp;old</a:t>
                </a:r>
                <a:r>
                  <a:rPr lang="en-US" sz="1400" b="1">
                    <a:solidFill>
                      <a:srgbClr val="6600CC"/>
                    </a:solidFill>
                    <a:latin typeface="Courier New" pitchFamily="49" charset="0"/>
                  </a:rPr>
                  <a:t>)</a:t>
                </a:r>
                <a:endParaRPr lang="en-US" sz="1400">
                  <a:solidFill>
                    <a:srgbClr val="6600CC"/>
                  </a:solidFill>
                  <a:latin typeface="Courier New" pitchFamily="49" charset="0"/>
                </a:endParaRPr>
              </a:p>
              <a:p>
                <a:r>
                  <a:rPr lang="en-US" sz="1400" b="1">
                    <a:solidFill>
                      <a:srgbClr val="6600CC"/>
                    </a:solidFill>
                    <a:latin typeface="Courier New" pitchFamily="49" charset="0"/>
                  </a:rPr>
                  <a:t> {</a:t>
                </a:r>
                <a:endParaRPr lang="en-US" sz="1400">
                  <a:solidFill>
                    <a:srgbClr val="6600CC"/>
                  </a:solidFill>
                  <a:latin typeface="Courier New" pitchFamily="49" charset="0"/>
                </a:endParaRPr>
              </a:p>
              <a:p>
                <a:r>
                  <a:rPr lang="en-US" sz="1400" b="1">
                    <a:solidFill>
                      <a:srgbClr val="6600CC"/>
                    </a:solidFill>
                    <a:latin typeface="Courier New" pitchFamily="49" charset="0"/>
                  </a:rPr>
                  <a:t>   </a:t>
                </a:r>
                <a:r>
                  <a:rPr lang="en-US" sz="1400" b="1">
                    <a:solidFill>
                      <a:schemeClr val="accent2"/>
                    </a:solidFill>
                    <a:latin typeface="Courier New" pitchFamily="49" charset="0"/>
                  </a:rPr>
                  <a:t>m_x = old.m_x;</a:t>
                </a:r>
              </a:p>
              <a:p>
                <a:r>
                  <a:rPr lang="en-US" sz="1400" b="1">
                    <a:solidFill>
                      <a:schemeClr val="accent2"/>
                    </a:solidFill>
                    <a:latin typeface="Courier New" pitchFamily="49" charset="0"/>
                  </a:rPr>
                  <a:t>   m_y = old.m_y;</a:t>
                </a:r>
              </a:p>
              <a:p>
                <a:r>
                  <a:rPr lang="en-US" sz="1400" b="1">
                    <a:solidFill>
                      <a:schemeClr val="accent2"/>
                    </a:solidFill>
                    <a:latin typeface="Courier New" pitchFamily="49" charset="0"/>
                  </a:rPr>
                  <a:t>   m_rad = old.m_rad;</a:t>
                </a:r>
              </a:p>
              <a:p>
                <a:r>
                  <a:rPr lang="en-US" sz="1400" b="1">
                    <a:solidFill>
                      <a:srgbClr val="6600CC"/>
                    </a:solidFill>
                    <a:latin typeface="Courier New" pitchFamily="49" charset="0"/>
                  </a:rPr>
                  <a:t> }</a:t>
                </a:r>
              </a:p>
              <a:p>
                <a:r>
                  <a:rPr lang="en-US" sz="1400">
                    <a:solidFill>
                      <a:schemeClr val="tx1"/>
                    </a:solidFill>
                    <a:latin typeface="Courier New" pitchFamily="49" charset="0"/>
                  </a:rPr>
                  <a:t> ...</a:t>
                </a:r>
              </a:p>
              <a:p>
                <a:r>
                  <a:rPr lang="en-US" sz="1400" b="1">
                    <a:solidFill>
                      <a:schemeClr val="tx1"/>
                    </a:solidFill>
                    <a:latin typeface="Courier New" pitchFamily="49" charset="0"/>
                  </a:rPr>
                  <a:t>private:</a:t>
                </a:r>
                <a:endParaRPr lang="en-US" sz="140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>
                    <a:solidFill>
                      <a:schemeClr val="tx1"/>
                    </a:solidFill>
                    <a:latin typeface="Courier New" pitchFamily="49" charset="0"/>
                  </a:rPr>
                  <a:t>  m_x      m_y      m_rad  </a:t>
                </a:r>
                <a:endParaRPr lang="en-US" sz="1400">
                  <a:solidFill>
                    <a:schemeClr val="tx1"/>
                  </a:solidFill>
                  <a:latin typeface="Courier New" pitchFamily="49" charset="0"/>
                </a:endParaRPr>
              </a:p>
              <a:p>
                <a:r>
                  <a:rPr lang="en-US" sz="1400" b="1">
                    <a:solidFill>
                      <a:schemeClr val="tx1"/>
                    </a:solidFill>
                    <a:latin typeface="Courier New" pitchFamily="49" charset="0"/>
                  </a:rPr>
                  <a:t>}</a:t>
                </a:r>
              </a:p>
            </p:txBody>
          </p:sp>
          <p:sp>
            <p:nvSpPr>
              <p:cNvPr id="454748" name="Rectangle 92"/>
              <p:cNvSpPr>
                <a:spLocks noChangeArrowheads="1"/>
              </p:cNvSpPr>
              <p:nvPr/>
            </p:nvSpPr>
            <p:spPr bwMode="auto">
              <a:xfrm>
                <a:off x="2640" y="1737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4749" name="Rectangle 93"/>
              <p:cNvSpPr>
                <a:spLocks noChangeArrowheads="1"/>
              </p:cNvSpPr>
              <p:nvPr/>
            </p:nvSpPr>
            <p:spPr bwMode="auto">
              <a:xfrm>
                <a:off x="3229" y="1728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4750" name="Rectangle 94"/>
              <p:cNvSpPr>
                <a:spLocks noChangeArrowheads="1"/>
              </p:cNvSpPr>
              <p:nvPr/>
            </p:nvSpPr>
            <p:spPr bwMode="auto">
              <a:xfrm>
                <a:off x="3972" y="1733"/>
                <a:ext cx="312" cy="144"/>
              </a:xfrm>
              <a:prstGeom prst="rect">
                <a:avLst/>
              </a:prstGeom>
              <a:solidFill>
                <a:srgbClr val="FFCCFF"/>
              </a:solidFill>
              <a:ln w="952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54751" name="Text Box 95"/>
            <p:cNvSpPr txBox="1">
              <a:spLocks noChangeArrowheads="1"/>
            </p:cNvSpPr>
            <p:nvPr/>
          </p:nvSpPr>
          <p:spPr bwMode="auto">
            <a:xfrm>
              <a:off x="1691" y="152"/>
              <a:ext cx="125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temp            </a:t>
              </a:r>
            </a:p>
          </p:txBody>
        </p:sp>
      </p:grpSp>
      <p:sp>
        <p:nvSpPr>
          <p:cNvPr id="454752" name="Line 96"/>
          <p:cNvSpPr>
            <a:spLocks noChangeShapeType="1"/>
          </p:cNvSpPr>
          <p:nvPr/>
        </p:nvSpPr>
        <p:spPr bwMode="auto">
          <a:xfrm>
            <a:off x="987425" y="1444625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54753" name="Text Box 97"/>
          <p:cNvSpPr txBox="1">
            <a:spLocks noChangeArrowheads="1"/>
          </p:cNvSpPr>
          <p:nvPr/>
        </p:nvSpPr>
        <p:spPr bwMode="auto">
          <a:xfrm>
            <a:off x="3140075" y="1063625"/>
            <a:ext cx="274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 </a:t>
            </a:r>
          </a:p>
        </p:txBody>
      </p:sp>
      <p:cxnSp>
        <p:nvCxnSpPr>
          <p:cNvPr id="454754" name="AutoShape 98"/>
          <p:cNvCxnSpPr>
            <a:cxnSpLocks noChangeShapeType="1"/>
            <a:stCxn id="454753" idx="2"/>
          </p:cNvCxnSpPr>
          <p:nvPr/>
        </p:nvCxnSpPr>
        <p:spPr bwMode="auto">
          <a:xfrm rot="16200000" flipH="1">
            <a:off x="3024982" y="1774031"/>
            <a:ext cx="2192338" cy="1685925"/>
          </a:xfrm>
          <a:prstGeom prst="curvedConnector3">
            <a:avLst>
              <a:gd name="adj1" fmla="val 49963"/>
            </a:avLst>
          </a:prstGeom>
          <a:noFill/>
          <a:ln w="38100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4756" name="Text Box 100"/>
          <p:cNvSpPr txBox="1">
            <a:spLocks noChangeArrowheads="1"/>
          </p:cNvSpPr>
          <p:nvPr/>
        </p:nvSpPr>
        <p:spPr bwMode="auto">
          <a:xfrm>
            <a:off x="4673600" y="3713163"/>
            <a:ext cx="274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 </a:t>
            </a:r>
          </a:p>
        </p:txBody>
      </p:sp>
      <p:sp>
        <p:nvSpPr>
          <p:cNvPr id="454757" name="Line 101"/>
          <p:cNvSpPr>
            <a:spLocks noChangeShapeType="1"/>
          </p:cNvSpPr>
          <p:nvPr/>
        </p:nvSpPr>
        <p:spPr bwMode="auto">
          <a:xfrm>
            <a:off x="1177925" y="188595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54758" name="Text Box 102"/>
          <p:cNvSpPr txBox="1">
            <a:spLocks noChangeArrowheads="1"/>
          </p:cNvSpPr>
          <p:nvPr/>
        </p:nvSpPr>
        <p:spPr bwMode="auto">
          <a:xfrm>
            <a:off x="2705100" y="6067425"/>
            <a:ext cx="2984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454759" name="Line 103"/>
          <p:cNvSpPr>
            <a:spLocks noChangeShapeType="1"/>
          </p:cNvSpPr>
          <p:nvPr/>
        </p:nvSpPr>
        <p:spPr bwMode="auto">
          <a:xfrm>
            <a:off x="1181100" y="20955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54760" name="Text Box 104"/>
          <p:cNvSpPr txBox="1">
            <a:spLocks noChangeArrowheads="1"/>
          </p:cNvSpPr>
          <p:nvPr/>
        </p:nvSpPr>
        <p:spPr bwMode="auto">
          <a:xfrm>
            <a:off x="3679825" y="6038850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454761" name="Line 105"/>
          <p:cNvSpPr>
            <a:spLocks noChangeShapeType="1"/>
          </p:cNvSpPr>
          <p:nvPr/>
        </p:nvSpPr>
        <p:spPr bwMode="auto">
          <a:xfrm>
            <a:off x="1181100" y="2295525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54762" name="Text Box 106"/>
          <p:cNvSpPr txBox="1">
            <a:spLocks noChangeArrowheads="1"/>
          </p:cNvSpPr>
          <p:nvPr/>
        </p:nvSpPr>
        <p:spPr bwMode="auto">
          <a:xfrm>
            <a:off x="4813300" y="6038850"/>
            <a:ext cx="4540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</a:rPr>
              <a:t>10</a:t>
            </a:r>
          </a:p>
        </p:txBody>
      </p:sp>
      <p:sp>
        <p:nvSpPr>
          <p:cNvPr id="454763" name="Rectangle 107"/>
          <p:cNvSpPr>
            <a:spLocks noChangeArrowheads="1"/>
          </p:cNvSpPr>
          <p:nvPr/>
        </p:nvSpPr>
        <p:spPr bwMode="auto">
          <a:xfrm>
            <a:off x="-7938" y="5635255"/>
            <a:ext cx="5341938" cy="1200329"/>
          </a:xfrm>
          <a:prstGeom prst="rect">
            <a:avLst/>
          </a:prstGeom>
          <a:solidFill>
            <a:srgbClr val="E7E7FF"/>
          </a:solidFill>
          <a:ln w="285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Now that our temp variable has been copy-constructed, it can be used normally by our foo function!</a:t>
            </a:r>
          </a:p>
        </p:txBody>
      </p:sp>
      <p:sp>
        <p:nvSpPr>
          <p:cNvPr id="454764" name="Line 108"/>
          <p:cNvSpPr>
            <a:spLocks noChangeShapeType="1"/>
          </p:cNvSpPr>
          <p:nvPr/>
        </p:nvSpPr>
        <p:spPr bwMode="auto">
          <a:xfrm>
            <a:off x="5732463" y="196215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54765" name="Line 109"/>
          <p:cNvSpPr>
            <a:spLocks noChangeShapeType="1"/>
          </p:cNvSpPr>
          <p:nvPr/>
        </p:nvSpPr>
        <p:spPr bwMode="auto">
          <a:xfrm>
            <a:off x="963613" y="2728913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454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54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4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54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54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54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454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454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4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454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 nodeType="clickPar">
                      <p:stCondLst>
                        <p:cond delay="indefinite"/>
                      </p:stCondLst>
                      <p:childTnLst>
                        <p:par>
                          <p:cTn id="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3.7037E-7 L -0.10087 -0.44977 " pathEditMode="relative" rAng="0" ptsTypes="AA">
                                      <p:cBhvr>
                                        <p:cTn id="99" dur="2000" fill="hold"/>
                                        <p:tgtEl>
                                          <p:spTgt spid="4547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52" y="-2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 nodeType="clickPar">
                      <p:stCondLst>
                        <p:cond delay="indefinite"/>
                      </p:stCondLst>
                      <p:childTnLst>
                        <p:par>
                          <p:cTn id="1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4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2.96296E-6 L -0.10191 -0.44861 " pathEditMode="relative" rAng="0" ptsTypes="AA">
                                      <p:cBhvr>
                                        <p:cTn id="115" dur="2000" fill="hold"/>
                                        <p:tgtEl>
                                          <p:spTgt spid="4547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04" y="-22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 nodeType="clickPar">
                      <p:stCondLst>
                        <p:cond delay="indefinite"/>
                      </p:stCondLst>
                      <p:childTnLst>
                        <p:par>
                          <p:cTn id="1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 nodeType="clickPar">
                      <p:stCondLst>
                        <p:cond delay="indefinite"/>
                      </p:stCondLst>
                      <p:childTnLst>
                        <p:par>
                          <p:cTn id="1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 nodeType="clickPar">
                      <p:stCondLst>
                        <p:cond delay="indefinite"/>
                      </p:stCondLst>
                      <p:childTnLst>
                        <p:par>
                          <p:cTn id="1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7.40741E-7 L -0.10104 -0.44861 " pathEditMode="relative" rAng="0" ptsTypes="AA">
                                      <p:cBhvr>
                                        <p:cTn id="131" dur="2000" fill="hold"/>
                                        <p:tgtEl>
                                          <p:spTgt spid="4547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52" y="-22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 nodeType="clickPar">
                      <p:stCondLst>
                        <p:cond delay="indefinite"/>
                      </p:stCondLst>
                      <p:childTnLst>
                        <p:par>
                          <p:cTn id="1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 nodeType="clickPar">
                      <p:stCondLst>
                        <p:cond delay="indefinite"/>
                      </p:stCondLst>
                      <p:childTnLst>
                        <p:par>
                          <p:cTn id="1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454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454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 nodeType="clickPar">
                      <p:stCondLst>
                        <p:cond delay="indefinite"/>
                      </p:stCondLst>
                      <p:childTnLst>
                        <p:par>
                          <p:cTn id="1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454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454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4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 nodeType="clickPar">
                      <p:stCondLst>
                        <p:cond delay="indefinite"/>
                      </p:stCondLst>
                      <p:childTnLst>
                        <p:par>
                          <p:cTn id="1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 nodeType="clickPar">
                      <p:stCondLst>
                        <p:cond delay="indefinite"/>
                      </p:stCondLst>
                      <p:childTnLst>
                        <p:par>
                          <p:cTn id="1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 nodeType="clickPar">
                      <p:stCondLst>
                        <p:cond delay="indefinite"/>
                      </p:stCondLst>
                      <p:childTnLst>
                        <p:par>
                          <p:cTn id="1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 nodeType="clickPar">
                      <p:stCondLst>
                        <p:cond delay="indefinite"/>
                      </p:stCondLst>
                      <p:childTnLst>
                        <p:par>
                          <p:cTn id="1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669" grpId="0" animBg="1"/>
      <p:bldP spid="454669" grpId="1" animBg="1"/>
      <p:bldP spid="454731" grpId="0"/>
      <p:bldP spid="454732" grpId="0" animBg="1"/>
      <p:bldP spid="454735" grpId="0"/>
      <p:bldP spid="454737" grpId="0"/>
      <p:bldP spid="454739" grpId="0"/>
      <p:bldP spid="454741" grpId="0" animBg="1"/>
      <p:bldP spid="454741" grpId="1" animBg="1"/>
      <p:bldP spid="454689" grpId="0" animBg="1"/>
      <p:bldP spid="454689" grpId="1" animBg="1"/>
      <p:bldP spid="454742" grpId="0" animBg="1"/>
      <p:bldP spid="454742" grpId="1" animBg="1"/>
      <p:bldP spid="454743" grpId="0" animBg="1"/>
      <p:bldP spid="454743" grpId="1" animBg="1"/>
      <p:bldP spid="454752" grpId="0" animBg="1"/>
      <p:bldP spid="454752" grpId="1" animBg="1"/>
      <p:bldP spid="454757" grpId="0" animBg="1"/>
      <p:bldP spid="454757" grpId="1" animBg="1"/>
      <p:bldP spid="454758" grpId="0"/>
      <p:bldP spid="454758" grpId="1"/>
      <p:bldP spid="454759" grpId="0" animBg="1"/>
      <p:bldP spid="454759" grpId="1" animBg="1"/>
      <p:bldP spid="454760" grpId="0"/>
      <p:bldP spid="454760" grpId="1"/>
      <p:bldP spid="454761" grpId="0" animBg="1"/>
      <p:bldP spid="454761" grpId="1" animBg="1"/>
      <p:bldP spid="454762" grpId="0"/>
      <p:bldP spid="454762" grpId="1"/>
      <p:bldP spid="454763" grpId="0" animBg="1"/>
      <p:bldP spid="454763" grpId="1" animBg="1"/>
      <p:bldP spid="454764" grpId="0" animBg="1"/>
      <p:bldP spid="454764" grpId="1" animBg="1"/>
      <p:bldP spid="454765" grpId="0" animBg="1"/>
      <p:bldP spid="454765" grpId="1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E0EB3-C6DF-458C-AA8E-6764A4F9482E}" type="slidenum">
              <a:rPr lang="en-US"/>
              <a:pPr/>
              <a:t>53</a:t>
            </a:fld>
            <a:endParaRPr lang="en-US"/>
          </a:p>
        </p:txBody>
      </p:sp>
      <p:sp>
        <p:nvSpPr>
          <p:cNvPr id="544770" name="Rectangle 2"/>
          <p:cNvSpPr>
            <a:spLocks noChangeArrowheads="1"/>
          </p:cNvSpPr>
          <p:nvPr/>
        </p:nvSpPr>
        <p:spPr bwMode="auto">
          <a:xfrm>
            <a:off x="330200" y="0"/>
            <a:ext cx="666591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544771" name="Rectangle 3"/>
          <p:cNvSpPr>
            <a:spLocks noChangeArrowheads="1"/>
          </p:cNvSpPr>
          <p:nvPr/>
        </p:nvSpPr>
        <p:spPr bwMode="auto">
          <a:xfrm>
            <a:off x="195263" y="1155700"/>
            <a:ext cx="5181600" cy="55118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4772" name="Rectangle 4"/>
          <p:cNvSpPr>
            <a:spLocks noChangeArrowheads="1"/>
          </p:cNvSpPr>
          <p:nvPr/>
        </p:nvSpPr>
        <p:spPr bwMode="auto">
          <a:xfrm>
            <a:off x="152400" y="1076325"/>
            <a:ext cx="5410200" cy="573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CCFF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class Circ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public: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Circ(float x, float y, float r)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{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m_x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x;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y;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r;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}</a:t>
            </a: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GetArea()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{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  return(3.14159*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}</a:t>
            </a: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private: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float m_x,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m_y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m_rad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};</a:t>
            </a:r>
            <a:endParaRPr lang="en-US" sz="1200" dirty="0">
              <a:solidFill>
                <a:schemeClr val="tx1"/>
              </a:solidFill>
            </a:endParaRPr>
          </a:p>
          <a:p>
            <a:pPr eaLnBrk="0" hangingPunct="0">
              <a:tabLst>
                <a:tab pos="228600" algn="l"/>
              </a:tabLst>
            </a:pPr>
            <a:r>
              <a:rPr lang="en-US" sz="1000" b="1" dirty="0">
                <a:solidFill>
                  <a:schemeClr val="tx1"/>
                </a:solidFill>
                <a:latin typeface="Times New Roman"/>
                <a:cs typeface="Courier New" pitchFamily="49" charset="0"/>
              </a:rPr>
              <a:t> </a:t>
            </a:r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544774" name="Text Box 6"/>
          <p:cNvSpPr txBox="1">
            <a:spLocks noChangeArrowheads="1"/>
          </p:cNvSpPr>
          <p:nvPr/>
        </p:nvSpPr>
        <p:spPr bwMode="auto">
          <a:xfrm>
            <a:off x="389542" y="2997200"/>
            <a:ext cx="307968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Circ(const Circ&amp; old)</a:t>
            </a:r>
          </a:p>
        </p:txBody>
      </p:sp>
      <p:sp>
        <p:nvSpPr>
          <p:cNvPr id="544775" name="Text Box 7"/>
          <p:cNvSpPr txBox="1">
            <a:spLocks noChangeArrowheads="1"/>
          </p:cNvSpPr>
          <p:nvPr/>
        </p:nvSpPr>
        <p:spPr bwMode="auto">
          <a:xfrm>
            <a:off x="363538" y="3248025"/>
            <a:ext cx="294183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{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m_x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old.m_x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m_y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old.m_y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m_rad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</a:rPr>
              <a:t>old.m_rad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;</a:t>
            </a:r>
          </a:p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544776" name="Text Box 8"/>
          <p:cNvSpPr txBox="1">
            <a:spLocks noChangeArrowheads="1"/>
          </p:cNvSpPr>
          <p:nvPr/>
        </p:nvSpPr>
        <p:spPr bwMode="auto">
          <a:xfrm>
            <a:off x="5543549" y="1273314"/>
            <a:ext cx="341312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 dirty="0"/>
              <a:t>If you </a:t>
            </a:r>
            <a:r>
              <a:rPr lang="en-US" sz="2000" dirty="0">
                <a:solidFill>
                  <a:srgbClr val="6600CC"/>
                </a:solidFill>
              </a:rPr>
              <a:t>don’t define your own</a:t>
            </a:r>
            <a:r>
              <a:rPr lang="en-US" sz="2000" dirty="0"/>
              <a:t> copy constructor…</a:t>
            </a:r>
          </a:p>
        </p:txBody>
      </p:sp>
      <p:sp>
        <p:nvSpPr>
          <p:cNvPr id="544778" name="Text Box 10"/>
          <p:cNvSpPr txBox="1">
            <a:spLocks noChangeArrowheads="1"/>
          </p:cNvSpPr>
          <p:nvPr/>
        </p:nvSpPr>
        <p:spPr bwMode="auto">
          <a:xfrm>
            <a:off x="5410200" y="2325231"/>
            <a:ext cx="3690936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C++ will </a:t>
            </a:r>
            <a:r>
              <a:rPr lang="en-US" sz="2000" dirty="0">
                <a:solidFill>
                  <a:srgbClr val="6600CC"/>
                </a:solidFill>
              </a:rPr>
              <a:t>provide a default </a:t>
            </a:r>
            <a:br>
              <a:rPr lang="en-US" sz="2000" dirty="0">
                <a:solidFill>
                  <a:srgbClr val="6600CC"/>
                </a:solidFill>
              </a:rPr>
            </a:br>
            <a:r>
              <a:rPr lang="en-US" sz="2000" dirty="0">
                <a:solidFill>
                  <a:srgbClr val="6600CC"/>
                </a:solidFill>
              </a:rPr>
              <a:t>one</a:t>
            </a:r>
            <a:r>
              <a:rPr lang="en-US" sz="2000" dirty="0"/>
              <a:t> for you…</a:t>
            </a:r>
            <a:br>
              <a:rPr lang="en-US" sz="2000" dirty="0"/>
            </a:br>
            <a:endParaRPr lang="en-US" sz="2000" dirty="0"/>
          </a:p>
          <a:p>
            <a:pPr algn="ctr"/>
            <a:r>
              <a:rPr lang="en-US" sz="1900" dirty="0"/>
              <a:t>It just </a:t>
            </a:r>
            <a:r>
              <a:rPr lang="en-US" sz="1900" dirty="0">
                <a:solidFill>
                  <a:srgbClr val="6600CC"/>
                </a:solidFill>
              </a:rPr>
              <a:t>copies </a:t>
            </a:r>
            <a:r>
              <a:rPr lang="en-US" sz="1900" dirty="0">
                <a:solidFill>
                  <a:schemeClr val="tx1"/>
                </a:solidFill>
              </a:rPr>
              <a:t>all of the member variables</a:t>
            </a:r>
            <a:r>
              <a:rPr lang="en-US" sz="1900" dirty="0"/>
              <a:t> from the </a:t>
            </a:r>
            <a:r>
              <a:rPr lang="en-US" sz="1900" dirty="0">
                <a:solidFill>
                  <a:srgbClr val="6600CC"/>
                </a:solidFill>
              </a:rPr>
              <a:t>old instance</a:t>
            </a:r>
            <a:r>
              <a:rPr lang="en-US" sz="1900" dirty="0"/>
              <a:t> to the </a:t>
            </a:r>
            <a:r>
              <a:rPr lang="en-US" sz="1900" dirty="0">
                <a:solidFill>
                  <a:srgbClr val="6600CC"/>
                </a:solidFill>
              </a:rPr>
              <a:t>new instance</a:t>
            </a:r>
            <a:r>
              <a:rPr lang="en-US" sz="1900" dirty="0"/>
              <a:t>…</a:t>
            </a:r>
          </a:p>
        </p:txBody>
      </p:sp>
      <p:sp>
        <p:nvSpPr>
          <p:cNvPr id="544782" name="Rectangle 14" hidden="1"/>
          <p:cNvSpPr>
            <a:spLocks noChangeArrowheads="1"/>
          </p:cNvSpPr>
          <p:nvPr/>
        </p:nvSpPr>
        <p:spPr bwMode="auto">
          <a:xfrm>
            <a:off x="304800" y="3048000"/>
            <a:ext cx="4337050" cy="1620838"/>
          </a:xfrm>
          <a:prstGeom prst="rect">
            <a:avLst/>
          </a:prstGeom>
          <a:solidFill>
            <a:srgbClr val="FFFF99">
              <a:alpha val="91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4783" name="Rectangle 15"/>
          <p:cNvSpPr>
            <a:spLocks noChangeArrowheads="1"/>
          </p:cNvSpPr>
          <p:nvPr/>
        </p:nvSpPr>
        <p:spPr bwMode="auto">
          <a:xfrm>
            <a:off x="5599113" y="5013325"/>
            <a:ext cx="3316287" cy="1768475"/>
          </a:xfrm>
          <a:prstGeom prst="rect">
            <a:avLst/>
          </a:prstGeom>
          <a:solidFill>
            <a:srgbClr val="E7E7FF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tabLst>
                <a:tab pos="228600" algn="l"/>
              </a:tabLst>
            </a:pP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main()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Circ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a(1,2,3);</a:t>
            </a:r>
          </a:p>
          <a:p>
            <a:pPr>
              <a:tabLst>
                <a:tab pos="228600" algn="l"/>
              </a:tabLst>
            </a:pPr>
            <a:endParaRPr lang="en-US" sz="18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Circ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b(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cs typeface="Courier New" pitchFamily="49" charset="0"/>
              </a:rPr>
              <a:t>a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>
              <a:tabLst>
                <a:tab pos="228600" algn="l"/>
              </a:tabLst>
            </a:pP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544784" name="Line 16"/>
          <p:cNvSpPr>
            <a:spLocks noChangeShapeType="1"/>
          </p:cNvSpPr>
          <p:nvPr/>
        </p:nvSpPr>
        <p:spPr bwMode="auto">
          <a:xfrm>
            <a:off x="5816600" y="5762625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44785" name="Line 17"/>
          <p:cNvSpPr>
            <a:spLocks noChangeShapeType="1"/>
          </p:cNvSpPr>
          <p:nvPr/>
        </p:nvSpPr>
        <p:spPr bwMode="auto">
          <a:xfrm>
            <a:off x="5848350" y="630555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44797" name="Rectangle 29"/>
          <p:cNvSpPr>
            <a:spLocks noChangeArrowheads="1"/>
          </p:cNvSpPr>
          <p:nvPr/>
        </p:nvSpPr>
        <p:spPr bwMode="auto">
          <a:xfrm>
            <a:off x="5486400" y="914400"/>
            <a:ext cx="3429000" cy="2362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44786" name="Group 18"/>
          <p:cNvGrpSpPr>
            <a:grpSpLocks/>
          </p:cNvGrpSpPr>
          <p:nvPr/>
        </p:nvGrpSpPr>
        <p:grpSpPr bwMode="auto">
          <a:xfrm>
            <a:off x="6705600" y="1981200"/>
            <a:ext cx="2190750" cy="1244600"/>
            <a:chOff x="308" y="3392"/>
            <a:chExt cx="1380" cy="784"/>
          </a:xfrm>
        </p:grpSpPr>
        <p:grpSp>
          <p:nvGrpSpPr>
            <p:cNvPr id="544787" name="Group 19"/>
            <p:cNvGrpSpPr>
              <a:grpSpLocks/>
            </p:cNvGrpSpPr>
            <p:nvPr/>
          </p:nvGrpSpPr>
          <p:grpSpPr bwMode="auto">
            <a:xfrm>
              <a:off x="308" y="3392"/>
              <a:ext cx="1380" cy="784"/>
              <a:chOff x="308" y="3392"/>
              <a:chExt cx="1380" cy="784"/>
            </a:xfrm>
          </p:grpSpPr>
          <p:sp>
            <p:nvSpPr>
              <p:cNvPr id="544788" name="Rectangle 20"/>
              <p:cNvSpPr>
                <a:spLocks noChangeArrowheads="1"/>
              </p:cNvSpPr>
              <p:nvPr/>
            </p:nvSpPr>
            <p:spPr bwMode="auto">
              <a:xfrm>
                <a:off x="720" y="3456"/>
                <a:ext cx="968" cy="720"/>
              </a:xfrm>
              <a:prstGeom prst="rect">
                <a:avLst/>
              </a:prstGeom>
              <a:solidFill>
                <a:srgbClr val="CCFFFF"/>
              </a:solidFill>
              <a:ln w="28575" algn="ctr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44789" name="Text Box 21"/>
              <p:cNvSpPr txBox="1">
                <a:spLocks noChangeArrowheads="1"/>
              </p:cNvSpPr>
              <p:nvPr/>
            </p:nvSpPr>
            <p:spPr bwMode="auto">
              <a:xfrm>
                <a:off x="308" y="3392"/>
                <a:ext cx="44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/>
                  <a:t>    a</a:t>
                </a:r>
              </a:p>
            </p:txBody>
          </p:sp>
          <p:sp>
            <p:nvSpPr>
              <p:cNvPr id="544790" name="Text Box 22"/>
              <p:cNvSpPr txBox="1">
                <a:spLocks noChangeArrowheads="1"/>
              </p:cNvSpPr>
              <p:nvPr/>
            </p:nvSpPr>
            <p:spPr bwMode="auto">
              <a:xfrm>
                <a:off x="584" y="3446"/>
                <a:ext cx="578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2000"/>
                  <a:t>   m_x</a:t>
                </a:r>
              </a:p>
            </p:txBody>
          </p:sp>
          <p:sp>
            <p:nvSpPr>
              <p:cNvPr id="544791" name="Text Box 23"/>
              <p:cNvSpPr txBox="1">
                <a:spLocks noChangeArrowheads="1"/>
              </p:cNvSpPr>
              <p:nvPr/>
            </p:nvSpPr>
            <p:spPr bwMode="auto">
              <a:xfrm>
                <a:off x="736" y="3662"/>
                <a:ext cx="423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2000"/>
                  <a:t>m_y</a:t>
                </a:r>
              </a:p>
            </p:txBody>
          </p:sp>
          <p:sp>
            <p:nvSpPr>
              <p:cNvPr id="544792" name="Text Box 24"/>
              <p:cNvSpPr txBox="1">
                <a:spLocks noChangeArrowheads="1"/>
              </p:cNvSpPr>
              <p:nvPr/>
            </p:nvSpPr>
            <p:spPr bwMode="auto">
              <a:xfrm>
                <a:off x="600" y="3933"/>
                <a:ext cx="632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1800"/>
                  <a:t>  m_rad</a:t>
                </a:r>
              </a:p>
            </p:txBody>
          </p:sp>
          <p:sp>
            <p:nvSpPr>
              <p:cNvPr id="544793" name="Rectangle 25"/>
              <p:cNvSpPr>
                <a:spLocks noChangeArrowheads="1"/>
              </p:cNvSpPr>
              <p:nvPr/>
            </p:nvSpPr>
            <p:spPr bwMode="auto">
              <a:xfrm>
                <a:off x="1160" y="3504"/>
                <a:ext cx="472" cy="184"/>
              </a:xfrm>
              <a:prstGeom prst="rect">
                <a:avLst/>
              </a:prstGeom>
              <a:solidFill>
                <a:srgbClr val="800000"/>
              </a:solidFill>
              <a:ln w="1905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44794" name="Rectangle 26"/>
              <p:cNvSpPr>
                <a:spLocks noChangeArrowheads="1"/>
              </p:cNvSpPr>
              <p:nvPr/>
            </p:nvSpPr>
            <p:spPr bwMode="auto">
              <a:xfrm>
                <a:off x="1160" y="3720"/>
                <a:ext cx="472" cy="184"/>
              </a:xfrm>
              <a:prstGeom prst="rect">
                <a:avLst/>
              </a:prstGeom>
              <a:solidFill>
                <a:srgbClr val="800000"/>
              </a:solidFill>
              <a:ln w="1905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44795" name="Rectangle 27"/>
              <p:cNvSpPr>
                <a:spLocks noChangeArrowheads="1"/>
              </p:cNvSpPr>
              <p:nvPr/>
            </p:nvSpPr>
            <p:spPr bwMode="auto">
              <a:xfrm>
                <a:off x="1160" y="3944"/>
                <a:ext cx="472" cy="184"/>
              </a:xfrm>
              <a:prstGeom prst="rect">
                <a:avLst/>
              </a:prstGeom>
              <a:solidFill>
                <a:srgbClr val="800000"/>
              </a:solidFill>
              <a:ln w="1905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44796" name="Text Box 28"/>
            <p:cNvSpPr txBox="1">
              <a:spLocks noChangeArrowheads="1"/>
            </p:cNvSpPr>
            <p:nvPr/>
          </p:nvSpPr>
          <p:spPr bwMode="auto">
            <a:xfrm>
              <a:off x="1332" y="3485"/>
              <a:ext cx="116" cy="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endParaRPr lang="en-US" sz="2200">
                <a:solidFill>
                  <a:schemeClr val="bg1"/>
                </a:solidFill>
              </a:endParaRPr>
            </a:p>
          </p:txBody>
        </p:sp>
      </p:grpSp>
      <p:sp>
        <p:nvSpPr>
          <p:cNvPr id="544798" name="Text Box 30"/>
          <p:cNvSpPr txBox="1">
            <a:spLocks noChangeArrowheads="1"/>
          </p:cNvSpPr>
          <p:nvPr/>
        </p:nvSpPr>
        <p:spPr bwMode="auto">
          <a:xfrm>
            <a:off x="8247063" y="2079625"/>
            <a:ext cx="369887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FFE5"/>
                </a:solidFill>
              </a:rPr>
              <a:t>1</a:t>
            </a:r>
          </a:p>
          <a:p>
            <a:r>
              <a:rPr lang="en-US">
                <a:solidFill>
                  <a:srgbClr val="FFFFE5"/>
                </a:solidFill>
              </a:rPr>
              <a:t>2</a:t>
            </a:r>
          </a:p>
          <a:p>
            <a:r>
              <a:rPr lang="en-US">
                <a:solidFill>
                  <a:srgbClr val="FFFFE5"/>
                </a:solidFill>
              </a:rPr>
              <a:t>3</a:t>
            </a:r>
          </a:p>
        </p:txBody>
      </p:sp>
      <p:grpSp>
        <p:nvGrpSpPr>
          <p:cNvPr id="544799" name="Group 31"/>
          <p:cNvGrpSpPr>
            <a:grpSpLocks/>
          </p:cNvGrpSpPr>
          <p:nvPr/>
        </p:nvGrpSpPr>
        <p:grpSpPr bwMode="auto">
          <a:xfrm>
            <a:off x="6096000" y="609600"/>
            <a:ext cx="2203450" cy="1244600"/>
            <a:chOff x="300" y="3392"/>
            <a:chExt cx="1388" cy="784"/>
          </a:xfrm>
        </p:grpSpPr>
        <p:grpSp>
          <p:nvGrpSpPr>
            <p:cNvPr id="544800" name="Group 32"/>
            <p:cNvGrpSpPr>
              <a:grpSpLocks/>
            </p:cNvGrpSpPr>
            <p:nvPr/>
          </p:nvGrpSpPr>
          <p:grpSpPr bwMode="auto">
            <a:xfrm>
              <a:off x="300" y="3392"/>
              <a:ext cx="1388" cy="784"/>
              <a:chOff x="300" y="3392"/>
              <a:chExt cx="1388" cy="784"/>
            </a:xfrm>
          </p:grpSpPr>
          <p:sp>
            <p:nvSpPr>
              <p:cNvPr id="544801" name="Rectangle 33"/>
              <p:cNvSpPr>
                <a:spLocks noChangeArrowheads="1"/>
              </p:cNvSpPr>
              <p:nvPr/>
            </p:nvSpPr>
            <p:spPr bwMode="auto">
              <a:xfrm>
                <a:off x="720" y="3456"/>
                <a:ext cx="968" cy="720"/>
              </a:xfrm>
              <a:prstGeom prst="rect">
                <a:avLst/>
              </a:prstGeom>
              <a:solidFill>
                <a:srgbClr val="CCFFFF"/>
              </a:solidFill>
              <a:ln w="28575" algn="ctr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44802" name="Text Box 34"/>
              <p:cNvSpPr txBox="1">
                <a:spLocks noChangeArrowheads="1"/>
              </p:cNvSpPr>
              <p:nvPr/>
            </p:nvSpPr>
            <p:spPr bwMode="auto">
              <a:xfrm>
                <a:off x="300" y="3392"/>
                <a:ext cx="458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/>
                  <a:t>    b</a:t>
                </a:r>
              </a:p>
            </p:txBody>
          </p:sp>
          <p:sp>
            <p:nvSpPr>
              <p:cNvPr id="544803" name="Text Box 35"/>
              <p:cNvSpPr txBox="1">
                <a:spLocks noChangeArrowheads="1"/>
              </p:cNvSpPr>
              <p:nvPr/>
            </p:nvSpPr>
            <p:spPr bwMode="auto">
              <a:xfrm>
                <a:off x="584" y="3446"/>
                <a:ext cx="578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2000"/>
                  <a:t>   m_x</a:t>
                </a:r>
              </a:p>
            </p:txBody>
          </p:sp>
          <p:sp>
            <p:nvSpPr>
              <p:cNvPr id="544804" name="Text Box 36"/>
              <p:cNvSpPr txBox="1">
                <a:spLocks noChangeArrowheads="1"/>
              </p:cNvSpPr>
              <p:nvPr/>
            </p:nvSpPr>
            <p:spPr bwMode="auto">
              <a:xfrm>
                <a:off x="736" y="3662"/>
                <a:ext cx="423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2000"/>
                  <a:t>m_y</a:t>
                </a:r>
              </a:p>
            </p:txBody>
          </p:sp>
          <p:sp>
            <p:nvSpPr>
              <p:cNvPr id="544805" name="Text Box 37"/>
              <p:cNvSpPr txBox="1">
                <a:spLocks noChangeArrowheads="1"/>
              </p:cNvSpPr>
              <p:nvPr/>
            </p:nvSpPr>
            <p:spPr bwMode="auto">
              <a:xfrm>
                <a:off x="600" y="3933"/>
                <a:ext cx="632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1800"/>
                  <a:t>  m_rad</a:t>
                </a:r>
              </a:p>
            </p:txBody>
          </p:sp>
          <p:sp>
            <p:nvSpPr>
              <p:cNvPr id="544806" name="Rectangle 38"/>
              <p:cNvSpPr>
                <a:spLocks noChangeArrowheads="1"/>
              </p:cNvSpPr>
              <p:nvPr/>
            </p:nvSpPr>
            <p:spPr bwMode="auto">
              <a:xfrm>
                <a:off x="1160" y="3504"/>
                <a:ext cx="472" cy="184"/>
              </a:xfrm>
              <a:prstGeom prst="rect">
                <a:avLst/>
              </a:prstGeom>
              <a:solidFill>
                <a:srgbClr val="800000"/>
              </a:solidFill>
              <a:ln w="1905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44807" name="Rectangle 39"/>
              <p:cNvSpPr>
                <a:spLocks noChangeArrowheads="1"/>
              </p:cNvSpPr>
              <p:nvPr/>
            </p:nvSpPr>
            <p:spPr bwMode="auto">
              <a:xfrm>
                <a:off x="1160" y="3720"/>
                <a:ext cx="472" cy="184"/>
              </a:xfrm>
              <a:prstGeom prst="rect">
                <a:avLst/>
              </a:prstGeom>
              <a:solidFill>
                <a:srgbClr val="800000"/>
              </a:solidFill>
              <a:ln w="1905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44808" name="Rectangle 40"/>
              <p:cNvSpPr>
                <a:spLocks noChangeArrowheads="1"/>
              </p:cNvSpPr>
              <p:nvPr/>
            </p:nvSpPr>
            <p:spPr bwMode="auto">
              <a:xfrm>
                <a:off x="1160" y="3944"/>
                <a:ext cx="472" cy="184"/>
              </a:xfrm>
              <a:prstGeom prst="rect">
                <a:avLst/>
              </a:prstGeom>
              <a:solidFill>
                <a:srgbClr val="800000"/>
              </a:solidFill>
              <a:ln w="1905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44809" name="Text Box 41"/>
            <p:cNvSpPr txBox="1">
              <a:spLocks noChangeArrowheads="1"/>
            </p:cNvSpPr>
            <p:nvPr/>
          </p:nvSpPr>
          <p:spPr bwMode="auto">
            <a:xfrm>
              <a:off x="1332" y="3485"/>
              <a:ext cx="116" cy="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endParaRPr lang="en-US" sz="2200">
                <a:solidFill>
                  <a:schemeClr val="bg1"/>
                </a:solidFill>
              </a:endParaRPr>
            </a:p>
          </p:txBody>
        </p:sp>
      </p:grpSp>
      <p:sp>
        <p:nvSpPr>
          <p:cNvPr id="544810" name="Text Box 42"/>
          <p:cNvSpPr txBox="1">
            <a:spLocks noChangeArrowheads="1"/>
          </p:cNvSpPr>
          <p:nvPr/>
        </p:nvSpPr>
        <p:spPr bwMode="auto">
          <a:xfrm>
            <a:off x="8239125" y="2076450"/>
            <a:ext cx="3206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544811" name="Text Box 43"/>
          <p:cNvSpPr txBox="1">
            <a:spLocks noChangeArrowheads="1"/>
          </p:cNvSpPr>
          <p:nvPr/>
        </p:nvSpPr>
        <p:spPr bwMode="auto">
          <a:xfrm>
            <a:off x="8239125" y="2447925"/>
            <a:ext cx="369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544812" name="Text Box 44"/>
          <p:cNvSpPr txBox="1">
            <a:spLocks noChangeArrowheads="1"/>
          </p:cNvSpPr>
          <p:nvPr/>
        </p:nvSpPr>
        <p:spPr bwMode="auto">
          <a:xfrm>
            <a:off x="8239125" y="2809875"/>
            <a:ext cx="369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3</a:t>
            </a:r>
          </a:p>
        </p:txBody>
      </p:sp>
      <p:pic>
        <p:nvPicPr>
          <p:cNvPr id="544813" name="Picture 45" descr="spinhead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6713" y="2076450"/>
            <a:ext cx="1182687" cy="118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4814" name="AutoShape 46"/>
          <p:cNvSpPr>
            <a:spLocks noChangeArrowheads="1"/>
          </p:cNvSpPr>
          <p:nvPr/>
        </p:nvSpPr>
        <p:spPr bwMode="auto">
          <a:xfrm flipH="1">
            <a:off x="2941638" y="250825"/>
            <a:ext cx="3378200" cy="1266825"/>
          </a:xfrm>
          <a:prstGeom prst="wedgeRoundRectCallout">
            <a:avLst>
              <a:gd name="adj1" fmla="val -38111"/>
              <a:gd name="adj2" fmla="val 108894"/>
              <a:gd name="adj3" fmla="val 16667"/>
            </a:avLst>
          </a:prstGeom>
          <a:solidFill>
            <a:srgbClr val="E7E7FF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sz="2000">
                <a:solidFill>
                  <a:srgbClr val="6600CC"/>
                </a:solidFill>
              </a:rPr>
              <a:t>But then why would I ever need to define my own copy constructor?</a:t>
            </a:r>
          </a:p>
        </p:txBody>
      </p:sp>
      <p:sp>
        <p:nvSpPr>
          <p:cNvPr id="544815" name="AutoShape 47"/>
          <p:cNvSpPr>
            <a:spLocks noChangeArrowheads="1"/>
          </p:cNvSpPr>
          <p:nvPr/>
        </p:nvSpPr>
        <p:spPr bwMode="auto">
          <a:xfrm>
            <a:off x="609600" y="4852988"/>
            <a:ext cx="3981450" cy="1776412"/>
          </a:xfrm>
          <a:prstGeom prst="wedgeRoundRectCallout">
            <a:avLst>
              <a:gd name="adj1" fmla="val -46292"/>
              <a:gd name="adj2" fmla="val 65458"/>
              <a:gd name="adj3" fmla="val 16667"/>
            </a:avLst>
          </a:prstGeom>
          <a:solidFill>
            <a:schemeClr val="accent6">
              <a:lumMod val="75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dirty="0">
                <a:solidFill>
                  <a:srgbClr val="FFCCFF"/>
                </a:solidFill>
              </a:rPr>
              <a:t>Carey says: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endParaRPr lang="en-US" sz="1100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“Patience, grasshopper! I’ll show you in a minute!”</a:t>
            </a:r>
          </a:p>
        </p:txBody>
      </p:sp>
      <p:sp>
        <p:nvSpPr>
          <p:cNvPr id="44" name="Text Box 10"/>
          <p:cNvSpPr txBox="1">
            <a:spLocks noChangeArrowheads="1"/>
          </p:cNvSpPr>
          <p:nvPr/>
        </p:nvSpPr>
        <p:spPr bwMode="auto">
          <a:xfrm>
            <a:off x="5271843" y="4373473"/>
            <a:ext cx="395653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This is called a </a:t>
            </a:r>
            <a:r>
              <a:rPr lang="en-US" sz="2000" dirty="0">
                <a:solidFill>
                  <a:srgbClr val="FF0000"/>
                </a:solidFill>
              </a:rPr>
              <a:t>“shallow copy.”</a:t>
            </a:r>
            <a:endParaRPr lang="en-US" sz="19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25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44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447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447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544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1.11111E-6 L -0.06146 -0.20139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5448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73" y="-10069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1.11111E-6 L -0.06146 -0.20139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5448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73" y="-10069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1.11111E-6 L -0.06146 -0.20139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5448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73" y="-10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544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544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776" grpId="0"/>
      <p:bldP spid="544778" grpId="0" build="p"/>
      <p:bldP spid="544782" grpId="0" animBg="1"/>
      <p:bldP spid="544783" grpId="0" animBg="1"/>
      <p:bldP spid="544784" grpId="0" animBg="1"/>
      <p:bldP spid="544784" grpId="1" animBg="1"/>
      <p:bldP spid="544785" grpId="0" animBg="1"/>
      <p:bldP spid="544785" grpId="1" animBg="1"/>
      <p:bldP spid="544797" grpId="0" animBg="1"/>
      <p:bldP spid="544798" grpId="0"/>
      <p:bldP spid="544810" grpId="0"/>
      <p:bldP spid="544810" grpId="1"/>
      <p:bldP spid="544811" grpId="0"/>
      <p:bldP spid="544811" grpId="1"/>
      <p:bldP spid="544812" grpId="0"/>
      <p:bldP spid="544812" grpId="1"/>
      <p:bldP spid="544814" grpId="0" animBg="1"/>
      <p:bldP spid="544814" grpId="1" animBg="1"/>
      <p:bldP spid="544815" grpId="0" animBg="1"/>
      <p:bldP spid="544815" grpId="1" animBg="1"/>
      <p:bldP spid="44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63B58-6512-431B-83FC-7247D6C870F8}" type="slidenum">
              <a:rPr lang="en-US"/>
              <a:pPr/>
              <a:t>54</a:t>
            </a:fld>
            <a:endParaRPr lang="en-US"/>
          </a:p>
        </p:txBody>
      </p:sp>
      <p:sp>
        <p:nvSpPr>
          <p:cNvPr id="548869" name="Rectangle 5"/>
          <p:cNvSpPr>
            <a:spLocks noChangeArrowheads="1"/>
          </p:cNvSpPr>
          <p:nvPr/>
        </p:nvSpPr>
        <p:spPr bwMode="auto">
          <a:xfrm>
            <a:off x="330200" y="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548870" name="Text Box 6"/>
          <p:cNvSpPr txBox="1">
            <a:spLocks noChangeArrowheads="1"/>
          </p:cNvSpPr>
          <p:nvPr/>
        </p:nvSpPr>
        <p:spPr bwMode="auto">
          <a:xfrm>
            <a:off x="4670425" y="1544638"/>
            <a:ext cx="42576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 sz="2800"/>
          </a:p>
        </p:txBody>
      </p:sp>
      <p:sp>
        <p:nvSpPr>
          <p:cNvPr id="548873" name="Text Box 9"/>
          <p:cNvSpPr txBox="1">
            <a:spLocks noChangeArrowheads="1"/>
          </p:cNvSpPr>
          <p:nvPr/>
        </p:nvSpPr>
        <p:spPr bwMode="auto">
          <a:xfrm>
            <a:off x="330200" y="1322388"/>
            <a:ext cx="850900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/>
              <a:t>Ok – so </a:t>
            </a:r>
            <a:r>
              <a:rPr lang="en-US" dirty="0">
                <a:solidFill>
                  <a:srgbClr val="6600CC"/>
                </a:solidFill>
              </a:rPr>
              <a:t>why would we ever need to write our own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Copy Constructor function?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After all, C++ </a:t>
            </a:r>
            <a:r>
              <a:rPr lang="en-US" dirty="0">
                <a:solidFill>
                  <a:srgbClr val="FF0000"/>
                </a:solidFill>
              </a:rPr>
              <a:t>shallow copies </a:t>
            </a:r>
            <a:r>
              <a:rPr lang="en-US" dirty="0">
                <a:solidFill>
                  <a:schemeClr val="tx1"/>
                </a:solidFill>
              </a:rPr>
              <a:t>all of the </a:t>
            </a:r>
            <a:r>
              <a:rPr lang="en-US" dirty="0">
                <a:solidFill>
                  <a:srgbClr val="6600CC"/>
                </a:solidFill>
              </a:rPr>
              <a:t>member variables </a:t>
            </a:r>
            <a:r>
              <a:rPr lang="en-US" dirty="0"/>
              <a:t>for us automatically </a:t>
            </a:r>
            <a:r>
              <a:rPr lang="en-US" dirty="0">
                <a:solidFill>
                  <a:srgbClr val="6600CC"/>
                </a:solidFill>
              </a:rPr>
              <a:t>if we don’t write our own!</a:t>
            </a:r>
          </a:p>
        </p:txBody>
      </p:sp>
      <p:sp>
        <p:nvSpPr>
          <p:cNvPr id="548874" name="Text Box 10"/>
          <p:cNvSpPr txBox="1">
            <a:spLocks noChangeArrowheads="1"/>
          </p:cNvSpPr>
          <p:nvPr/>
        </p:nvSpPr>
        <p:spPr bwMode="auto">
          <a:xfrm>
            <a:off x="2082800" y="3065463"/>
            <a:ext cx="2905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/>
              <a:t> </a:t>
            </a:r>
          </a:p>
        </p:txBody>
      </p:sp>
      <p:sp>
        <p:nvSpPr>
          <p:cNvPr id="548875" name="Text Box 11"/>
          <p:cNvSpPr txBox="1">
            <a:spLocks noChangeArrowheads="1"/>
          </p:cNvSpPr>
          <p:nvPr/>
        </p:nvSpPr>
        <p:spPr bwMode="auto">
          <a:xfrm>
            <a:off x="3074988" y="3981450"/>
            <a:ext cx="29051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3529677"/>
            <a:ext cx="2743200" cy="3918857"/>
          </a:xfrm>
          <a:prstGeom prst="rect">
            <a:avLst/>
          </a:prstGeom>
        </p:spPr>
      </p:pic>
      <p:sp>
        <p:nvSpPr>
          <p:cNvPr id="548871" name="Text Box 7"/>
          <p:cNvSpPr txBox="1">
            <a:spLocks noChangeArrowheads="1"/>
          </p:cNvSpPr>
          <p:nvPr/>
        </p:nvSpPr>
        <p:spPr bwMode="auto">
          <a:xfrm>
            <a:off x="2709863" y="3603625"/>
            <a:ext cx="41941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Well, we’ll see very soon.</a:t>
            </a:r>
          </a:p>
        </p:txBody>
      </p:sp>
      <p:sp>
        <p:nvSpPr>
          <p:cNvPr id="548872" name="Text Box 8"/>
          <p:cNvSpPr txBox="1">
            <a:spLocks noChangeArrowheads="1"/>
          </p:cNvSpPr>
          <p:nvPr/>
        </p:nvSpPr>
        <p:spPr bwMode="auto">
          <a:xfrm>
            <a:off x="2614125" y="4655153"/>
            <a:ext cx="4321175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But first, let’s go back to our </a:t>
            </a:r>
            <a:r>
              <a:rPr lang="en-US" dirty="0" err="1">
                <a:solidFill>
                  <a:srgbClr val="6600CC"/>
                </a:solidFill>
              </a:rPr>
              <a:t>PiNerd</a:t>
            </a:r>
            <a:r>
              <a:rPr lang="en-US" dirty="0">
                <a:solidFill>
                  <a:srgbClr val="6600CC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class</a:t>
            </a:r>
            <a:r>
              <a:rPr lang="en-US" dirty="0"/>
              <a:t>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8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8873" grpId="0" build="p"/>
      <p:bldP spid="548871" grpId="0"/>
      <p:bldP spid="54887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Box 8"/>
          <p:cNvSpPr txBox="1">
            <a:spLocks noChangeArrowheads="1"/>
          </p:cNvSpPr>
          <p:nvPr/>
        </p:nvSpPr>
        <p:spPr bwMode="auto">
          <a:xfrm>
            <a:off x="4670425" y="1686217"/>
            <a:ext cx="432147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As you recall, every </a:t>
            </a:r>
            <a:r>
              <a:rPr lang="en-US" sz="2000" dirty="0" err="1"/>
              <a:t>PiNerd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memorizes</a:t>
            </a:r>
            <a:r>
              <a:rPr lang="en-US" sz="2000" dirty="0"/>
              <a:t> the </a:t>
            </a:r>
            <a:r>
              <a:rPr lang="en-US" sz="2000" dirty="0">
                <a:solidFill>
                  <a:srgbClr val="FF0000"/>
                </a:solidFill>
              </a:rPr>
              <a:t>first N digits of </a:t>
            </a:r>
            <a:r>
              <a:rPr lang="el-GR" sz="2000" dirty="0">
                <a:solidFill>
                  <a:srgbClr val="FF0000"/>
                </a:solidFill>
              </a:rPr>
              <a:t>π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EDDE8-7CB3-4D2B-86A7-E63A0E7D6D78}" type="slidenum">
              <a:rPr lang="en-US"/>
              <a:pPr/>
              <a:t>55</a:t>
            </a:fld>
            <a:endParaRPr lang="en-US"/>
          </a:p>
        </p:txBody>
      </p:sp>
      <p:grpSp>
        <p:nvGrpSpPr>
          <p:cNvPr id="464898" name="Group 2"/>
          <p:cNvGrpSpPr>
            <a:grpSpLocks/>
          </p:cNvGrpSpPr>
          <p:nvPr/>
        </p:nvGrpSpPr>
        <p:grpSpPr bwMode="auto">
          <a:xfrm>
            <a:off x="-76200" y="1401763"/>
            <a:ext cx="4902200" cy="5705475"/>
            <a:chOff x="-48" y="883"/>
            <a:chExt cx="3088" cy="3594"/>
          </a:xfrm>
        </p:grpSpPr>
        <p:sp>
          <p:nvSpPr>
            <p:cNvPr id="464899" name="Rectangle 3"/>
            <p:cNvSpPr>
              <a:spLocks noChangeArrowheads="1"/>
            </p:cNvSpPr>
            <p:nvPr/>
          </p:nvSpPr>
          <p:spPr bwMode="auto">
            <a:xfrm>
              <a:off x="192" y="923"/>
              <a:ext cx="2688" cy="3298"/>
            </a:xfrm>
            <a:prstGeom prst="rect">
              <a:avLst/>
            </a:prstGeom>
            <a:solidFill>
              <a:srgbClr val="CCFFCC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4900" name="Rectangle 4"/>
            <p:cNvSpPr>
              <a:spLocks noChangeArrowheads="1"/>
            </p:cNvSpPr>
            <p:nvPr/>
          </p:nvSpPr>
          <p:spPr bwMode="auto">
            <a:xfrm>
              <a:off x="-48" y="883"/>
              <a:ext cx="3088" cy="3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indent="45720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class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public: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n) { 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m_n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= n;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</a:t>
              </a:r>
              <a:r>
                <a:rPr lang="en-US" sz="1800" b="1" dirty="0" err="1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m_pi</a:t>
              </a:r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= new </a:t>
              </a:r>
              <a:r>
                <a:rPr lang="en-US" sz="1800" b="1" dirty="0" err="1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[n];</a:t>
              </a:r>
              <a:r>
                <a:rPr lang="en-US" sz="1800" b="1" dirty="0">
                  <a:solidFill>
                    <a:srgbClr val="990000"/>
                  </a:solidFill>
                  <a:latin typeface="Courier New" pitchFamily="49" charset="0"/>
                  <a:ea typeface="MS Mincho" pitchFamily="49" charset="-128"/>
                </a:rPr>
                <a:t>	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for (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j=0;j&lt;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n;j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++)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m_pi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[j]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getPiDigit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(j);</a:t>
              </a:r>
              <a:b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</a:b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0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~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(){</a:t>
              </a:r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delete []</a:t>
              </a:r>
              <a:r>
                <a:rPr lang="en-US" sz="1800" b="1" dirty="0" err="1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m_pi</a:t>
              </a:r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0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void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 	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for (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j=0;j&lt;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m_n;j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++)</a:t>
              </a: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cout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&lt;&lt;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m_pi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[j] &lt;&lt;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endl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  <a:b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</a:b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 }</a:t>
              </a:r>
              <a:r>
                <a:rPr lang="en-US" sz="10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	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private: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	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*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m_pi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,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m_n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};	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indent="457200" eaLnBrk="0" hangingPunct="0"/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64901" name="Rectangle 5"/>
          <p:cNvSpPr>
            <a:spLocks noChangeArrowheads="1"/>
          </p:cNvSpPr>
          <p:nvPr/>
        </p:nvSpPr>
        <p:spPr bwMode="auto">
          <a:xfrm>
            <a:off x="330200" y="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/>
              <a:t>The </a:t>
            </a:r>
            <a:r>
              <a:rPr lang="en-US" sz="4400" dirty="0" err="1"/>
              <a:t>PiNerd</a:t>
            </a:r>
            <a:r>
              <a:rPr lang="en-US" sz="4400" dirty="0"/>
              <a:t> Class</a:t>
            </a:r>
          </a:p>
        </p:txBody>
      </p:sp>
      <p:sp>
        <p:nvSpPr>
          <p:cNvPr id="464902" name="Text Box 6"/>
          <p:cNvSpPr txBox="1">
            <a:spLocks noChangeArrowheads="1"/>
          </p:cNvSpPr>
          <p:nvPr/>
        </p:nvSpPr>
        <p:spPr bwMode="auto">
          <a:xfrm>
            <a:off x="4670425" y="1323975"/>
            <a:ext cx="42576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 sz="2800"/>
          </a:p>
        </p:txBody>
      </p:sp>
      <p:sp>
        <p:nvSpPr>
          <p:cNvPr id="464906" name="Text Box 10"/>
          <p:cNvSpPr txBox="1">
            <a:spLocks noChangeArrowheads="1"/>
          </p:cNvSpPr>
          <p:nvPr/>
        </p:nvSpPr>
        <p:spPr bwMode="auto">
          <a:xfrm>
            <a:off x="2082800" y="2844800"/>
            <a:ext cx="2905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/>
              <a:t> </a:t>
            </a:r>
          </a:p>
        </p:txBody>
      </p:sp>
      <p:sp>
        <p:nvSpPr>
          <p:cNvPr id="464907" name="Text Box 11"/>
          <p:cNvSpPr txBox="1">
            <a:spLocks noChangeArrowheads="1"/>
          </p:cNvSpPr>
          <p:nvPr/>
        </p:nvSpPr>
        <p:spPr bwMode="auto">
          <a:xfrm>
            <a:off x="3074988" y="3760788"/>
            <a:ext cx="2905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/>
              <a:t> 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2826124" y="778200"/>
            <a:ext cx="2584076" cy="1646043"/>
          </a:xfrm>
          <a:prstGeom prst="wedgeRoundRectCallout">
            <a:avLst>
              <a:gd name="adj1" fmla="val -69555"/>
              <a:gd name="adj2" fmla="val 77368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00" dirty="0"/>
          </a:p>
          <a:p>
            <a:pPr algn="ctr"/>
            <a:r>
              <a:rPr lang="en-US" sz="1800" dirty="0"/>
              <a:t>When constructed, it uses </a:t>
            </a:r>
            <a:r>
              <a:rPr lang="en-US" sz="1800" dirty="0">
                <a:solidFill>
                  <a:srgbClr val="6600CC"/>
                </a:solidFill>
              </a:rPr>
              <a:t>new </a:t>
            </a:r>
            <a:r>
              <a:rPr lang="en-US" sz="1800" dirty="0"/>
              <a:t>to </a:t>
            </a:r>
            <a:r>
              <a:rPr lang="en-US" sz="1800" dirty="0">
                <a:solidFill>
                  <a:srgbClr val="FF0066"/>
                </a:solidFill>
              </a:rPr>
              <a:t>dynamically allocate</a:t>
            </a:r>
            <a:r>
              <a:rPr lang="en-US" sz="1800" dirty="0"/>
              <a:t> an array to hold the first N digits of </a:t>
            </a:r>
            <a:r>
              <a:rPr lang="el-GR" sz="1800" dirty="0"/>
              <a:t>π</a:t>
            </a:r>
            <a:r>
              <a:rPr lang="en-US" sz="1800" dirty="0"/>
              <a:t>.</a:t>
            </a: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4826000" y="4255099"/>
            <a:ext cx="3937000" cy="916684"/>
          </a:xfrm>
          <a:prstGeom prst="wedgeRoundRectCallout">
            <a:avLst>
              <a:gd name="adj1" fmla="val -108362"/>
              <a:gd name="adj2" fmla="val -43360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800" dirty="0"/>
          </a:p>
          <a:p>
            <a:pPr algn="ctr"/>
            <a:r>
              <a:rPr lang="en-US" sz="1800" dirty="0"/>
              <a:t>And when it is destructed, it uses </a:t>
            </a:r>
            <a:r>
              <a:rPr lang="en-US" sz="1800" dirty="0">
                <a:solidFill>
                  <a:srgbClr val="6600CC"/>
                </a:solidFill>
              </a:rPr>
              <a:t>delete [] </a:t>
            </a:r>
            <a:r>
              <a:rPr lang="en-US" sz="1800" dirty="0"/>
              <a:t>to </a:t>
            </a:r>
            <a:r>
              <a:rPr lang="en-US" sz="1800" dirty="0">
                <a:solidFill>
                  <a:srgbClr val="FF0000"/>
                </a:solidFill>
              </a:rPr>
              <a:t>release</a:t>
            </a:r>
            <a:r>
              <a:rPr lang="en-US" sz="1800" dirty="0"/>
              <a:t> this array.</a:t>
            </a:r>
          </a:p>
        </p:txBody>
      </p:sp>
      <p:sp>
        <p:nvSpPr>
          <p:cNvPr id="18" name="Text Box 6"/>
          <p:cNvSpPr txBox="1">
            <a:spLocks noChangeArrowheads="1"/>
          </p:cNvSpPr>
          <p:nvPr/>
        </p:nvSpPr>
        <p:spPr bwMode="auto">
          <a:xfrm>
            <a:off x="4670425" y="1323975"/>
            <a:ext cx="42576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 sz="2800"/>
          </a:p>
        </p:txBody>
      </p:sp>
      <p:sp>
        <p:nvSpPr>
          <p:cNvPr id="20" name="Text Box 8"/>
          <p:cNvSpPr txBox="1">
            <a:spLocks noChangeArrowheads="1"/>
          </p:cNvSpPr>
          <p:nvPr/>
        </p:nvSpPr>
        <p:spPr bwMode="auto">
          <a:xfrm>
            <a:off x="4512195" y="2652866"/>
            <a:ext cx="449580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Also recall that </a:t>
            </a:r>
            <a:r>
              <a:rPr lang="en-US" sz="2000" dirty="0" err="1"/>
              <a:t>PiNerd</a:t>
            </a:r>
            <a:r>
              <a:rPr lang="en-US" sz="2000" dirty="0"/>
              <a:t> uses </a:t>
            </a:r>
            <a:r>
              <a:rPr lang="en-US" sz="2000" dirty="0">
                <a:solidFill>
                  <a:schemeClr val="accent2"/>
                </a:solidFill>
              </a:rPr>
              <a:t>new</a:t>
            </a:r>
            <a:r>
              <a:rPr lang="en-US" sz="2000" dirty="0"/>
              <a:t> and </a:t>
            </a:r>
            <a:r>
              <a:rPr lang="en-US" sz="2000" dirty="0">
                <a:solidFill>
                  <a:schemeClr val="accent2"/>
                </a:solidFill>
              </a:rPr>
              <a:t>delete</a:t>
            </a:r>
            <a:r>
              <a:rPr lang="en-US" sz="2000" dirty="0"/>
              <a:t> to dynamically allocate memory for its array of N digits.</a:t>
            </a:r>
          </a:p>
        </p:txBody>
      </p:sp>
      <p:sp>
        <p:nvSpPr>
          <p:cNvPr id="21" name="Text Box 13"/>
          <p:cNvSpPr txBox="1">
            <a:spLocks noChangeArrowheads="1"/>
          </p:cNvSpPr>
          <p:nvPr/>
        </p:nvSpPr>
        <p:spPr bwMode="auto">
          <a:xfrm>
            <a:off x="4572000" y="3897152"/>
            <a:ext cx="430847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 dirty="0"/>
              <a:t>Let’s see what happens when we use this class in a simple program.</a:t>
            </a:r>
          </a:p>
        </p:txBody>
      </p:sp>
    </p:spTree>
    <p:extLst>
      <p:ext uri="{BB962C8B-B14F-4D97-AF65-F5344CB8AC3E}">
        <p14:creationId xmlns:p14="http://schemas.microsoft.com/office/powerpoint/2010/main" val="280518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48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48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2" grpId="0" animBg="1"/>
      <p:bldP spid="12" grpId="1" animBg="1"/>
      <p:bldP spid="13" grpId="0" animBg="1"/>
      <p:bldP spid="13" grpId="1" animBg="1"/>
      <p:bldP spid="20" grpId="0"/>
      <p:bldP spid="2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51BD-98FF-4E8A-A1AB-B071787E491A}" type="slidenum">
              <a:rPr lang="en-US"/>
              <a:pPr/>
              <a:t>56</a:t>
            </a:fld>
            <a:endParaRPr lang="en-US"/>
          </a:p>
        </p:txBody>
      </p:sp>
      <p:sp>
        <p:nvSpPr>
          <p:cNvPr id="468994" name="Rectangle 2"/>
          <p:cNvSpPr>
            <a:spLocks noChangeArrowheads="1"/>
          </p:cNvSpPr>
          <p:nvPr/>
        </p:nvSpPr>
        <p:spPr bwMode="auto">
          <a:xfrm>
            <a:off x="330200" y="-15240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468995" name="Rectangle 3"/>
          <p:cNvSpPr>
            <a:spLocks noChangeArrowheads="1"/>
          </p:cNvSpPr>
          <p:nvPr/>
        </p:nvSpPr>
        <p:spPr bwMode="auto">
          <a:xfrm>
            <a:off x="304800" y="1465263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8996" name="Rectangle 4"/>
          <p:cNvSpPr>
            <a:spLocks noChangeArrowheads="1"/>
          </p:cNvSpPr>
          <p:nvPr/>
        </p:nvSpPr>
        <p:spPr bwMode="auto">
          <a:xfrm>
            <a:off x="-76200" y="1401763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= n;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= new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[n];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=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getPiDigit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(j);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delete []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;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{ 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endl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grpSp>
        <p:nvGrpSpPr>
          <p:cNvPr id="468997" name="Group 5"/>
          <p:cNvGrpSpPr>
            <a:grpSpLocks/>
          </p:cNvGrpSpPr>
          <p:nvPr/>
        </p:nvGrpSpPr>
        <p:grpSpPr bwMode="auto">
          <a:xfrm>
            <a:off x="4724400" y="1371600"/>
            <a:ext cx="4038600" cy="3065463"/>
            <a:chOff x="2976" y="1094"/>
            <a:chExt cx="3024" cy="1248"/>
          </a:xfrm>
        </p:grpSpPr>
        <p:sp>
          <p:nvSpPr>
            <p:cNvPr id="468998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8999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69000" name="Line 8"/>
          <p:cNvSpPr>
            <a:spLocks noChangeShapeType="1"/>
          </p:cNvSpPr>
          <p:nvPr/>
        </p:nvSpPr>
        <p:spPr bwMode="auto">
          <a:xfrm>
            <a:off x="4762500" y="20955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69001" name="Line 9"/>
          <p:cNvSpPr>
            <a:spLocks noChangeShapeType="1"/>
          </p:cNvSpPr>
          <p:nvPr/>
        </p:nvSpPr>
        <p:spPr bwMode="auto">
          <a:xfrm>
            <a:off x="431800" y="24003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69002" name="Text Box 10"/>
          <p:cNvSpPr txBox="1">
            <a:spLocks noChangeArrowheads="1"/>
          </p:cNvSpPr>
          <p:nvPr/>
        </p:nvSpPr>
        <p:spPr bwMode="auto">
          <a:xfrm>
            <a:off x="2160587" y="1968500"/>
            <a:ext cx="354013" cy="42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solidFill>
                  <a:srgbClr val="FF0000"/>
                </a:solidFill>
              </a:rPr>
              <a:t>3</a:t>
            </a:r>
          </a:p>
        </p:txBody>
      </p:sp>
      <p:grpSp>
        <p:nvGrpSpPr>
          <p:cNvPr id="469003" name="Group 11"/>
          <p:cNvGrpSpPr>
            <a:grpSpLocks/>
          </p:cNvGrpSpPr>
          <p:nvPr/>
        </p:nvGrpSpPr>
        <p:grpSpPr bwMode="auto">
          <a:xfrm>
            <a:off x="4265612" y="4556125"/>
            <a:ext cx="1971674" cy="1006475"/>
            <a:chOff x="2687" y="2870"/>
            <a:chExt cx="1242" cy="634"/>
          </a:xfrm>
        </p:grpSpPr>
        <p:grpSp>
          <p:nvGrpSpPr>
            <p:cNvPr id="469004" name="Group 12"/>
            <p:cNvGrpSpPr>
              <a:grpSpLocks/>
            </p:cNvGrpSpPr>
            <p:nvPr/>
          </p:nvGrpSpPr>
          <p:grpSpPr bwMode="auto">
            <a:xfrm>
              <a:off x="2687" y="2870"/>
              <a:ext cx="1242" cy="634"/>
              <a:chOff x="2717" y="3446"/>
              <a:chExt cx="1315" cy="634"/>
            </a:xfrm>
          </p:grpSpPr>
          <p:grpSp>
            <p:nvGrpSpPr>
              <p:cNvPr id="469005" name="Group 13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469006" name="Rectangle 14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9007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469008" name="Text Box 16"/>
              <p:cNvSpPr txBox="1">
                <a:spLocks noChangeArrowheads="1"/>
              </p:cNvSpPr>
              <p:nvPr/>
            </p:nvSpPr>
            <p:spPr bwMode="auto">
              <a:xfrm>
                <a:off x="2717" y="3446"/>
                <a:ext cx="444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2"/>
                    </a:solidFill>
                  </a:rPr>
                  <a:t>ann</a:t>
                </a:r>
                <a:endParaRPr lang="en-US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469009" name="Rectangle 17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69010" name="Text Box 18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469011" name="Text Box 19"/>
            <p:cNvSpPr txBox="1">
              <a:spLocks noChangeArrowheads="1"/>
            </p:cNvSpPr>
            <p:nvPr/>
          </p:nvSpPr>
          <p:spPr bwMode="auto">
            <a:xfrm>
              <a:off x="3109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469012" name="Rectangle 20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9013" name="Line 21"/>
          <p:cNvSpPr>
            <a:spLocks noChangeShapeType="1"/>
          </p:cNvSpPr>
          <p:nvPr/>
        </p:nvSpPr>
        <p:spPr bwMode="auto">
          <a:xfrm>
            <a:off x="673100" y="26797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69014" name="Text Box 22"/>
          <p:cNvSpPr txBox="1">
            <a:spLocks noChangeArrowheads="1"/>
          </p:cNvSpPr>
          <p:nvPr/>
        </p:nvSpPr>
        <p:spPr bwMode="auto">
          <a:xfrm>
            <a:off x="5684838" y="4703763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/>
              <a:t>3</a:t>
            </a:r>
          </a:p>
        </p:txBody>
      </p:sp>
      <p:sp>
        <p:nvSpPr>
          <p:cNvPr id="469015" name="Line 23"/>
          <p:cNvSpPr>
            <a:spLocks noChangeShapeType="1"/>
          </p:cNvSpPr>
          <p:nvPr/>
        </p:nvSpPr>
        <p:spPr bwMode="auto">
          <a:xfrm>
            <a:off x="673100" y="29591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69016" name="AutoShape 24"/>
          <p:cNvSpPr>
            <a:spLocks noChangeArrowheads="1"/>
          </p:cNvSpPr>
          <p:nvPr/>
        </p:nvSpPr>
        <p:spPr bwMode="auto">
          <a:xfrm>
            <a:off x="2057400" y="838200"/>
            <a:ext cx="4279900" cy="1689100"/>
          </a:xfrm>
          <a:prstGeom prst="wedgeRoundRectCallout">
            <a:avLst>
              <a:gd name="adj1" fmla="val -46884"/>
              <a:gd name="adj2" fmla="val 68986"/>
              <a:gd name="adj3" fmla="val 16667"/>
            </a:avLst>
          </a:prstGeom>
          <a:solidFill>
            <a:srgbClr val="FFFFCC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800" dirty="0"/>
              <a:t>Operating system, can you reserve </a:t>
            </a:r>
            <a:r>
              <a:rPr lang="en-US" sz="2800" dirty="0">
                <a:solidFill>
                  <a:srgbClr val="990000"/>
                </a:solidFill>
              </a:rPr>
              <a:t>12</a:t>
            </a:r>
            <a:r>
              <a:rPr lang="en-US" sz="2800" dirty="0"/>
              <a:t> bytes of memory for me?</a:t>
            </a:r>
          </a:p>
        </p:txBody>
      </p:sp>
      <p:grpSp>
        <p:nvGrpSpPr>
          <p:cNvPr id="469017" name="Group 25"/>
          <p:cNvGrpSpPr>
            <a:grpSpLocks/>
          </p:cNvGrpSpPr>
          <p:nvPr/>
        </p:nvGrpSpPr>
        <p:grpSpPr bwMode="auto">
          <a:xfrm>
            <a:off x="6783388" y="4521200"/>
            <a:ext cx="2214562" cy="1006475"/>
            <a:chOff x="4289" y="3264"/>
            <a:chExt cx="1395" cy="634"/>
          </a:xfrm>
        </p:grpSpPr>
        <p:sp>
          <p:nvSpPr>
            <p:cNvPr id="469018" name="Rectangle 26"/>
            <p:cNvSpPr>
              <a:spLocks noChangeArrowheads="1"/>
            </p:cNvSpPr>
            <p:nvPr/>
          </p:nvSpPr>
          <p:spPr bwMode="auto">
            <a:xfrm>
              <a:off x="4291" y="327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019" name="Rectangle 27"/>
            <p:cNvSpPr>
              <a:spLocks noChangeArrowheads="1"/>
            </p:cNvSpPr>
            <p:nvPr/>
          </p:nvSpPr>
          <p:spPr bwMode="auto">
            <a:xfrm>
              <a:off x="4291" y="3471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020" name="Text Box 28"/>
            <p:cNvSpPr txBox="1">
              <a:spLocks noChangeArrowheads="1"/>
            </p:cNvSpPr>
            <p:nvPr/>
          </p:nvSpPr>
          <p:spPr bwMode="auto">
            <a:xfrm>
              <a:off x="4800" y="3264"/>
              <a:ext cx="884" cy="6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b="1">
                  <a:latin typeface="Courier New" pitchFamily="49" charset="0"/>
                </a:rPr>
                <a:t>00000800</a:t>
              </a:r>
            </a:p>
            <a:p>
              <a:r>
                <a:rPr lang="en-US" sz="2000" b="1">
                  <a:latin typeface="Courier New" pitchFamily="49" charset="0"/>
                </a:rPr>
                <a:t>00000804</a:t>
              </a:r>
            </a:p>
            <a:p>
              <a:r>
                <a:rPr lang="en-US" sz="2000" b="1">
                  <a:latin typeface="Courier New" pitchFamily="49" charset="0"/>
                </a:rPr>
                <a:t>00000808</a:t>
              </a:r>
            </a:p>
          </p:txBody>
        </p:sp>
        <p:sp>
          <p:nvSpPr>
            <p:cNvPr id="469021" name="Rectangle 29"/>
            <p:cNvSpPr>
              <a:spLocks noChangeArrowheads="1"/>
            </p:cNvSpPr>
            <p:nvPr/>
          </p:nvSpPr>
          <p:spPr bwMode="auto">
            <a:xfrm>
              <a:off x="4289" y="36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69022" name="AutoShape 30"/>
          <p:cNvSpPr>
            <a:spLocks noChangeArrowheads="1"/>
          </p:cNvSpPr>
          <p:nvPr/>
        </p:nvSpPr>
        <p:spPr bwMode="auto">
          <a:xfrm flipH="1">
            <a:off x="5105400" y="4876800"/>
            <a:ext cx="3340100" cy="1790700"/>
          </a:xfrm>
          <a:prstGeom prst="wedgeRoundRectCallout">
            <a:avLst>
              <a:gd name="adj1" fmla="val -70486"/>
              <a:gd name="adj2" fmla="val 62056"/>
              <a:gd name="adj3" fmla="val 16667"/>
            </a:avLst>
          </a:prstGeom>
          <a:solidFill>
            <a:srgbClr val="FFFFCC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800" dirty="0"/>
              <a:t>Sure, I’ll reserve </a:t>
            </a:r>
            <a:r>
              <a:rPr lang="en-US" sz="2800" dirty="0">
                <a:solidFill>
                  <a:srgbClr val="990000"/>
                </a:solidFill>
              </a:rPr>
              <a:t>12</a:t>
            </a:r>
            <a:r>
              <a:rPr lang="en-US" sz="2800" dirty="0"/>
              <a:t> bytes for you at address </a:t>
            </a:r>
            <a:r>
              <a:rPr lang="en-US" sz="2800" dirty="0">
                <a:solidFill>
                  <a:srgbClr val="990000"/>
                </a:solidFill>
              </a:rPr>
              <a:t>800</a:t>
            </a:r>
            <a:r>
              <a:rPr lang="en-US" sz="2800" dirty="0"/>
              <a:t>.</a:t>
            </a:r>
          </a:p>
        </p:txBody>
      </p:sp>
      <p:sp>
        <p:nvSpPr>
          <p:cNvPr id="469023" name="Text Box 31"/>
          <p:cNvSpPr txBox="1">
            <a:spLocks noChangeArrowheads="1"/>
          </p:cNvSpPr>
          <p:nvPr/>
        </p:nvSpPr>
        <p:spPr bwMode="auto">
          <a:xfrm>
            <a:off x="5594350" y="5121275"/>
            <a:ext cx="579438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700"/>
              <a:t>800</a:t>
            </a:r>
          </a:p>
        </p:txBody>
      </p:sp>
      <p:cxnSp>
        <p:nvCxnSpPr>
          <p:cNvPr id="469024" name="AutoShape 32"/>
          <p:cNvCxnSpPr>
            <a:cxnSpLocks noChangeShapeType="1"/>
            <a:stCxn id="469023" idx="3"/>
            <a:endCxn id="469018" idx="1"/>
          </p:cNvCxnSpPr>
          <p:nvPr/>
        </p:nvCxnSpPr>
        <p:spPr bwMode="auto">
          <a:xfrm flipV="1">
            <a:off x="6173788" y="4697413"/>
            <a:ext cx="598487" cy="600075"/>
          </a:xfrm>
          <a:prstGeom prst="curvedConnector3">
            <a:avLst>
              <a:gd name="adj1" fmla="val 51194"/>
            </a:avLst>
          </a:prstGeom>
          <a:noFill/>
          <a:ln w="38100">
            <a:solidFill>
              <a:srgbClr val="00808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69025" name="Line 33"/>
          <p:cNvSpPr>
            <a:spLocks noChangeShapeType="1"/>
          </p:cNvSpPr>
          <p:nvPr/>
        </p:nvSpPr>
        <p:spPr bwMode="auto">
          <a:xfrm>
            <a:off x="723900" y="32131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69027" name="Text Box 35"/>
          <p:cNvSpPr txBox="1">
            <a:spLocks noChangeArrowheads="1"/>
          </p:cNvSpPr>
          <p:nvPr/>
        </p:nvSpPr>
        <p:spPr bwMode="auto">
          <a:xfrm>
            <a:off x="6986855" y="4441825"/>
            <a:ext cx="40427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3</a:t>
            </a:r>
          </a:p>
        </p:txBody>
      </p:sp>
      <p:sp>
        <p:nvSpPr>
          <p:cNvPr id="469030" name="Text Box 38"/>
          <p:cNvSpPr txBox="1">
            <a:spLocks noChangeArrowheads="1"/>
          </p:cNvSpPr>
          <p:nvPr/>
        </p:nvSpPr>
        <p:spPr bwMode="auto">
          <a:xfrm>
            <a:off x="7034759" y="4764088"/>
            <a:ext cx="34657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1</a:t>
            </a:r>
          </a:p>
        </p:txBody>
      </p:sp>
      <p:sp>
        <p:nvSpPr>
          <p:cNvPr id="469033" name="Text Box 41"/>
          <p:cNvSpPr txBox="1">
            <a:spLocks noChangeArrowheads="1"/>
          </p:cNvSpPr>
          <p:nvPr/>
        </p:nvSpPr>
        <p:spPr bwMode="auto">
          <a:xfrm>
            <a:off x="7010400" y="5080000"/>
            <a:ext cx="4016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4</a:t>
            </a:r>
          </a:p>
        </p:txBody>
      </p:sp>
      <p:sp>
        <p:nvSpPr>
          <p:cNvPr id="469034" name="Line 42"/>
          <p:cNvSpPr>
            <a:spLocks noChangeShapeType="1"/>
          </p:cNvSpPr>
          <p:nvPr/>
        </p:nvSpPr>
        <p:spPr bwMode="auto">
          <a:xfrm>
            <a:off x="457200" y="37719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69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69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469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9000" grpId="0" animBg="1"/>
      <p:bldP spid="469000" grpId="1" animBg="1"/>
      <p:bldP spid="469001" grpId="0" animBg="1"/>
      <p:bldP spid="469001" grpId="1" animBg="1"/>
      <p:bldP spid="469002" grpId="0"/>
      <p:bldP spid="469002" grpId="1"/>
      <p:bldP spid="469013" grpId="0" animBg="1"/>
      <p:bldP spid="469013" grpId="1" animBg="1"/>
      <p:bldP spid="469014" grpId="0"/>
      <p:bldP spid="469015" grpId="0" animBg="1"/>
      <p:bldP spid="469015" grpId="1" animBg="1"/>
      <p:bldP spid="469016" grpId="0" animBg="1"/>
      <p:bldP spid="469016" grpId="1" animBg="1"/>
      <p:bldP spid="469022" grpId="0" animBg="1"/>
      <p:bldP spid="469022" grpId="1" animBg="1"/>
      <p:bldP spid="469023" grpId="0"/>
      <p:bldP spid="469025" grpId="0" animBg="1"/>
      <p:bldP spid="469025" grpId="1" animBg="1"/>
      <p:bldP spid="469027" grpId="0"/>
      <p:bldP spid="469030" grpId="0"/>
      <p:bldP spid="469033" grpId="0"/>
      <p:bldP spid="469034" grpId="0" animBg="1"/>
      <p:bldP spid="469034" grpId="1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94702-DB04-4B98-AFBB-39FD3B4482CA}" type="slidenum">
              <a:rPr lang="en-US"/>
              <a:pPr/>
              <a:t>57</a:t>
            </a:fld>
            <a:endParaRPr lang="en-US"/>
          </a:p>
        </p:txBody>
      </p:sp>
      <p:sp>
        <p:nvSpPr>
          <p:cNvPr id="471042" name="Rectangle 2"/>
          <p:cNvSpPr>
            <a:spLocks noChangeArrowheads="1"/>
          </p:cNvSpPr>
          <p:nvPr/>
        </p:nvSpPr>
        <p:spPr bwMode="auto">
          <a:xfrm>
            <a:off x="330200" y="-15240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471043" name="Rectangle 3"/>
          <p:cNvSpPr>
            <a:spLocks noChangeArrowheads="1"/>
          </p:cNvSpPr>
          <p:nvPr/>
        </p:nvSpPr>
        <p:spPr bwMode="auto">
          <a:xfrm>
            <a:off x="304800" y="1465263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71044" name="Rectangle 4"/>
          <p:cNvSpPr>
            <a:spLocks noChangeArrowheads="1"/>
          </p:cNvSpPr>
          <p:nvPr/>
        </p:nvSpPr>
        <p:spPr bwMode="auto">
          <a:xfrm>
            <a:off x="-76200" y="1401763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= n;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= new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[n];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=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getPiDigit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(j);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delete []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;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{ 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endl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grpSp>
        <p:nvGrpSpPr>
          <p:cNvPr id="471045" name="Group 5"/>
          <p:cNvGrpSpPr>
            <a:grpSpLocks/>
          </p:cNvGrpSpPr>
          <p:nvPr/>
        </p:nvGrpSpPr>
        <p:grpSpPr bwMode="auto">
          <a:xfrm>
            <a:off x="4724400" y="1371600"/>
            <a:ext cx="4038600" cy="3065463"/>
            <a:chOff x="2976" y="1094"/>
            <a:chExt cx="3024" cy="1248"/>
          </a:xfrm>
        </p:grpSpPr>
        <p:sp>
          <p:nvSpPr>
            <p:cNvPr id="471046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047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grpSp>
        <p:nvGrpSpPr>
          <p:cNvPr id="471049" name="Group 9"/>
          <p:cNvGrpSpPr>
            <a:grpSpLocks/>
          </p:cNvGrpSpPr>
          <p:nvPr/>
        </p:nvGrpSpPr>
        <p:grpSpPr bwMode="auto">
          <a:xfrm>
            <a:off x="4265612" y="4572000"/>
            <a:ext cx="1974849" cy="990600"/>
            <a:chOff x="2687" y="2880"/>
            <a:chExt cx="1244" cy="624"/>
          </a:xfrm>
        </p:grpSpPr>
        <p:grpSp>
          <p:nvGrpSpPr>
            <p:cNvPr id="471050" name="Group 10"/>
            <p:cNvGrpSpPr>
              <a:grpSpLocks/>
            </p:cNvGrpSpPr>
            <p:nvPr/>
          </p:nvGrpSpPr>
          <p:grpSpPr bwMode="auto">
            <a:xfrm>
              <a:off x="2687" y="2880"/>
              <a:ext cx="1244" cy="624"/>
              <a:chOff x="2715" y="3456"/>
              <a:chExt cx="1317" cy="624"/>
            </a:xfrm>
          </p:grpSpPr>
          <p:grpSp>
            <p:nvGrpSpPr>
              <p:cNvPr id="471051" name="Group 11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471052" name="Rectangle 12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1053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471054" name="Text Box 14"/>
              <p:cNvSpPr txBox="1">
                <a:spLocks noChangeArrowheads="1"/>
              </p:cNvSpPr>
              <p:nvPr/>
            </p:nvSpPr>
            <p:spPr bwMode="auto">
              <a:xfrm>
                <a:off x="2715" y="3456"/>
                <a:ext cx="444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2"/>
                    </a:solidFill>
                  </a:rPr>
                  <a:t>ann</a:t>
                </a:r>
                <a:endParaRPr lang="en-US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471055" name="Rectangle 15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71056" name="Text Box 16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471057" name="Text Box 17"/>
            <p:cNvSpPr txBox="1">
              <a:spLocks noChangeArrowheads="1"/>
            </p:cNvSpPr>
            <p:nvPr/>
          </p:nvSpPr>
          <p:spPr bwMode="auto">
            <a:xfrm>
              <a:off x="3109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471058" name="Rectangle 18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71059" name="Text Box 19"/>
          <p:cNvSpPr txBox="1">
            <a:spLocks noChangeArrowheads="1"/>
          </p:cNvSpPr>
          <p:nvPr/>
        </p:nvSpPr>
        <p:spPr bwMode="auto">
          <a:xfrm>
            <a:off x="5684838" y="4703763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/>
              <a:t>3</a:t>
            </a:r>
          </a:p>
        </p:txBody>
      </p:sp>
      <p:grpSp>
        <p:nvGrpSpPr>
          <p:cNvPr id="471060" name="Group 20"/>
          <p:cNvGrpSpPr>
            <a:grpSpLocks/>
          </p:cNvGrpSpPr>
          <p:nvPr/>
        </p:nvGrpSpPr>
        <p:grpSpPr bwMode="auto">
          <a:xfrm>
            <a:off x="6783388" y="4521200"/>
            <a:ext cx="2214562" cy="1006475"/>
            <a:chOff x="4289" y="3264"/>
            <a:chExt cx="1395" cy="634"/>
          </a:xfrm>
        </p:grpSpPr>
        <p:sp>
          <p:nvSpPr>
            <p:cNvPr id="471061" name="Rectangle 21"/>
            <p:cNvSpPr>
              <a:spLocks noChangeArrowheads="1"/>
            </p:cNvSpPr>
            <p:nvPr/>
          </p:nvSpPr>
          <p:spPr bwMode="auto">
            <a:xfrm>
              <a:off x="4291" y="327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062" name="Rectangle 22"/>
            <p:cNvSpPr>
              <a:spLocks noChangeArrowheads="1"/>
            </p:cNvSpPr>
            <p:nvPr/>
          </p:nvSpPr>
          <p:spPr bwMode="auto">
            <a:xfrm>
              <a:off x="4291" y="3471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063" name="Text Box 23"/>
            <p:cNvSpPr txBox="1">
              <a:spLocks noChangeArrowheads="1"/>
            </p:cNvSpPr>
            <p:nvPr/>
          </p:nvSpPr>
          <p:spPr bwMode="auto">
            <a:xfrm>
              <a:off x="4800" y="3264"/>
              <a:ext cx="884" cy="6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b="1">
                  <a:latin typeface="Courier New" pitchFamily="49" charset="0"/>
                </a:rPr>
                <a:t>00000800</a:t>
              </a:r>
            </a:p>
            <a:p>
              <a:r>
                <a:rPr lang="en-US" sz="2000" b="1">
                  <a:latin typeface="Courier New" pitchFamily="49" charset="0"/>
                </a:rPr>
                <a:t>00000804</a:t>
              </a:r>
            </a:p>
            <a:p>
              <a:r>
                <a:rPr lang="en-US" sz="2000" b="1">
                  <a:latin typeface="Courier New" pitchFamily="49" charset="0"/>
                </a:rPr>
                <a:t>00000808</a:t>
              </a:r>
            </a:p>
          </p:txBody>
        </p:sp>
        <p:sp>
          <p:nvSpPr>
            <p:cNvPr id="471064" name="Rectangle 24"/>
            <p:cNvSpPr>
              <a:spLocks noChangeArrowheads="1"/>
            </p:cNvSpPr>
            <p:nvPr/>
          </p:nvSpPr>
          <p:spPr bwMode="auto">
            <a:xfrm>
              <a:off x="4289" y="36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71065" name="Text Box 25"/>
          <p:cNvSpPr txBox="1">
            <a:spLocks noChangeArrowheads="1"/>
          </p:cNvSpPr>
          <p:nvPr/>
        </p:nvSpPr>
        <p:spPr bwMode="auto">
          <a:xfrm>
            <a:off x="5594350" y="5121275"/>
            <a:ext cx="579438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700"/>
              <a:t>800</a:t>
            </a:r>
          </a:p>
        </p:txBody>
      </p:sp>
      <p:cxnSp>
        <p:nvCxnSpPr>
          <p:cNvPr id="471066" name="AutoShape 26"/>
          <p:cNvCxnSpPr>
            <a:cxnSpLocks noChangeShapeType="1"/>
            <a:stCxn id="471065" idx="3"/>
            <a:endCxn id="471061" idx="1"/>
          </p:cNvCxnSpPr>
          <p:nvPr/>
        </p:nvCxnSpPr>
        <p:spPr bwMode="auto">
          <a:xfrm flipV="1">
            <a:off x="6173788" y="4697413"/>
            <a:ext cx="598487" cy="600075"/>
          </a:xfrm>
          <a:prstGeom prst="curvedConnector3">
            <a:avLst>
              <a:gd name="adj1" fmla="val 51194"/>
            </a:avLst>
          </a:prstGeom>
          <a:noFill/>
          <a:ln w="38100">
            <a:solidFill>
              <a:srgbClr val="00808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1067" name="Text Box 27"/>
          <p:cNvSpPr txBox="1">
            <a:spLocks noChangeArrowheads="1"/>
          </p:cNvSpPr>
          <p:nvPr/>
        </p:nvSpPr>
        <p:spPr bwMode="auto">
          <a:xfrm>
            <a:off x="6986855" y="4441825"/>
            <a:ext cx="40427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3</a:t>
            </a:r>
          </a:p>
        </p:txBody>
      </p:sp>
      <p:sp>
        <p:nvSpPr>
          <p:cNvPr id="471068" name="Text Box 28"/>
          <p:cNvSpPr txBox="1">
            <a:spLocks noChangeArrowheads="1"/>
          </p:cNvSpPr>
          <p:nvPr/>
        </p:nvSpPr>
        <p:spPr bwMode="auto">
          <a:xfrm>
            <a:off x="7034759" y="4764088"/>
            <a:ext cx="34657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/>
              <a:t>1</a:t>
            </a:r>
            <a:endParaRPr lang="en-US" sz="2800" dirty="0"/>
          </a:p>
        </p:txBody>
      </p:sp>
      <p:sp>
        <p:nvSpPr>
          <p:cNvPr id="471069" name="Text Box 29"/>
          <p:cNvSpPr txBox="1">
            <a:spLocks noChangeArrowheads="1"/>
          </p:cNvSpPr>
          <p:nvPr/>
        </p:nvSpPr>
        <p:spPr bwMode="auto">
          <a:xfrm>
            <a:off x="7010400" y="5080000"/>
            <a:ext cx="4016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/>
              <a:t>4</a:t>
            </a:r>
            <a:endParaRPr lang="en-US" sz="2800" dirty="0"/>
          </a:p>
        </p:txBody>
      </p:sp>
      <p:sp>
        <p:nvSpPr>
          <p:cNvPr id="471070" name="Line 30"/>
          <p:cNvSpPr>
            <a:spLocks noChangeShapeType="1"/>
          </p:cNvSpPr>
          <p:nvPr/>
        </p:nvSpPr>
        <p:spPr bwMode="auto">
          <a:xfrm>
            <a:off x="5168900" y="29083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471071" name="Group 31"/>
          <p:cNvGrpSpPr>
            <a:grpSpLocks/>
          </p:cNvGrpSpPr>
          <p:nvPr/>
        </p:nvGrpSpPr>
        <p:grpSpPr bwMode="auto">
          <a:xfrm>
            <a:off x="4572004" y="5638800"/>
            <a:ext cx="1982788" cy="990600"/>
            <a:chOff x="2680" y="2880"/>
            <a:chExt cx="1249" cy="624"/>
          </a:xfrm>
        </p:grpSpPr>
        <p:grpSp>
          <p:nvGrpSpPr>
            <p:cNvPr id="471072" name="Group 32"/>
            <p:cNvGrpSpPr>
              <a:grpSpLocks/>
            </p:cNvGrpSpPr>
            <p:nvPr/>
          </p:nvGrpSpPr>
          <p:grpSpPr bwMode="auto">
            <a:xfrm>
              <a:off x="2680" y="2880"/>
              <a:ext cx="1249" cy="624"/>
              <a:chOff x="2710" y="3456"/>
              <a:chExt cx="1322" cy="624"/>
            </a:xfrm>
          </p:grpSpPr>
          <p:grpSp>
            <p:nvGrpSpPr>
              <p:cNvPr id="471073" name="Group 33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471074" name="Rectangle 34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1075" name="Text Box 35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471076" name="Text Box 36"/>
              <p:cNvSpPr txBox="1">
                <a:spLocks noChangeArrowheads="1"/>
              </p:cNvSpPr>
              <p:nvPr/>
            </p:nvSpPr>
            <p:spPr bwMode="auto">
              <a:xfrm>
                <a:off x="2710" y="3456"/>
                <a:ext cx="465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2"/>
                    </a:solidFill>
                  </a:rPr>
                  <a:t>ben</a:t>
                </a:r>
              </a:p>
            </p:txBody>
          </p:sp>
        </p:grpSp>
        <p:sp>
          <p:nvSpPr>
            <p:cNvPr id="471077" name="Rectangle 37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71078" name="Text Box 38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471079" name="Text Box 39"/>
            <p:cNvSpPr txBox="1">
              <a:spLocks noChangeArrowheads="1"/>
            </p:cNvSpPr>
            <p:nvPr/>
          </p:nvSpPr>
          <p:spPr bwMode="auto">
            <a:xfrm>
              <a:off x="3109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471080" name="Rectangle 40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71081" name="Text Box 41"/>
          <p:cNvSpPr txBox="1">
            <a:spLocks noChangeArrowheads="1"/>
          </p:cNvSpPr>
          <p:nvPr/>
        </p:nvSpPr>
        <p:spPr bwMode="auto">
          <a:xfrm>
            <a:off x="5989638" y="5783263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/>
              <a:t>3</a:t>
            </a:r>
          </a:p>
        </p:txBody>
      </p:sp>
      <p:cxnSp>
        <p:nvCxnSpPr>
          <p:cNvPr id="471082" name="AutoShape 42"/>
          <p:cNvCxnSpPr>
            <a:cxnSpLocks noChangeShapeType="1"/>
            <a:stCxn id="471059" idx="3"/>
            <a:endCxn id="471081" idx="0"/>
          </p:cNvCxnSpPr>
          <p:nvPr/>
        </p:nvCxnSpPr>
        <p:spPr bwMode="auto">
          <a:xfrm>
            <a:off x="6024563" y="4902200"/>
            <a:ext cx="134937" cy="881063"/>
          </a:xfrm>
          <a:prstGeom prst="curvedConnector2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1083" name="Text Box 43"/>
          <p:cNvSpPr txBox="1">
            <a:spLocks noChangeArrowheads="1"/>
          </p:cNvSpPr>
          <p:nvPr/>
        </p:nvSpPr>
        <p:spPr bwMode="auto">
          <a:xfrm>
            <a:off x="5891213" y="6192838"/>
            <a:ext cx="6032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dirty="0"/>
              <a:t>800</a:t>
            </a:r>
          </a:p>
        </p:txBody>
      </p:sp>
      <p:cxnSp>
        <p:nvCxnSpPr>
          <p:cNvPr id="471084" name="AutoShape 44"/>
          <p:cNvCxnSpPr>
            <a:cxnSpLocks noChangeShapeType="1"/>
          </p:cNvCxnSpPr>
          <p:nvPr/>
        </p:nvCxnSpPr>
        <p:spPr bwMode="auto">
          <a:xfrm>
            <a:off x="6108700" y="5313363"/>
            <a:ext cx="211138" cy="881062"/>
          </a:xfrm>
          <a:prstGeom prst="curvedConnector2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71088" name="Group 48"/>
          <p:cNvGrpSpPr>
            <a:grpSpLocks/>
          </p:cNvGrpSpPr>
          <p:nvPr/>
        </p:nvGrpSpPr>
        <p:grpSpPr bwMode="auto">
          <a:xfrm>
            <a:off x="6400800" y="4710113"/>
            <a:ext cx="406400" cy="1703387"/>
            <a:chOff x="4032" y="2967"/>
            <a:chExt cx="256" cy="1073"/>
          </a:xfrm>
        </p:grpSpPr>
        <p:cxnSp>
          <p:nvCxnSpPr>
            <p:cNvPr id="471089" name="AutoShape 49"/>
            <p:cNvCxnSpPr>
              <a:cxnSpLocks noChangeShapeType="1"/>
            </p:cNvCxnSpPr>
            <p:nvPr/>
          </p:nvCxnSpPr>
          <p:spPr bwMode="auto">
            <a:xfrm flipV="1">
              <a:off x="4128" y="2967"/>
              <a:ext cx="160" cy="1052"/>
            </a:xfrm>
            <a:prstGeom prst="curvedConnector3">
              <a:avLst>
                <a:gd name="adj1" fmla="val 42500"/>
              </a:avLst>
            </a:prstGeom>
            <a:noFill/>
            <a:ln w="38100">
              <a:solidFill>
                <a:srgbClr val="00808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71090" name="Line 50"/>
            <p:cNvSpPr>
              <a:spLocks noChangeShapeType="1"/>
            </p:cNvSpPr>
            <p:nvPr/>
          </p:nvSpPr>
          <p:spPr bwMode="auto">
            <a:xfrm flipH="1">
              <a:off x="4032" y="4008"/>
              <a:ext cx="104" cy="32"/>
            </a:xfrm>
            <a:prstGeom prst="line">
              <a:avLst/>
            </a:prstGeom>
            <a:noFill/>
            <a:ln w="38100">
              <a:solidFill>
                <a:srgbClr val="0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6" name="Rounded Rectangular Callout 55"/>
          <p:cNvSpPr/>
          <p:nvPr/>
        </p:nvSpPr>
        <p:spPr bwMode="auto">
          <a:xfrm>
            <a:off x="199408" y="152400"/>
            <a:ext cx="4371006" cy="1770265"/>
          </a:xfrm>
          <a:prstGeom prst="wedgeRoundRectCallout">
            <a:avLst>
              <a:gd name="adj1" fmla="val 96599"/>
              <a:gd name="adj2" fmla="val 99675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900" dirty="0"/>
          </a:p>
          <a:p>
            <a:pPr algn="ctr"/>
            <a:r>
              <a:rPr lang="en-US" sz="2200" dirty="0"/>
              <a:t>Now, watch what happens when we create our new </a:t>
            </a:r>
            <a:r>
              <a:rPr lang="en-US" sz="2200" dirty="0">
                <a:solidFill>
                  <a:srgbClr val="6600CC"/>
                </a:solidFill>
              </a:rPr>
              <a:t>ben</a:t>
            </a:r>
            <a:r>
              <a:rPr lang="en-US" sz="2200" dirty="0"/>
              <a:t> variable and </a:t>
            </a:r>
            <a:r>
              <a:rPr lang="en-US" sz="2200" dirty="0">
                <a:solidFill>
                  <a:srgbClr val="FF0066"/>
                </a:solidFill>
              </a:rPr>
              <a:t>shallow copy</a:t>
            </a:r>
            <a:r>
              <a:rPr lang="en-US" sz="2200" dirty="0"/>
              <a:t> </a:t>
            </a:r>
            <a:r>
              <a:rPr lang="en-US" sz="2200" dirty="0" err="1">
                <a:solidFill>
                  <a:srgbClr val="6600CC"/>
                </a:solidFill>
              </a:rPr>
              <a:t>ann</a:t>
            </a:r>
            <a:r>
              <a:rPr lang="en-US" sz="2200" dirty="0" err="1"/>
              <a:t>’s</a:t>
            </a:r>
            <a:r>
              <a:rPr lang="en-US" sz="2200" dirty="0"/>
              <a:t> member variables into it</a:t>
            </a:r>
            <a:r>
              <a:rPr lang="en-US" sz="2200" dirty="0">
                <a:solidFill>
                  <a:srgbClr val="6600CC"/>
                </a:solidFill>
              </a:rPr>
              <a:t>…</a:t>
            </a:r>
            <a:endParaRPr lang="en-US" sz="2200" dirty="0"/>
          </a:p>
        </p:txBody>
      </p:sp>
      <p:sp>
        <p:nvSpPr>
          <p:cNvPr id="57" name="Rounded Rectangular Callout 56"/>
          <p:cNvSpPr/>
          <p:nvPr/>
        </p:nvSpPr>
        <p:spPr bwMode="auto">
          <a:xfrm>
            <a:off x="1616825" y="3119120"/>
            <a:ext cx="2795769" cy="1135380"/>
          </a:xfrm>
          <a:prstGeom prst="wedgeRoundRectCallout">
            <a:avLst>
              <a:gd name="adj1" fmla="val 92932"/>
              <a:gd name="adj2" fmla="val 133409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900" dirty="0"/>
          </a:p>
          <a:p>
            <a:pPr algn="ctr"/>
            <a:r>
              <a:rPr lang="en-US" sz="2200" dirty="0"/>
              <a:t>Both </a:t>
            </a:r>
            <a:r>
              <a:rPr lang="en-US" sz="2200" dirty="0" err="1">
                <a:solidFill>
                  <a:srgbClr val="FF0066"/>
                </a:solidFill>
              </a:rPr>
              <a:t>ann</a:t>
            </a:r>
            <a:r>
              <a:rPr lang="en-US" sz="2200" dirty="0" err="1"/>
              <a:t>’s</a:t>
            </a:r>
            <a:r>
              <a:rPr lang="en-US" sz="2200" dirty="0"/>
              <a:t> </a:t>
            </a:r>
            <a:r>
              <a:rPr lang="en-US" sz="2200" dirty="0" err="1">
                <a:solidFill>
                  <a:srgbClr val="FF0000"/>
                </a:solidFill>
              </a:rPr>
              <a:t>m_pi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/>
              <a:t>pointer…</a:t>
            </a:r>
          </a:p>
        </p:txBody>
      </p:sp>
      <p:sp>
        <p:nvSpPr>
          <p:cNvPr id="58" name="Rounded Rectangular Callout 57"/>
          <p:cNvSpPr/>
          <p:nvPr/>
        </p:nvSpPr>
        <p:spPr bwMode="auto">
          <a:xfrm>
            <a:off x="1616825" y="5296694"/>
            <a:ext cx="2795769" cy="1135380"/>
          </a:xfrm>
          <a:prstGeom prst="wedgeRoundRectCallout">
            <a:avLst>
              <a:gd name="adj1" fmla="val 105420"/>
              <a:gd name="adj2" fmla="val 33836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900" dirty="0"/>
          </a:p>
          <a:p>
            <a:pPr algn="ctr"/>
            <a:r>
              <a:rPr lang="en-US" sz="2200" dirty="0"/>
              <a:t>And </a:t>
            </a:r>
            <a:r>
              <a:rPr lang="en-US" sz="2200" dirty="0">
                <a:solidFill>
                  <a:srgbClr val="FF0066"/>
                </a:solidFill>
              </a:rPr>
              <a:t>ben</a:t>
            </a:r>
            <a:r>
              <a:rPr lang="en-US" sz="2200" dirty="0"/>
              <a:t>’s </a:t>
            </a:r>
            <a:r>
              <a:rPr lang="en-US" sz="2200" dirty="0" err="1">
                <a:solidFill>
                  <a:srgbClr val="FF0000"/>
                </a:solidFill>
              </a:rPr>
              <a:t>m_pi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/>
              <a:t>pointer…</a:t>
            </a:r>
          </a:p>
        </p:txBody>
      </p:sp>
      <p:sp>
        <p:nvSpPr>
          <p:cNvPr id="59" name="Rounded Rectangular Callout 58"/>
          <p:cNvSpPr/>
          <p:nvPr/>
        </p:nvSpPr>
        <p:spPr bwMode="auto">
          <a:xfrm>
            <a:off x="6823248" y="1409397"/>
            <a:ext cx="2174702" cy="1541869"/>
          </a:xfrm>
          <a:prstGeom prst="wedgeRoundRectCallout">
            <a:avLst>
              <a:gd name="adj1" fmla="val -51572"/>
              <a:gd name="adj2" fmla="val 152445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900" dirty="0"/>
          </a:p>
          <a:p>
            <a:pPr algn="ctr"/>
            <a:r>
              <a:rPr lang="en-US" sz="2200" dirty="0"/>
              <a:t>Point to </a:t>
            </a:r>
            <a:r>
              <a:rPr lang="en-US" sz="2200" dirty="0" err="1">
                <a:solidFill>
                  <a:srgbClr val="FF0066"/>
                </a:solidFill>
              </a:rPr>
              <a:t>ann</a:t>
            </a:r>
            <a:r>
              <a:rPr lang="en-US" sz="2200" dirty="0" err="1"/>
              <a:t>’s</a:t>
            </a:r>
            <a:r>
              <a:rPr lang="en-US" sz="2200" dirty="0"/>
              <a:t> original copy of the array!</a:t>
            </a:r>
          </a:p>
        </p:txBody>
      </p:sp>
      <p:sp>
        <p:nvSpPr>
          <p:cNvPr id="61" name="Line 21"/>
          <p:cNvSpPr>
            <a:spLocks noChangeShapeType="1"/>
          </p:cNvSpPr>
          <p:nvPr/>
        </p:nvSpPr>
        <p:spPr bwMode="auto">
          <a:xfrm>
            <a:off x="4800600" y="23622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2" name="Line 21"/>
          <p:cNvSpPr>
            <a:spLocks noChangeShapeType="1"/>
          </p:cNvSpPr>
          <p:nvPr/>
        </p:nvSpPr>
        <p:spPr bwMode="auto">
          <a:xfrm>
            <a:off x="4818611" y="26670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1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7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7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71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70" grpId="0" animBg="1"/>
      <p:bldP spid="471081" grpId="0"/>
      <p:bldP spid="471083" grpId="0"/>
      <p:bldP spid="56" grpId="0" animBg="1"/>
      <p:bldP spid="57" grpId="0" animBg="1"/>
      <p:bldP spid="58" grpId="0" animBg="1"/>
      <p:bldP spid="59" grpId="0" animBg="1"/>
      <p:bldP spid="61" grpId="0" animBg="1"/>
      <p:bldP spid="61" grpId="1" animBg="1"/>
      <p:bldP spid="62" grpId="0" animBg="1"/>
      <p:bldP spid="62" grpId="1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94702-DB04-4B98-AFBB-39FD3B4482CA}" type="slidenum">
              <a:rPr lang="en-US"/>
              <a:pPr/>
              <a:t>58</a:t>
            </a:fld>
            <a:endParaRPr lang="en-US"/>
          </a:p>
        </p:txBody>
      </p:sp>
      <p:sp>
        <p:nvSpPr>
          <p:cNvPr id="471042" name="Rectangle 2"/>
          <p:cNvSpPr>
            <a:spLocks noChangeArrowheads="1"/>
          </p:cNvSpPr>
          <p:nvPr/>
        </p:nvSpPr>
        <p:spPr bwMode="auto">
          <a:xfrm>
            <a:off x="330200" y="-15240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471043" name="Rectangle 3"/>
          <p:cNvSpPr>
            <a:spLocks noChangeArrowheads="1"/>
          </p:cNvSpPr>
          <p:nvPr/>
        </p:nvSpPr>
        <p:spPr bwMode="auto">
          <a:xfrm>
            <a:off x="304800" y="1465263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71044" name="Rectangle 4"/>
          <p:cNvSpPr>
            <a:spLocks noChangeArrowheads="1"/>
          </p:cNvSpPr>
          <p:nvPr/>
        </p:nvSpPr>
        <p:spPr bwMode="auto">
          <a:xfrm>
            <a:off x="-76200" y="1401763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= n;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= new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[n];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=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getPiDigit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(j);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delete []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;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{ 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endl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grpSp>
        <p:nvGrpSpPr>
          <p:cNvPr id="471045" name="Group 5"/>
          <p:cNvGrpSpPr>
            <a:grpSpLocks/>
          </p:cNvGrpSpPr>
          <p:nvPr/>
        </p:nvGrpSpPr>
        <p:grpSpPr bwMode="auto">
          <a:xfrm>
            <a:off x="4724400" y="1371600"/>
            <a:ext cx="4038600" cy="3065463"/>
            <a:chOff x="2976" y="1094"/>
            <a:chExt cx="3024" cy="1248"/>
          </a:xfrm>
        </p:grpSpPr>
        <p:sp>
          <p:nvSpPr>
            <p:cNvPr id="471046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047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grpSp>
        <p:nvGrpSpPr>
          <p:cNvPr id="471049" name="Group 9"/>
          <p:cNvGrpSpPr>
            <a:grpSpLocks/>
          </p:cNvGrpSpPr>
          <p:nvPr/>
        </p:nvGrpSpPr>
        <p:grpSpPr bwMode="auto">
          <a:xfrm>
            <a:off x="4287836" y="4572000"/>
            <a:ext cx="1951036" cy="990600"/>
            <a:chOff x="2701" y="2880"/>
            <a:chExt cx="1229" cy="624"/>
          </a:xfrm>
        </p:grpSpPr>
        <p:grpSp>
          <p:nvGrpSpPr>
            <p:cNvPr id="471050" name="Group 10"/>
            <p:cNvGrpSpPr>
              <a:grpSpLocks/>
            </p:cNvGrpSpPr>
            <p:nvPr/>
          </p:nvGrpSpPr>
          <p:grpSpPr bwMode="auto">
            <a:xfrm>
              <a:off x="2701" y="2880"/>
              <a:ext cx="1229" cy="624"/>
              <a:chOff x="2731" y="3456"/>
              <a:chExt cx="1301" cy="624"/>
            </a:xfrm>
          </p:grpSpPr>
          <p:grpSp>
            <p:nvGrpSpPr>
              <p:cNvPr id="471051" name="Group 11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471052" name="Rectangle 12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1053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471054" name="Text Box 14"/>
              <p:cNvSpPr txBox="1">
                <a:spLocks noChangeArrowheads="1"/>
              </p:cNvSpPr>
              <p:nvPr/>
            </p:nvSpPr>
            <p:spPr bwMode="auto">
              <a:xfrm>
                <a:off x="2731" y="3456"/>
                <a:ext cx="444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2"/>
                    </a:solidFill>
                  </a:rPr>
                  <a:t>ann</a:t>
                </a:r>
                <a:endParaRPr lang="en-US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471055" name="Rectangle 15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71056" name="Text Box 16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471057" name="Text Box 17"/>
            <p:cNvSpPr txBox="1">
              <a:spLocks noChangeArrowheads="1"/>
            </p:cNvSpPr>
            <p:nvPr/>
          </p:nvSpPr>
          <p:spPr bwMode="auto">
            <a:xfrm>
              <a:off x="3109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471058" name="Rectangle 18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71059" name="Text Box 19"/>
          <p:cNvSpPr txBox="1">
            <a:spLocks noChangeArrowheads="1"/>
          </p:cNvSpPr>
          <p:nvPr/>
        </p:nvSpPr>
        <p:spPr bwMode="auto">
          <a:xfrm>
            <a:off x="5684838" y="4703763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3</a:t>
            </a:r>
          </a:p>
        </p:txBody>
      </p:sp>
      <p:grpSp>
        <p:nvGrpSpPr>
          <p:cNvPr id="471060" name="Group 20"/>
          <p:cNvGrpSpPr>
            <a:grpSpLocks/>
          </p:cNvGrpSpPr>
          <p:nvPr/>
        </p:nvGrpSpPr>
        <p:grpSpPr bwMode="auto">
          <a:xfrm>
            <a:off x="6783388" y="4521200"/>
            <a:ext cx="2214562" cy="1006475"/>
            <a:chOff x="4289" y="3264"/>
            <a:chExt cx="1395" cy="634"/>
          </a:xfrm>
        </p:grpSpPr>
        <p:sp>
          <p:nvSpPr>
            <p:cNvPr id="471061" name="Rectangle 21"/>
            <p:cNvSpPr>
              <a:spLocks noChangeArrowheads="1"/>
            </p:cNvSpPr>
            <p:nvPr/>
          </p:nvSpPr>
          <p:spPr bwMode="auto">
            <a:xfrm>
              <a:off x="4291" y="327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062" name="Rectangle 22"/>
            <p:cNvSpPr>
              <a:spLocks noChangeArrowheads="1"/>
            </p:cNvSpPr>
            <p:nvPr/>
          </p:nvSpPr>
          <p:spPr bwMode="auto">
            <a:xfrm>
              <a:off x="4291" y="3471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063" name="Text Box 23"/>
            <p:cNvSpPr txBox="1">
              <a:spLocks noChangeArrowheads="1"/>
            </p:cNvSpPr>
            <p:nvPr/>
          </p:nvSpPr>
          <p:spPr bwMode="auto">
            <a:xfrm>
              <a:off x="4800" y="3264"/>
              <a:ext cx="884" cy="6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b="1">
                  <a:latin typeface="Courier New" pitchFamily="49" charset="0"/>
                </a:rPr>
                <a:t>00000800</a:t>
              </a:r>
            </a:p>
            <a:p>
              <a:r>
                <a:rPr lang="en-US" sz="2000" b="1">
                  <a:latin typeface="Courier New" pitchFamily="49" charset="0"/>
                </a:rPr>
                <a:t>00000804</a:t>
              </a:r>
            </a:p>
            <a:p>
              <a:r>
                <a:rPr lang="en-US" sz="2000" b="1">
                  <a:latin typeface="Courier New" pitchFamily="49" charset="0"/>
                </a:rPr>
                <a:t>00000808</a:t>
              </a:r>
            </a:p>
          </p:txBody>
        </p:sp>
        <p:sp>
          <p:nvSpPr>
            <p:cNvPr id="471064" name="Rectangle 24"/>
            <p:cNvSpPr>
              <a:spLocks noChangeArrowheads="1"/>
            </p:cNvSpPr>
            <p:nvPr/>
          </p:nvSpPr>
          <p:spPr bwMode="auto">
            <a:xfrm>
              <a:off x="4289" y="36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71065" name="Text Box 25"/>
          <p:cNvSpPr txBox="1">
            <a:spLocks noChangeArrowheads="1"/>
          </p:cNvSpPr>
          <p:nvPr/>
        </p:nvSpPr>
        <p:spPr bwMode="auto">
          <a:xfrm>
            <a:off x="5594350" y="5121275"/>
            <a:ext cx="579438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700"/>
              <a:t>800</a:t>
            </a:r>
          </a:p>
        </p:txBody>
      </p:sp>
      <p:cxnSp>
        <p:nvCxnSpPr>
          <p:cNvPr id="471066" name="AutoShape 26"/>
          <p:cNvCxnSpPr>
            <a:cxnSpLocks noChangeShapeType="1"/>
            <a:stCxn id="471065" idx="3"/>
            <a:endCxn id="471061" idx="1"/>
          </p:cNvCxnSpPr>
          <p:nvPr/>
        </p:nvCxnSpPr>
        <p:spPr bwMode="auto">
          <a:xfrm flipV="1">
            <a:off x="6173788" y="4697413"/>
            <a:ext cx="598487" cy="600075"/>
          </a:xfrm>
          <a:prstGeom prst="curvedConnector3">
            <a:avLst>
              <a:gd name="adj1" fmla="val 51194"/>
            </a:avLst>
          </a:prstGeom>
          <a:noFill/>
          <a:ln w="38100">
            <a:solidFill>
              <a:srgbClr val="00808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1067" name="Text Box 27"/>
          <p:cNvSpPr txBox="1">
            <a:spLocks noChangeArrowheads="1"/>
          </p:cNvSpPr>
          <p:nvPr/>
        </p:nvSpPr>
        <p:spPr bwMode="auto">
          <a:xfrm>
            <a:off x="6986855" y="4441825"/>
            <a:ext cx="40427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3</a:t>
            </a:r>
          </a:p>
        </p:txBody>
      </p:sp>
      <p:sp>
        <p:nvSpPr>
          <p:cNvPr id="471068" name="Text Box 28"/>
          <p:cNvSpPr txBox="1">
            <a:spLocks noChangeArrowheads="1"/>
          </p:cNvSpPr>
          <p:nvPr/>
        </p:nvSpPr>
        <p:spPr bwMode="auto">
          <a:xfrm>
            <a:off x="7034759" y="4764088"/>
            <a:ext cx="34657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1</a:t>
            </a:r>
          </a:p>
        </p:txBody>
      </p:sp>
      <p:sp>
        <p:nvSpPr>
          <p:cNvPr id="471069" name="Text Box 29"/>
          <p:cNvSpPr txBox="1">
            <a:spLocks noChangeArrowheads="1"/>
          </p:cNvSpPr>
          <p:nvPr/>
        </p:nvSpPr>
        <p:spPr bwMode="auto">
          <a:xfrm>
            <a:off x="7010400" y="5080000"/>
            <a:ext cx="4016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4</a:t>
            </a:r>
          </a:p>
        </p:txBody>
      </p:sp>
      <p:grpSp>
        <p:nvGrpSpPr>
          <p:cNvPr id="471071" name="Group 31"/>
          <p:cNvGrpSpPr>
            <a:grpSpLocks/>
          </p:cNvGrpSpPr>
          <p:nvPr/>
        </p:nvGrpSpPr>
        <p:grpSpPr bwMode="auto">
          <a:xfrm>
            <a:off x="4571998" y="5638800"/>
            <a:ext cx="1984373" cy="990600"/>
            <a:chOff x="2680" y="2880"/>
            <a:chExt cx="1250" cy="624"/>
          </a:xfrm>
        </p:grpSpPr>
        <p:grpSp>
          <p:nvGrpSpPr>
            <p:cNvPr id="471072" name="Group 32"/>
            <p:cNvGrpSpPr>
              <a:grpSpLocks/>
            </p:cNvGrpSpPr>
            <p:nvPr/>
          </p:nvGrpSpPr>
          <p:grpSpPr bwMode="auto">
            <a:xfrm>
              <a:off x="2680" y="2880"/>
              <a:ext cx="1250" cy="624"/>
              <a:chOff x="2709" y="3456"/>
              <a:chExt cx="1323" cy="624"/>
            </a:xfrm>
          </p:grpSpPr>
          <p:grpSp>
            <p:nvGrpSpPr>
              <p:cNvPr id="471073" name="Group 33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471074" name="Rectangle 34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1075" name="Text Box 35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471076" name="Text Box 36"/>
              <p:cNvSpPr txBox="1">
                <a:spLocks noChangeArrowheads="1"/>
              </p:cNvSpPr>
              <p:nvPr/>
            </p:nvSpPr>
            <p:spPr bwMode="auto">
              <a:xfrm>
                <a:off x="2709" y="3456"/>
                <a:ext cx="465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2"/>
                    </a:solidFill>
                  </a:rPr>
                  <a:t>ben</a:t>
                </a:r>
              </a:p>
            </p:txBody>
          </p:sp>
        </p:grpSp>
        <p:sp>
          <p:nvSpPr>
            <p:cNvPr id="471077" name="Rectangle 37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71078" name="Text Box 38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471079" name="Text Box 39"/>
            <p:cNvSpPr txBox="1">
              <a:spLocks noChangeArrowheads="1"/>
            </p:cNvSpPr>
            <p:nvPr/>
          </p:nvSpPr>
          <p:spPr bwMode="auto">
            <a:xfrm>
              <a:off x="3109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471080" name="Rectangle 40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71081" name="Text Box 41"/>
          <p:cNvSpPr txBox="1">
            <a:spLocks noChangeArrowheads="1"/>
          </p:cNvSpPr>
          <p:nvPr/>
        </p:nvSpPr>
        <p:spPr bwMode="auto">
          <a:xfrm>
            <a:off x="5989638" y="5783263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3</a:t>
            </a:r>
          </a:p>
        </p:txBody>
      </p:sp>
      <p:sp>
        <p:nvSpPr>
          <p:cNvPr id="471083" name="Text Box 43"/>
          <p:cNvSpPr txBox="1">
            <a:spLocks noChangeArrowheads="1"/>
          </p:cNvSpPr>
          <p:nvPr/>
        </p:nvSpPr>
        <p:spPr bwMode="auto">
          <a:xfrm>
            <a:off x="5891213" y="6192838"/>
            <a:ext cx="6032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dirty="0"/>
              <a:t>800</a:t>
            </a:r>
          </a:p>
        </p:txBody>
      </p:sp>
      <p:sp>
        <p:nvSpPr>
          <p:cNvPr id="471085" name="Line 45"/>
          <p:cNvSpPr>
            <a:spLocks noChangeShapeType="1"/>
          </p:cNvSpPr>
          <p:nvPr/>
        </p:nvSpPr>
        <p:spPr bwMode="auto">
          <a:xfrm>
            <a:off x="5181600" y="32131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71086" name="Line 46"/>
          <p:cNvSpPr>
            <a:spLocks noChangeShapeType="1"/>
          </p:cNvSpPr>
          <p:nvPr/>
        </p:nvSpPr>
        <p:spPr bwMode="auto">
          <a:xfrm>
            <a:off x="4851400" y="34798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71087" name="Text Box 47"/>
          <p:cNvSpPr txBox="1">
            <a:spLocks noChangeArrowheads="1"/>
          </p:cNvSpPr>
          <p:nvPr/>
        </p:nvSpPr>
        <p:spPr bwMode="auto">
          <a:xfrm>
            <a:off x="5109262" y="3302000"/>
            <a:ext cx="23583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solidFill>
                  <a:srgbClr val="990000"/>
                </a:solidFill>
              </a:rPr>
              <a:t>// ben's </a:t>
            </a:r>
            <a:r>
              <a:rPr lang="en-US" sz="1800" dirty="0" err="1">
                <a:solidFill>
                  <a:srgbClr val="990000"/>
                </a:solidFill>
              </a:rPr>
              <a:t>d’tor</a:t>
            </a:r>
            <a:r>
              <a:rPr lang="en-US" sz="1800" dirty="0">
                <a:solidFill>
                  <a:srgbClr val="990000"/>
                </a:solidFill>
              </a:rPr>
              <a:t> called</a:t>
            </a:r>
          </a:p>
        </p:txBody>
      </p:sp>
      <p:grpSp>
        <p:nvGrpSpPr>
          <p:cNvPr id="471088" name="Group 48"/>
          <p:cNvGrpSpPr>
            <a:grpSpLocks/>
          </p:cNvGrpSpPr>
          <p:nvPr/>
        </p:nvGrpSpPr>
        <p:grpSpPr bwMode="auto">
          <a:xfrm>
            <a:off x="6400800" y="4710113"/>
            <a:ext cx="406400" cy="1703387"/>
            <a:chOff x="4032" y="2967"/>
            <a:chExt cx="256" cy="1073"/>
          </a:xfrm>
        </p:grpSpPr>
        <p:cxnSp>
          <p:nvCxnSpPr>
            <p:cNvPr id="471089" name="AutoShape 49"/>
            <p:cNvCxnSpPr>
              <a:cxnSpLocks noChangeShapeType="1"/>
            </p:cNvCxnSpPr>
            <p:nvPr/>
          </p:nvCxnSpPr>
          <p:spPr bwMode="auto">
            <a:xfrm flipV="1">
              <a:off x="4128" y="2967"/>
              <a:ext cx="160" cy="1052"/>
            </a:xfrm>
            <a:prstGeom prst="curvedConnector3">
              <a:avLst>
                <a:gd name="adj1" fmla="val 42500"/>
              </a:avLst>
            </a:prstGeom>
            <a:noFill/>
            <a:ln w="38100">
              <a:solidFill>
                <a:srgbClr val="00808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71090" name="Line 50"/>
            <p:cNvSpPr>
              <a:spLocks noChangeShapeType="1"/>
            </p:cNvSpPr>
            <p:nvPr/>
          </p:nvSpPr>
          <p:spPr bwMode="auto">
            <a:xfrm flipH="1">
              <a:off x="4032" y="4008"/>
              <a:ext cx="104" cy="32"/>
            </a:xfrm>
            <a:prstGeom prst="line">
              <a:avLst/>
            </a:prstGeom>
            <a:noFill/>
            <a:ln w="38100">
              <a:solidFill>
                <a:srgbClr val="0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71091" name="Line 51"/>
          <p:cNvSpPr>
            <a:spLocks noChangeShapeType="1"/>
          </p:cNvSpPr>
          <p:nvPr/>
        </p:nvSpPr>
        <p:spPr bwMode="auto">
          <a:xfrm>
            <a:off x="419100" y="41910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71092" name="Line 52"/>
          <p:cNvSpPr>
            <a:spLocks noChangeShapeType="1"/>
          </p:cNvSpPr>
          <p:nvPr/>
        </p:nvSpPr>
        <p:spPr bwMode="auto">
          <a:xfrm>
            <a:off x="2501900" y="3848100"/>
            <a:ext cx="203200" cy="2286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60" name="Rounded Rectangular Callout 59"/>
          <p:cNvSpPr/>
          <p:nvPr/>
        </p:nvSpPr>
        <p:spPr bwMode="auto">
          <a:xfrm>
            <a:off x="762000" y="25690"/>
            <a:ext cx="3962400" cy="1524000"/>
          </a:xfrm>
          <a:prstGeom prst="wedgeRoundRectCallout">
            <a:avLst>
              <a:gd name="adj1" fmla="val 58946"/>
              <a:gd name="adj2" fmla="val 175955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900" dirty="0"/>
          </a:p>
          <a:p>
            <a:pPr algn="ctr"/>
            <a:r>
              <a:rPr lang="en-US" sz="2200" dirty="0"/>
              <a:t>But that’s a </a:t>
            </a:r>
            <a:r>
              <a:rPr lang="en-US" sz="2200" dirty="0">
                <a:solidFill>
                  <a:srgbClr val="FF0066"/>
                </a:solidFill>
              </a:rPr>
              <a:t>problem</a:t>
            </a:r>
            <a:r>
              <a:rPr lang="en-US" sz="2200" dirty="0"/>
              <a:t>!</a:t>
            </a:r>
          </a:p>
          <a:p>
            <a:pPr algn="ctr"/>
            <a:endParaRPr lang="en-US" sz="900" dirty="0"/>
          </a:p>
          <a:p>
            <a:pPr algn="ctr"/>
            <a:r>
              <a:rPr lang="en-US" sz="2200" dirty="0"/>
              <a:t>Because when </a:t>
            </a:r>
            <a:r>
              <a:rPr lang="en-US" sz="2200" dirty="0">
                <a:solidFill>
                  <a:srgbClr val="FF0066"/>
                </a:solidFill>
              </a:rPr>
              <a:t>ben</a:t>
            </a:r>
            <a:r>
              <a:rPr lang="en-US" sz="2200" dirty="0"/>
              <a:t> is destructed…</a:t>
            </a:r>
          </a:p>
        </p:txBody>
      </p:sp>
      <p:sp>
        <p:nvSpPr>
          <p:cNvPr id="61" name="Rounded Rectangular Callout 60"/>
          <p:cNvSpPr/>
          <p:nvPr/>
        </p:nvSpPr>
        <p:spPr bwMode="auto">
          <a:xfrm>
            <a:off x="3212090" y="2441936"/>
            <a:ext cx="3574473" cy="1400175"/>
          </a:xfrm>
          <a:prstGeom prst="wedgeRoundRectCallout">
            <a:avLst>
              <a:gd name="adj1" fmla="val 50969"/>
              <a:gd name="adj2" fmla="val 102191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900" dirty="0"/>
          </a:p>
          <a:p>
            <a:pPr algn="ctr"/>
            <a:r>
              <a:rPr lang="en-US" sz="2200" dirty="0"/>
              <a:t>It ends up deleting the array that’s really owned by variable </a:t>
            </a:r>
            <a:r>
              <a:rPr lang="en-US" sz="2200" dirty="0" err="1">
                <a:solidFill>
                  <a:srgbClr val="FF0066"/>
                </a:solidFill>
              </a:rPr>
              <a:t>ann</a:t>
            </a:r>
            <a:r>
              <a:rPr lang="en-US" sz="2200" dirty="0"/>
              <a:t>!</a:t>
            </a:r>
          </a:p>
        </p:txBody>
      </p:sp>
      <p:sp>
        <p:nvSpPr>
          <p:cNvPr id="62" name="AutoShape 53"/>
          <p:cNvSpPr>
            <a:spLocks noChangeArrowheads="1"/>
          </p:cNvSpPr>
          <p:nvPr/>
        </p:nvSpPr>
        <p:spPr bwMode="auto">
          <a:xfrm>
            <a:off x="3693623" y="1715194"/>
            <a:ext cx="3050077" cy="1689100"/>
          </a:xfrm>
          <a:prstGeom prst="wedgeRoundRectCallout">
            <a:avLst>
              <a:gd name="adj1" fmla="val -39970"/>
              <a:gd name="adj2" fmla="val 92609"/>
              <a:gd name="adj3" fmla="val 16667"/>
            </a:avLst>
          </a:prstGeom>
          <a:solidFill>
            <a:srgbClr val="FFFFCC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000" dirty="0"/>
              <a:t>Operating system, I’m done with the memory at address </a:t>
            </a:r>
            <a:r>
              <a:rPr lang="en-US" sz="2000" dirty="0">
                <a:solidFill>
                  <a:srgbClr val="990000"/>
                </a:solidFill>
              </a:rPr>
              <a:t>800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21094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7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455 0.31237 " pathEditMode="relative" ptsTypes="AA">
                                      <p:cBhvr>
                                        <p:cTn id="49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2.25434E-6 L -0.1217 0.09734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94" y="48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67" grpId="0"/>
      <p:bldP spid="471068" grpId="0"/>
      <p:bldP spid="471069" grpId="0"/>
      <p:bldP spid="471081" grpId="1"/>
      <p:bldP spid="471083" grpId="1"/>
      <p:bldP spid="471085" grpId="0" animBg="1"/>
      <p:bldP spid="471085" grpId="1" animBg="1"/>
      <p:bldP spid="471086" grpId="0" animBg="1"/>
      <p:bldP spid="471086" grpId="1" animBg="1"/>
      <p:bldP spid="471087" grpId="0" autoUpdateAnimBg="0"/>
      <p:bldP spid="471091" grpId="0" animBg="1"/>
      <p:bldP spid="471091" grpId="1" animBg="1"/>
      <p:bldP spid="471092" grpId="0" animBg="1"/>
      <p:bldP spid="471092" grpId="1" animBg="1"/>
      <p:bldP spid="60" grpId="0" animBg="1"/>
      <p:bldP spid="61" grpId="0" animBg="1"/>
      <p:bldP spid="61" grpId="1" animBg="1"/>
      <p:bldP spid="62" grpId="0" animBg="1"/>
      <p:bldP spid="62" grpId="1" animBg="1"/>
      <p:bldP spid="62" grpId="2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4E6AB-FC1B-4A24-8E71-FBB858B2F262}" type="slidenum">
              <a:rPr lang="en-US"/>
              <a:pPr/>
              <a:t>59</a:t>
            </a:fld>
            <a:endParaRPr lang="en-US"/>
          </a:p>
        </p:txBody>
      </p:sp>
      <p:sp>
        <p:nvSpPr>
          <p:cNvPr id="475138" name="Rectangle 2"/>
          <p:cNvSpPr>
            <a:spLocks noChangeArrowheads="1"/>
          </p:cNvSpPr>
          <p:nvPr/>
        </p:nvSpPr>
        <p:spPr bwMode="auto">
          <a:xfrm>
            <a:off x="330200" y="-15240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475139" name="Rectangle 3"/>
          <p:cNvSpPr>
            <a:spLocks noChangeArrowheads="1"/>
          </p:cNvSpPr>
          <p:nvPr/>
        </p:nvSpPr>
        <p:spPr bwMode="auto">
          <a:xfrm>
            <a:off x="304800" y="1465263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75140" name="Rectangle 4"/>
          <p:cNvSpPr>
            <a:spLocks noChangeArrowheads="1"/>
          </p:cNvSpPr>
          <p:nvPr/>
        </p:nvSpPr>
        <p:spPr bwMode="auto">
          <a:xfrm>
            <a:off x="-76200" y="1401763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= n;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= new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[n];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=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getPiDigit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(j);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delete []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;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{ 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endl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grpSp>
        <p:nvGrpSpPr>
          <p:cNvPr id="475141" name="Group 5"/>
          <p:cNvGrpSpPr>
            <a:grpSpLocks/>
          </p:cNvGrpSpPr>
          <p:nvPr/>
        </p:nvGrpSpPr>
        <p:grpSpPr bwMode="auto">
          <a:xfrm>
            <a:off x="4724400" y="1371600"/>
            <a:ext cx="4038600" cy="3065463"/>
            <a:chOff x="2976" y="1094"/>
            <a:chExt cx="3024" cy="1248"/>
          </a:xfrm>
        </p:grpSpPr>
        <p:sp>
          <p:nvSpPr>
            <p:cNvPr id="475142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5143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75145" name="Text Box 9"/>
          <p:cNvSpPr txBox="1">
            <a:spLocks noChangeArrowheads="1"/>
          </p:cNvSpPr>
          <p:nvPr/>
        </p:nvSpPr>
        <p:spPr bwMode="auto">
          <a:xfrm>
            <a:off x="5109262" y="3302000"/>
            <a:ext cx="23583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solidFill>
                  <a:srgbClr val="990000"/>
                </a:solidFill>
              </a:rPr>
              <a:t>// ben's </a:t>
            </a:r>
            <a:r>
              <a:rPr lang="en-US" sz="1800" dirty="0" err="1">
                <a:solidFill>
                  <a:srgbClr val="990000"/>
                </a:solidFill>
              </a:rPr>
              <a:t>d’tor</a:t>
            </a:r>
            <a:r>
              <a:rPr lang="en-US" sz="1800" dirty="0">
                <a:solidFill>
                  <a:srgbClr val="990000"/>
                </a:solidFill>
              </a:rPr>
              <a:t> called</a:t>
            </a:r>
          </a:p>
        </p:txBody>
      </p:sp>
      <p:sp>
        <p:nvSpPr>
          <p:cNvPr id="475186" name="Rectangle 50"/>
          <p:cNvSpPr>
            <a:spLocks noChangeArrowheads="1"/>
          </p:cNvSpPr>
          <p:nvPr/>
        </p:nvSpPr>
        <p:spPr bwMode="auto">
          <a:xfrm>
            <a:off x="6934200" y="4572000"/>
            <a:ext cx="2209800" cy="1295400"/>
          </a:xfrm>
          <a:prstGeom prst="rect">
            <a:avLst/>
          </a:prstGeom>
          <a:solidFill>
            <a:schemeClr val="bg1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75193" name="Line 57"/>
          <p:cNvSpPr>
            <a:spLocks noChangeShapeType="1"/>
          </p:cNvSpPr>
          <p:nvPr/>
        </p:nvSpPr>
        <p:spPr bwMode="auto">
          <a:xfrm>
            <a:off x="4800600" y="391945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75194" name="Text Box 58"/>
          <p:cNvSpPr txBox="1">
            <a:spLocks noChangeArrowheads="1"/>
          </p:cNvSpPr>
          <p:nvPr/>
        </p:nvSpPr>
        <p:spPr bwMode="auto">
          <a:xfrm>
            <a:off x="6858000" y="4494213"/>
            <a:ext cx="369888" cy="137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?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?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2" name="Rounded Rectangular Callout 1"/>
          <p:cNvSpPr/>
          <p:nvPr/>
        </p:nvSpPr>
        <p:spPr bwMode="auto">
          <a:xfrm>
            <a:off x="552796" y="2181632"/>
            <a:ext cx="3962400" cy="1524000"/>
          </a:xfrm>
          <a:prstGeom prst="wedgeRoundRectCallout">
            <a:avLst>
              <a:gd name="adj1" fmla="val 7337"/>
              <a:gd name="adj2" fmla="val 156318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900" dirty="0"/>
          </a:p>
          <a:p>
            <a:pPr algn="ctr"/>
            <a:r>
              <a:rPr lang="en-US" sz="2200" dirty="0"/>
              <a:t>Because now, when we try to access </a:t>
            </a:r>
            <a:r>
              <a:rPr lang="en-US" sz="2200" dirty="0" err="1">
                <a:solidFill>
                  <a:srgbClr val="FF0066"/>
                </a:solidFill>
              </a:rPr>
              <a:t>ann</a:t>
            </a:r>
            <a:r>
              <a:rPr lang="en-US" sz="2200" dirty="0" err="1"/>
              <a:t>’s</a:t>
            </a:r>
            <a:r>
              <a:rPr lang="en-US" sz="2200" dirty="0"/>
              <a:t> array, we get garbage!!!</a:t>
            </a:r>
          </a:p>
        </p:txBody>
      </p:sp>
      <p:sp>
        <p:nvSpPr>
          <p:cNvPr id="62" name="Line 57"/>
          <p:cNvSpPr>
            <a:spLocks noChangeShapeType="1"/>
          </p:cNvSpPr>
          <p:nvPr/>
        </p:nvSpPr>
        <p:spPr bwMode="auto">
          <a:xfrm>
            <a:off x="393700" y="4626091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3" name="Line 57"/>
          <p:cNvSpPr>
            <a:spLocks noChangeShapeType="1"/>
          </p:cNvSpPr>
          <p:nvPr/>
        </p:nvSpPr>
        <p:spPr bwMode="auto">
          <a:xfrm>
            <a:off x="706582" y="5154614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4" name="Line 57"/>
          <p:cNvSpPr>
            <a:spLocks noChangeShapeType="1"/>
          </p:cNvSpPr>
          <p:nvPr/>
        </p:nvSpPr>
        <p:spPr bwMode="auto">
          <a:xfrm>
            <a:off x="966587" y="5474769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65" name="Group 9"/>
          <p:cNvGrpSpPr>
            <a:grpSpLocks/>
          </p:cNvGrpSpPr>
          <p:nvPr/>
        </p:nvGrpSpPr>
        <p:grpSpPr bwMode="auto">
          <a:xfrm>
            <a:off x="4267199" y="4572000"/>
            <a:ext cx="1970086" cy="990600"/>
            <a:chOff x="2688" y="2880"/>
            <a:chExt cx="1241" cy="624"/>
          </a:xfrm>
        </p:grpSpPr>
        <p:grpSp>
          <p:nvGrpSpPr>
            <p:cNvPr id="66" name="Group 10"/>
            <p:cNvGrpSpPr>
              <a:grpSpLocks/>
            </p:cNvGrpSpPr>
            <p:nvPr/>
          </p:nvGrpSpPr>
          <p:grpSpPr bwMode="auto">
            <a:xfrm>
              <a:off x="2688" y="2880"/>
              <a:ext cx="1241" cy="624"/>
              <a:chOff x="2718" y="3456"/>
              <a:chExt cx="1314" cy="624"/>
            </a:xfrm>
          </p:grpSpPr>
          <p:grpSp>
            <p:nvGrpSpPr>
              <p:cNvPr id="71" name="Group 11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73" name="Rectangle 12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4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72" name="Text Box 14"/>
              <p:cNvSpPr txBox="1">
                <a:spLocks noChangeArrowheads="1"/>
              </p:cNvSpPr>
              <p:nvPr/>
            </p:nvSpPr>
            <p:spPr bwMode="auto">
              <a:xfrm>
                <a:off x="2718" y="3456"/>
                <a:ext cx="444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2"/>
                    </a:solidFill>
                  </a:rPr>
                  <a:t>ann</a:t>
                </a:r>
                <a:endParaRPr lang="en-US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67" name="Rectangle 15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8" name="Text Box 16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69" name="Text Box 17"/>
            <p:cNvSpPr txBox="1">
              <a:spLocks noChangeArrowheads="1"/>
            </p:cNvSpPr>
            <p:nvPr/>
          </p:nvSpPr>
          <p:spPr bwMode="auto">
            <a:xfrm>
              <a:off x="3109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70" name="Rectangle 18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cxnSp>
        <p:nvCxnSpPr>
          <p:cNvPr id="75" name="AutoShape 26"/>
          <p:cNvCxnSpPr>
            <a:cxnSpLocks noChangeShapeType="1"/>
          </p:cNvCxnSpPr>
          <p:nvPr/>
        </p:nvCxnSpPr>
        <p:spPr bwMode="auto">
          <a:xfrm flipV="1">
            <a:off x="6173788" y="4697413"/>
            <a:ext cx="598487" cy="600075"/>
          </a:xfrm>
          <a:prstGeom prst="curvedConnector3">
            <a:avLst>
              <a:gd name="adj1" fmla="val 51194"/>
            </a:avLst>
          </a:prstGeom>
          <a:noFill/>
          <a:ln w="38100">
            <a:solidFill>
              <a:srgbClr val="00808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6" name="Text Box 19"/>
          <p:cNvSpPr txBox="1">
            <a:spLocks noChangeArrowheads="1"/>
          </p:cNvSpPr>
          <p:nvPr/>
        </p:nvSpPr>
        <p:spPr bwMode="auto">
          <a:xfrm>
            <a:off x="5684838" y="4703763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3</a:t>
            </a:r>
          </a:p>
        </p:txBody>
      </p:sp>
      <p:sp>
        <p:nvSpPr>
          <p:cNvPr id="475190" name="Oval 54"/>
          <p:cNvSpPr>
            <a:spLocks noChangeArrowheads="1"/>
          </p:cNvSpPr>
          <p:nvPr/>
        </p:nvSpPr>
        <p:spPr bwMode="auto">
          <a:xfrm>
            <a:off x="5602288" y="5102138"/>
            <a:ext cx="571500" cy="368300"/>
          </a:xfrm>
          <a:prstGeom prst="ellipse">
            <a:avLst/>
          </a:prstGeom>
          <a:noFill/>
          <a:ln w="38100" algn="ctr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7" name="Text Box 25"/>
          <p:cNvSpPr txBox="1">
            <a:spLocks noChangeArrowheads="1"/>
          </p:cNvSpPr>
          <p:nvPr/>
        </p:nvSpPr>
        <p:spPr bwMode="auto">
          <a:xfrm>
            <a:off x="5594350" y="5121275"/>
            <a:ext cx="579438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700"/>
              <a:t>800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24400" y="6014796"/>
            <a:ext cx="41665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That’s a </a:t>
            </a:r>
            <a:r>
              <a:rPr lang="en-US" sz="3200" dirty="0">
                <a:solidFill>
                  <a:srgbClr val="FF0066"/>
                </a:solidFill>
              </a:rPr>
              <a:t>big</a:t>
            </a:r>
            <a:r>
              <a:rPr lang="en-US" sz="3200" dirty="0"/>
              <a:t> problem!</a:t>
            </a:r>
          </a:p>
        </p:txBody>
      </p:sp>
    </p:spTree>
    <p:extLst>
      <p:ext uri="{BB962C8B-B14F-4D97-AF65-F5344CB8AC3E}">
        <p14:creationId xmlns:p14="http://schemas.microsoft.com/office/powerpoint/2010/main" val="3584714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5193" grpId="0" animBg="1"/>
      <p:bldP spid="475193" grpId="1" animBg="1"/>
      <p:bldP spid="475194" grpId="0"/>
      <p:bldP spid="2" grpId="0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47519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2883F-E3D8-4734-8B69-20D0BDB60C77}" type="slidenum">
              <a:rPr lang="en-US"/>
              <a:pPr/>
              <a:t>6</a:t>
            </a:fld>
            <a:endParaRPr lang="en-US"/>
          </a:p>
        </p:txBody>
      </p:sp>
      <p:sp>
        <p:nvSpPr>
          <p:cNvPr id="35737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152400"/>
            <a:ext cx="7772400" cy="1143000"/>
          </a:xfrm>
        </p:spPr>
        <p:txBody>
          <a:bodyPr/>
          <a:lstStyle/>
          <a:p>
            <a:r>
              <a:rPr lang="en-US" dirty="0"/>
              <a:t>Ok, So What’s a Pointer?</a:t>
            </a:r>
          </a:p>
        </p:txBody>
      </p:sp>
      <p:grpSp>
        <p:nvGrpSpPr>
          <p:cNvPr id="357390" name="Group 14"/>
          <p:cNvGrpSpPr>
            <a:grpSpLocks/>
          </p:cNvGrpSpPr>
          <p:nvPr/>
        </p:nvGrpSpPr>
        <p:grpSpPr bwMode="auto">
          <a:xfrm>
            <a:off x="5002872" y="2731807"/>
            <a:ext cx="2632078" cy="647700"/>
            <a:chOff x="2998" y="1920"/>
            <a:chExt cx="1658" cy="815"/>
          </a:xfrm>
        </p:grpSpPr>
        <p:grpSp>
          <p:nvGrpSpPr>
            <p:cNvPr id="357391" name="Group 15"/>
            <p:cNvGrpSpPr>
              <a:grpSpLocks/>
            </p:cNvGrpSpPr>
            <p:nvPr/>
          </p:nvGrpSpPr>
          <p:grpSpPr bwMode="auto">
            <a:xfrm>
              <a:off x="2998" y="1920"/>
              <a:ext cx="1658" cy="768"/>
              <a:chOff x="2998" y="1920"/>
              <a:chExt cx="1658" cy="768"/>
            </a:xfrm>
          </p:grpSpPr>
          <p:sp>
            <p:nvSpPr>
              <p:cNvPr id="357392" name="Text Box 16"/>
              <p:cNvSpPr txBox="1">
                <a:spLocks noChangeArrowheads="1"/>
              </p:cNvSpPr>
              <p:nvPr/>
            </p:nvSpPr>
            <p:spPr bwMode="auto">
              <a:xfrm>
                <a:off x="2998" y="1934"/>
                <a:ext cx="1159" cy="50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006666"/>
                    </a:solidFill>
                  </a:rPr>
                  <a:t>      </a:t>
                </a:r>
                <a:r>
                  <a:rPr lang="en-US" sz="2000" dirty="0" err="1">
                    <a:solidFill>
                      <a:srgbClr val="006666"/>
                    </a:solidFill>
                  </a:rPr>
                  <a:t>idontknow</a:t>
                </a:r>
                <a:endParaRPr lang="en-US" sz="2000" dirty="0">
                  <a:solidFill>
                    <a:srgbClr val="006666"/>
                  </a:solidFill>
                </a:endParaRPr>
              </a:p>
            </p:txBody>
          </p:sp>
          <p:sp>
            <p:nvSpPr>
              <p:cNvPr id="357393" name="Rectangle 17"/>
              <p:cNvSpPr>
                <a:spLocks noChangeArrowheads="1"/>
              </p:cNvSpPr>
              <p:nvPr/>
            </p:nvSpPr>
            <p:spPr bwMode="auto">
              <a:xfrm>
                <a:off x="4128" y="1920"/>
                <a:ext cx="528" cy="768"/>
              </a:xfrm>
              <a:prstGeom prst="rect">
                <a:avLst/>
              </a:prstGeom>
              <a:solidFill>
                <a:srgbClr val="800000"/>
              </a:solidFill>
              <a:ln w="38100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357394" name="Text Box 18"/>
            <p:cNvSpPr txBox="1">
              <a:spLocks noChangeArrowheads="1"/>
            </p:cNvSpPr>
            <p:nvPr/>
          </p:nvSpPr>
          <p:spPr bwMode="auto">
            <a:xfrm>
              <a:off x="4176" y="2160"/>
              <a:ext cx="287" cy="5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  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106979" y="4128595"/>
            <a:ext cx="1528765" cy="2638428"/>
            <a:chOff x="5956297" y="3918991"/>
            <a:chExt cx="1528765" cy="2638428"/>
          </a:xfrm>
        </p:grpSpPr>
        <p:grpSp>
          <p:nvGrpSpPr>
            <p:cNvPr id="357397" name="Group 21"/>
            <p:cNvGrpSpPr>
              <a:grpSpLocks/>
            </p:cNvGrpSpPr>
            <p:nvPr/>
          </p:nvGrpSpPr>
          <p:grpSpPr bwMode="auto">
            <a:xfrm>
              <a:off x="5956297" y="3918991"/>
              <a:ext cx="1528765" cy="704850"/>
              <a:chOff x="3381" y="786"/>
              <a:chExt cx="963" cy="444"/>
            </a:xfrm>
          </p:grpSpPr>
          <p:sp>
            <p:nvSpPr>
              <p:cNvPr id="357398" name="Text Box 22"/>
              <p:cNvSpPr txBox="1">
                <a:spLocks noChangeArrowheads="1"/>
              </p:cNvSpPr>
              <p:nvPr/>
            </p:nvSpPr>
            <p:spPr bwMode="auto">
              <a:xfrm>
                <a:off x="3381" y="786"/>
                <a:ext cx="446" cy="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006666"/>
                    </a:solidFill>
                  </a:rPr>
                  <a:t>     p</a:t>
                </a:r>
              </a:p>
            </p:txBody>
          </p:sp>
          <p:sp>
            <p:nvSpPr>
              <p:cNvPr id="357399" name="Rectangle 23"/>
              <p:cNvSpPr>
                <a:spLocks noChangeArrowheads="1"/>
              </p:cNvSpPr>
              <p:nvPr/>
            </p:nvSpPr>
            <p:spPr bwMode="auto">
              <a:xfrm>
                <a:off x="3816" y="876"/>
                <a:ext cx="528" cy="354"/>
              </a:xfrm>
              <a:prstGeom prst="rect">
                <a:avLst/>
              </a:prstGeom>
              <a:solidFill>
                <a:srgbClr val="800000"/>
              </a:solidFill>
              <a:ln w="38100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r>
                  <a:rPr lang="en-US" sz="2000" dirty="0"/>
                  <a:t/>
                </a:r>
                <a:br>
                  <a:rPr lang="en-US" sz="2000" dirty="0"/>
                </a:br>
                <a:endParaRPr lang="en-US" sz="1000" dirty="0"/>
              </a:p>
            </p:txBody>
          </p:sp>
        </p:grpSp>
        <p:sp>
          <p:nvSpPr>
            <p:cNvPr id="357400" name="Text Box 24"/>
            <p:cNvSpPr txBox="1">
              <a:spLocks noChangeArrowheads="1"/>
            </p:cNvSpPr>
            <p:nvPr/>
          </p:nvSpPr>
          <p:spPr bwMode="auto">
            <a:xfrm>
              <a:off x="7218363" y="6100219"/>
              <a:ext cx="1841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81800" y="2346325"/>
            <a:ext cx="2216011" cy="3170099"/>
            <a:chOff x="6781800" y="2346325"/>
            <a:chExt cx="2216011" cy="3170099"/>
          </a:xfrm>
        </p:grpSpPr>
        <p:sp>
          <p:nvSpPr>
            <p:cNvPr id="357381" name="Rectangle 5"/>
            <p:cNvSpPr>
              <a:spLocks noChangeArrowheads="1"/>
            </p:cNvSpPr>
            <p:nvPr/>
          </p:nvSpPr>
          <p:spPr bwMode="auto">
            <a:xfrm>
              <a:off x="6781800" y="27273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7382" name="Rectangle 6"/>
            <p:cNvSpPr>
              <a:spLocks noChangeArrowheads="1"/>
            </p:cNvSpPr>
            <p:nvPr/>
          </p:nvSpPr>
          <p:spPr bwMode="auto">
            <a:xfrm>
              <a:off x="6781800" y="30321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7383" name="Rectangle 7"/>
            <p:cNvSpPr>
              <a:spLocks noChangeArrowheads="1"/>
            </p:cNvSpPr>
            <p:nvPr/>
          </p:nvSpPr>
          <p:spPr bwMode="auto">
            <a:xfrm>
              <a:off x="6781800" y="33369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7384" name="Rectangle 8"/>
            <p:cNvSpPr>
              <a:spLocks noChangeArrowheads="1"/>
            </p:cNvSpPr>
            <p:nvPr/>
          </p:nvSpPr>
          <p:spPr bwMode="auto">
            <a:xfrm>
              <a:off x="6781800" y="36417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7385" name="Text Box 9"/>
            <p:cNvSpPr txBox="1">
              <a:spLocks noChangeArrowheads="1"/>
            </p:cNvSpPr>
            <p:nvPr/>
          </p:nvSpPr>
          <p:spPr bwMode="auto">
            <a:xfrm>
              <a:off x="7582039" y="2346325"/>
              <a:ext cx="1415772" cy="31700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latin typeface="Courier New" pitchFamily="49" charset="0"/>
                </a:rPr>
                <a:t>...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00001000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00001002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00001004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00001006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00001008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00001010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00001012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00001014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...</a:t>
              </a:r>
            </a:p>
          </p:txBody>
        </p:sp>
        <p:sp>
          <p:nvSpPr>
            <p:cNvPr id="357386" name="Rectangle 10"/>
            <p:cNvSpPr>
              <a:spLocks noChangeArrowheads="1"/>
            </p:cNvSpPr>
            <p:nvPr/>
          </p:nvSpPr>
          <p:spPr bwMode="auto">
            <a:xfrm>
              <a:off x="6781800" y="39465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7387" name="Rectangle 11"/>
            <p:cNvSpPr>
              <a:spLocks noChangeArrowheads="1"/>
            </p:cNvSpPr>
            <p:nvPr/>
          </p:nvSpPr>
          <p:spPr bwMode="auto">
            <a:xfrm>
              <a:off x="6781800" y="42513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7388" name="Rectangle 12"/>
            <p:cNvSpPr>
              <a:spLocks noChangeArrowheads="1"/>
            </p:cNvSpPr>
            <p:nvPr/>
          </p:nvSpPr>
          <p:spPr bwMode="auto">
            <a:xfrm>
              <a:off x="6781800" y="45561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7389" name="Rectangle 13"/>
            <p:cNvSpPr>
              <a:spLocks noChangeArrowheads="1"/>
            </p:cNvSpPr>
            <p:nvPr/>
          </p:nvSpPr>
          <p:spPr bwMode="auto">
            <a:xfrm>
              <a:off x="6781800" y="48609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0" name="Text Box 29"/>
          <p:cNvSpPr txBox="1">
            <a:spLocks noChangeArrowheads="1"/>
          </p:cNvSpPr>
          <p:nvPr/>
        </p:nvSpPr>
        <p:spPr bwMode="auto">
          <a:xfrm>
            <a:off x="549174" y="3281829"/>
            <a:ext cx="3657600" cy="3416320"/>
          </a:xfrm>
          <a:prstGeom prst="rect">
            <a:avLst/>
          </a:prstGeom>
          <a:solidFill>
            <a:srgbClr val="ABFFEF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6600CC"/>
                </a:solidFill>
              </a:rPr>
              <a:t>void foo()</a:t>
            </a:r>
          </a:p>
          <a:p>
            <a:r>
              <a:rPr lang="en-US" dirty="0">
                <a:solidFill>
                  <a:srgbClr val="6600CC"/>
                </a:solidFill>
              </a:rPr>
              <a:t>{</a:t>
            </a:r>
          </a:p>
          <a:p>
            <a:endParaRPr lang="en-US" dirty="0">
              <a:solidFill>
                <a:srgbClr val="6600CC"/>
              </a:solidFill>
            </a:endParaRPr>
          </a:p>
          <a:p>
            <a:endParaRPr lang="en-US" dirty="0">
              <a:solidFill>
                <a:srgbClr val="6600CC"/>
              </a:solidFill>
            </a:endParaRPr>
          </a:p>
          <a:p>
            <a:endParaRPr lang="en-US" dirty="0">
              <a:solidFill>
                <a:srgbClr val="6600CC"/>
              </a:solidFill>
            </a:endParaRPr>
          </a:p>
          <a:p>
            <a:endParaRPr lang="en-US" dirty="0">
              <a:solidFill>
                <a:srgbClr val="6600CC"/>
              </a:solidFill>
            </a:endParaRPr>
          </a:p>
          <a:p>
            <a:endParaRPr lang="en-US" dirty="0">
              <a:solidFill>
                <a:srgbClr val="6600CC"/>
              </a:solidFill>
            </a:endParaRPr>
          </a:p>
          <a:p>
            <a:endParaRPr lang="en-US" dirty="0">
              <a:solidFill>
                <a:srgbClr val="6600CC"/>
              </a:solidFill>
            </a:endParaRPr>
          </a:p>
          <a:p>
            <a:r>
              <a:rPr lang="en-US" dirty="0">
                <a:solidFill>
                  <a:srgbClr val="7030A0"/>
                </a:solidFill>
              </a:rPr>
              <a:t>}</a:t>
            </a:r>
          </a:p>
        </p:txBody>
      </p:sp>
      <p:sp>
        <p:nvSpPr>
          <p:cNvPr id="357380" name="Line 4"/>
          <p:cNvSpPr>
            <a:spLocks noChangeShapeType="1"/>
          </p:cNvSpPr>
          <p:nvPr/>
        </p:nvSpPr>
        <p:spPr bwMode="auto">
          <a:xfrm>
            <a:off x="540382" y="425132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85229" y="4011700"/>
            <a:ext cx="24272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 </a:t>
            </a:r>
            <a:r>
              <a:rPr lang="en-US" dirty="0" err="1"/>
              <a:t>idontknow</a:t>
            </a:r>
            <a:r>
              <a:rPr lang="en-US" dirty="0"/>
              <a:t>;</a:t>
            </a:r>
            <a:br>
              <a:rPr lang="en-US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dirty="0" err="1"/>
              <a:t>idontknow</a:t>
            </a:r>
            <a:r>
              <a:rPr lang="en-US" dirty="0"/>
              <a:t> = 42;</a:t>
            </a:r>
          </a:p>
        </p:txBody>
      </p:sp>
      <p:sp>
        <p:nvSpPr>
          <p:cNvPr id="43" name="Line 4"/>
          <p:cNvSpPr>
            <a:spLocks noChangeShapeType="1"/>
          </p:cNvSpPr>
          <p:nvPr/>
        </p:nvSpPr>
        <p:spPr bwMode="auto">
          <a:xfrm>
            <a:off x="544569" y="4785944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57403" name="Text Box 27"/>
          <p:cNvSpPr txBox="1">
            <a:spLocks noChangeArrowheads="1"/>
          </p:cNvSpPr>
          <p:nvPr/>
        </p:nvSpPr>
        <p:spPr bwMode="auto">
          <a:xfrm>
            <a:off x="6828123" y="2801292"/>
            <a:ext cx="751162" cy="461665"/>
          </a:xfrm>
          <a:prstGeom prst="rect">
            <a:avLst/>
          </a:prstGeom>
          <a:solidFill>
            <a:srgbClr val="800000">
              <a:alpha val="85882"/>
            </a:srgb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42</a:t>
            </a:r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6172200" y="838200"/>
            <a:ext cx="2944906" cy="1293330"/>
          </a:xfrm>
          <a:prstGeom prst="wedgeRoundRectCallout">
            <a:avLst>
              <a:gd name="adj1" fmla="val -23179"/>
              <a:gd name="adj2" fmla="val 108858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I’m a regular variable… and I hold a regular 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value!</a:t>
            </a:r>
            <a:endParaRPr kumimoji="0" lang="en-US" sz="2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86116" y="5235665"/>
            <a:ext cx="10887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 </a:t>
            </a:r>
            <a:r>
              <a:rPr lang="en-US" dirty="0">
                <a:solidFill>
                  <a:srgbClr val="FF0000"/>
                </a:solidFill>
              </a:rPr>
              <a:t>*</a:t>
            </a:r>
            <a:r>
              <a:rPr lang="en-US" dirty="0"/>
              <a:t>p;</a:t>
            </a:r>
            <a:br>
              <a:rPr lang="en-US" dirty="0"/>
            </a:br>
            <a:endParaRPr lang="en-US" dirty="0"/>
          </a:p>
        </p:txBody>
      </p:sp>
      <p:sp>
        <p:nvSpPr>
          <p:cNvPr id="46" name="Line 4"/>
          <p:cNvSpPr>
            <a:spLocks noChangeShapeType="1"/>
          </p:cNvSpPr>
          <p:nvPr/>
        </p:nvSpPr>
        <p:spPr bwMode="auto">
          <a:xfrm>
            <a:off x="537356" y="5471744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47" name="Rounded Rectangular Callout 46"/>
          <p:cNvSpPr/>
          <p:nvPr/>
        </p:nvSpPr>
        <p:spPr bwMode="auto">
          <a:xfrm>
            <a:off x="3875635" y="4647943"/>
            <a:ext cx="2944906" cy="1973365"/>
          </a:xfrm>
          <a:prstGeom prst="wedgeRoundRectCallout">
            <a:avLst>
              <a:gd name="adj1" fmla="val 51402"/>
              <a:gd name="adj2" fmla="val -6193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I’m a pointer variable… and all I can hold are the addresses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of other variables!</a:t>
            </a:r>
            <a:endParaRPr kumimoji="0" lang="en-US" sz="2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8" name="Line 4"/>
          <p:cNvSpPr>
            <a:spLocks noChangeShapeType="1"/>
          </p:cNvSpPr>
          <p:nvPr/>
        </p:nvSpPr>
        <p:spPr bwMode="auto">
          <a:xfrm>
            <a:off x="555162" y="6054449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49" name="Line 36"/>
          <p:cNvSpPr>
            <a:spLocks noChangeShapeType="1"/>
          </p:cNvSpPr>
          <p:nvPr/>
        </p:nvSpPr>
        <p:spPr bwMode="auto">
          <a:xfrm>
            <a:off x="7683257" y="2979372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640CCF0A-5252-4782-9BEE-459CEE9229F2}"/>
              </a:ext>
            </a:extLst>
          </p:cNvPr>
          <p:cNvSpPr txBox="1"/>
          <p:nvPr/>
        </p:nvSpPr>
        <p:spPr>
          <a:xfrm>
            <a:off x="891159" y="5792127"/>
            <a:ext cx="24192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&amp;</a:t>
            </a:r>
            <a:r>
              <a:rPr lang="en-US" dirty="0" err="1"/>
              <a:t>idontknow</a:t>
            </a:r>
            <a:r>
              <a:rPr lang="en-US" dirty="0"/>
              <a:t>;</a:t>
            </a:r>
          </a:p>
        </p:txBody>
      </p:sp>
      <p:sp>
        <p:nvSpPr>
          <p:cNvPr id="50" name="Text Box 27"/>
          <p:cNvSpPr txBox="1">
            <a:spLocks noChangeArrowheads="1"/>
          </p:cNvSpPr>
          <p:nvPr/>
        </p:nvSpPr>
        <p:spPr bwMode="auto">
          <a:xfrm>
            <a:off x="6825775" y="4370544"/>
            <a:ext cx="774801" cy="400110"/>
          </a:xfrm>
          <a:prstGeom prst="rect">
            <a:avLst/>
          </a:prstGeom>
          <a:solidFill>
            <a:srgbClr val="800000">
              <a:alpha val="85882"/>
            </a:srgb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1000</a:t>
            </a:r>
          </a:p>
        </p:txBody>
      </p:sp>
      <p:sp>
        <p:nvSpPr>
          <p:cNvPr id="51" name="Rounded Rectangular Callout 50"/>
          <p:cNvSpPr/>
          <p:nvPr/>
        </p:nvSpPr>
        <p:spPr bwMode="auto">
          <a:xfrm>
            <a:off x="3293964" y="4648200"/>
            <a:ext cx="3427889" cy="1661623"/>
          </a:xfrm>
          <a:prstGeom prst="wedgeRoundRectCallout">
            <a:avLst>
              <a:gd name="adj1" fmla="val 51402"/>
              <a:gd name="adj2" fmla="val -6193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For instance, right now I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hold a value of 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1000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, the 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omic Sans MS" pitchFamily="66" charset="0"/>
                <a:cs typeface="Times New Roman" pitchFamily="18" charset="0"/>
              </a:rPr>
              <a:t>address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of the 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“</a:t>
            </a:r>
            <a:r>
              <a:rPr kumimoji="0" lang="en-US" sz="2200" b="0" i="0" u="none" strike="noStrike" cap="none" normalizeH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idontknow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” </a:t>
            </a:r>
            <a:r>
              <a:rPr kumimoji="0" lang="en-US" sz="2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variable.</a:t>
            </a:r>
            <a:endParaRPr kumimoji="0" lang="en-US" sz="2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79028" y="1231728"/>
            <a:ext cx="56540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ea typeface="MS Mincho" pitchFamily="49" charset="-128"/>
              </a:rPr>
              <a:t>A </a:t>
            </a:r>
            <a:r>
              <a:rPr lang="en-US" dirty="0">
                <a:solidFill>
                  <a:srgbClr val="990000"/>
                </a:solidFill>
                <a:ea typeface="MS Mincho" pitchFamily="49" charset="-128"/>
              </a:rPr>
              <a:t>pointer </a:t>
            </a:r>
            <a:r>
              <a:rPr lang="en-US" dirty="0">
                <a:solidFill>
                  <a:schemeClr val="tx1"/>
                </a:solidFill>
                <a:ea typeface="MS Mincho" pitchFamily="49" charset="-128"/>
              </a:rPr>
              <a:t>is a special kind of variable that holds </a:t>
            </a:r>
            <a:r>
              <a:rPr lang="en-US" dirty="0">
                <a:solidFill>
                  <a:srgbClr val="6600CC"/>
                </a:solidFill>
                <a:ea typeface="MS Mincho" pitchFamily="49" charset="-128"/>
              </a:rPr>
              <a:t>another variable’s address </a:t>
            </a:r>
            <a:r>
              <a:rPr lang="en-US" dirty="0">
                <a:solidFill>
                  <a:schemeClr val="tx1"/>
                </a:solidFill>
                <a:ea typeface="MS Mincho" pitchFamily="49" charset="-128"/>
              </a:rPr>
              <a:t>instead of a regular value.</a:t>
            </a:r>
            <a:endParaRPr lang="en-US" dirty="0"/>
          </a:p>
        </p:txBody>
      </p:sp>
      <p:sp>
        <p:nvSpPr>
          <p:cNvPr id="55" name="Rounded Rectangular Callout 54"/>
          <p:cNvSpPr/>
          <p:nvPr/>
        </p:nvSpPr>
        <p:spPr bwMode="auto">
          <a:xfrm>
            <a:off x="3204968" y="3532848"/>
            <a:ext cx="2944906" cy="1938896"/>
          </a:xfrm>
          <a:prstGeom prst="wedgeRoundRectCallout">
            <a:avLst>
              <a:gd name="adj1" fmla="val 73934"/>
              <a:gd name="adj2" fmla="val 39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Another way to say this is:</a:t>
            </a:r>
            <a:br>
              <a:rPr kumimoji="0" 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200" dirty="0">
                <a:solidFill>
                  <a:srgbClr val="6600CC"/>
                </a:solidFill>
              </a:rPr>
              <a:t>“p points to address 1000”</a:t>
            </a:r>
            <a:endParaRPr kumimoji="0" lang="en-US" sz="2200" b="0" i="0" u="none" strike="noStrike" cap="none" normalizeH="0" baseline="0" dirty="0">
              <a:ln>
                <a:noFill/>
              </a:ln>
              <a:solidFill>
                <a:srgbClr val="6600CC"/>
              </a:solidFill>
              <a:effectLst/>
            </a:endParaRPr>
          </a:p>
        </p:txBody>
      </p:sp>
      <p:sp>
        <p:nvSpPr>
          <p:cNvPr id="44" name="Text Box 9">
            <a:extLst>
              <a:ext uri="{FF2B5EF4-FFF2-40B4-BE49-F238E27FC236}">
                <a16:creationId xmlns:a16="http://schemas.microsoft.com/office/drawing/2014/main" xmlns="" id="{2C51CE7A-E1A1-492E-B2C9-598256CA62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5613737"/>
            <a:ext cx="426720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To understand the type of your pointer variable, simply </a:t>
            </a:r>
            <a:r>
              <a:rPr lang="en-US" sz="2000" dirty="0">
                <a:solidFill>
                  <a:srgbClr val="FF0000"/>
                </a:solidFill>
              </a:rPr>
              <a:t>read</a:t>
            </a:r>
            <a:r>
              <a:rPr lang="en-US" sz="2000" dirty="0"/>
              <a:t> your declaration from </a:t>
            </a:r>
            <a:r>
              <a:rPr lang="en-US" sz="2000" dirty="0">
                <a:solidFill>
                  <a:srgbClr val="FF0000"/>
                </a:solidFill>
              </a:rPr>
              <a:t>right</a:t>
            </a:r>
            <a:r>
              <a:rPr lang="en-US" sz="2000" dirty="0"/>
              <a:t> to </a:t>
            </a:r>
            <a:r>
              <a:rPr lang="en-US" sz="2000" dirty="0">
                <a:solidFill>
                  <a:srgbClr val="FF0000"/>
                </a:solidFill>
              </a:rPr>
              <a:t>left</a:t>
            </a:r>
            <a:r>
              <a:rPr lang="en-US" sz="2000" dirty="0"/>
              <a:t>…</a:t>
            </a:r>
          </a:p>
        </p:txBody>
      </p:sp>
      <p:sp>
        <p:nvSpPr>
          <p:cNvPr id="52" name="Rounded Rectangular Callout 40">
            <a:extLst>
              <a:ext uri="{FF2B5EF4-FFF2-40B4-BE49-F238E27FC236}">
                <a16:creationId xmlns:a16="http://schemas.microsoft.com/office/drawing/2014/main" xmlns="" id="{67D157F2-F9EE-4B6E-A0AB-7AA1EE00E89D}"/>
              </a:ext>
            </a:extLst>
          </p:cNvPr>
          <p:cNvSpPr/>
          <p:nvPr/>
        </p:nvSpPr>
        <p:spPr bwMode="auto">
          <a:xfrm>
            <a:off x="3382735" y="3962400"/>
            <a:ext cx="2819400" cy="1048448"/>
          </a:xfrm>
          <a:prstGeom prst="wedgeRoundRectCallout">
            <a:avLst>
              <a:gd name="adj1" fmla="val -108728"/>
              <a:gd name="adj2" fmla="val 78060"/>
              <a:gd name="adj3" fmla="val 16667"/>
            </a:avLst>
          </a:prstGeom>
          <a:solidFill>
            <a:srgbClr val="FFF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B6754AD0-C2D1-4CE4-81B3-BEDAB95717E6}"/>
              </a:ext>
            </a:extLst>
          </p:cNvPr>
          <p:cNvSpPr txBox="1"/>
          <p:nvPr/>
        </p:nvSpPr>
        <p:spPr>
          <a:xfrm>
            <a:off x="3796373" y="4025070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“Variable </a:t>
            </a:r>
            <a:r>
              <a:rPr lang="en-US" sz="1800" dirty="0">
                <a:solidFill>
                  <a:srgbClr val="6600CC"/>
                </a:solidFill>
              </a:rPr>
              <a:t>p</a:t>
            </a:r>
            <a:r>
              <a:rPr lang="en-US" sz="1800" dirty="0"/>
              <a:t> is a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CBBA5D2D-E0F6-4FA9-9041-AC080951A719}"/>
              </a:ext>
            </a:extLst>
          </p:cNvPr>
          <p:cNvSpPr txBox="1"/>
          <p:nvPr/>
        </p:nvSpPr>
        <p:spPr>
          <a:xfrm>
            <a:off x="3926250" y="4323959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6600CC"/>
                </a:solidFill>
              </a:rPr>
              <a:t>pointer</a:t>
            </a:r>
            <a:r>
              <a:rPr lang="en-US" sz="1800" dirty="0"/>
              <a:t> to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10691B34-DC9D-424E-A189-1DDF1EE380F5}"/>
              </a:ext>
            </a:extLst>
          </p:cNvPr>
          <p:cNvSpPr txBox="1"/>
          <p:nvPr/>
        </p:nvSpPr>
        <p:spPr>
          <a:xfrm>
            <a:off x="3368574" y="4632116"/>
            <a:ext cx="185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an </a:t>
            </a:r>
            <a:r>
              <a:rPr lang="en-US" sz="1800" dirty="0" err="1">
                <a:solidFill>
                  <a:srgbClr val="6600CC"/>
                </a:solidFill>
              </a:rPr>
              <a:t>int</a:t>
            </a:r>
            <a:r>
              <a:rPr lang="en-US" sz="1800" dirty="0">
                <a:solidFill>
                  <a:srgbClr val="6600CC"/>
                </a:solidFill>
              </a:rPr>
              <a:t> </a:t>
            </a:r>
            <a:r>
              <a:rPr lang="en-US" sz="1800" dirty="0"/>
              <a:t>variable.”</a:t>
            </a:r>
          </a:p>
        </p:txBody>
      </p:sp>
      <p:sp>
        <p:nvSpPr>
          <p:cNvPr id="57" name="Rounded Rectangular Callout 3">
            <a:extLst>
              <a:ext uri="{FF2B5EF4-FFF2-40B4-BE49-F238E27FC236}">
                <a16:creationId xmlns:a16="http://schemas.microsoft.com/office/drawing/2014/main" xmlns="" id="{1650FFE8-57F1-4B2E-AE22-280AEB982C10}"/>
              </a:ext>
            </a:extLst>
          </p:cNvPr>
          <p:cNvSpPr/>
          <p:nvPr/>
        </p:nvSpPr>
        <p:spPr bwMode="auto">
          <a:xfrm>
            <a:off x="2333521" y="2527131"/>
            <a:ext cx="3321053" cy="1521126"/>
          </a:xfrm>
          <a:prstGeom prst="wedgeRoundRectCallout">
            <a:avLst>
              <a:gd name="adj1" fmla="val -69545"/>
              <a:gd name="adj2" fmla="val 133042"/>
              <a:gd name="adj3" fmla="val 16667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Here’s how we define a pointer variable!  The </a:t>
            </a:r>
            <a:r>
              <a:rPr kumimoji="0" lang="en-US" sz="2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*</a:t>
            </a:r>
            <a:r>
              <a:rPr kumimoji="0" 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means pointer.</a:t>
            </a:r>
          </a:p>
        </p:txBody>
      </p:sp>
      <p:sp>
        <p:nvSpPr>
          <p:cNvPr id="58" name="Rounded Rectangular Callout 3">
            <a:extLst>
              <a:ext uri="{FF2B5EF4-FFF2-40B4-BE49-F238E27FC236}">
                <a16:creationId xmlns:a16="http://schemas.microsoft.com/office/drawing/2014/main" xmlns="" id="{943A7218-9A8F-4F7D-9970-4C840089AC5B}"/>
              </a:ext>
            </a:extLst>
          </p:cNvPr>
          <p:cNvSpPr/>
          <p:nvPr/>
        </p:nvSpPr>
        <p:spPr bwMode="auto">
          <a:xfrm>
            <a:off x="3003633" y="2727325"/>
            <a:ext cx="3321053" cy="1114735"/>
          </a:xfrm>
          <a:prstGeom prst="wedgeRoundRectCallout">
            <a:avLst>
              <a:gd name="adj1" fmla="val -86002"/>
              <a:gd name="adj2" fmla="val 71756"/>
              <a:gd name="adj3" fmla="val 16667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Here’s how we define a regular variable!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0A4D688-D5D7-4C15-B03A-CD891AFC6982}"/>
              </a:ext>
            </a:extLst>
          </p:cNvPr>
          <p:cNvSpPr/>
          <p:nvPr/>
        </p:nvSpPr>
        <p:spPr>
          <a:xfrm>
            <a:off x="463388" y="835040"/>
            <a:ext cx="24400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990000"/>
                </a:solidFill>
                <a:ea typeface="MS Mincho" pitchFamily="49" charset="-128"/>
              </a:rPr>
              <a:t>pointer variable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7BE39404-8204-4F5F-ABC4-EB6859E63502}"/>
              </a:ext>
            </a:extLst>
          </p:cNvPr>
          <p:cNvCxnSpPr>
            <a:cxnSpLocks/>
          </p:cNvCxnSpPr>
          <p:nvPr/>
        </p:nvCxnSpPr>
        <p:spPr bwMode="auto">
          <a:xfrm flipV="1">
            <a:off x="957762" y="1386255"/>
            <a:ext cx="1112777" cy="18704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57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3.33333E-6 L -0.02205 0.00023 " pathEditMode="relative" rAng="0" ptsTypes="AA">
                                      <p:cBhvr>
                                        <p:cTn id="168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1" y="0"/>
                                    </p:animMotion>
                                  </p:childTnLst>
                                </p:cTn>
                              </p:par>
                              <p:par>
                                <p:cTn id="16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59259E-6 L -0.02205 0.00023 " pathEditMode="relative" rAng="0" ptsTypes="AA">
                                      <p:cBhvr>
                                        <p:cTn id="17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39 3.33333E-6 L -0.06128 0.00023 " pathEditMode="relative" rAng="0" ptsTypes="AA">
                                      <p:cBhvr>
                                        <p:cTn id="179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44" y="0"/>
                                    </p:animMotion>
                                  </p:childTnLst>
                                </p:cTn>
                              </p:par>
                              <p:par>
                                <p:cTn id="180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18 2.59259E-6 L -0.06007 0.00023 " pathEditMode="relative" rAng="0" ptsTypes="AA">
                                      <p:cBhvr>
                                        <p:cTn id="181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44" y="0"/>
                                    </p:animMotion>
                                  </p:childTnLst>
                                </p:cTn>
                              </p:par>
                              <p:par>
                                <p:cTn id="18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2.59259E-6 L -0.03888 0.00023 " pathEditMode="relative" rAng="0" ptsTypes="AA">
                                      <p:cBhvr>
                                        <p:cTn id="183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4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57380" grpId="0" animBg="1"/>
      <p:bldP spid="357380" grpId="1" animBg="1"/>
      <p:bldP spid="2" grpId="0"/>
      <p:bldP spid="43" grpId="0" animBg="1"/>
      <p:bldP spid="43" grpId="1" animBg="1"/>
      <p:bldP spid="357403" grpId="0" animBg="1"/>
      <p:bldP spid="4" grpId="0" animBg="1"/>
      <p:bldP spid="4" grpId="1" animBg="1"/>
      <p:bldP spid="45" grpId="0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59" grpId="0"/>
      <p:bldP spid="50" grpId="0" animBg="1"/>
      <p:bldP spid="51" grpId="0" animBg="1"/>
      <p:bldP spid="51" grpId="1" animBg="1"/>
      <p:bldP spid="5" grpId="0"/>
      <p:bldP spid="55" grpId="0" animBg="1"/>
      <p:bldP spid="55" grpId="1" animBg="1"/>
      <p:bldP spid="44" grpId="0"/>
      <p:bldP spid="52" grpId="0" animBg="1"/>
      <p:bldP spid="52" grpId="1" animBg="1"/>
      <p:bldP spid="52" grpId="2" animBg="1"/>
      <p:bldP spid="53" grpId="0"/>
      <p:bldP spid="53" grpId="1"/>
      <p:bldP spid="53" grpId="2"/>
      <p:bldP spid="54" grpId="0"/>
      <p:bldP spid="54" grpId="1"/>
      <p:bldP spid="56" grpId="0"/>
      <p:bldP spid="57" grpId="0" animBg="1"/>
      <p:bldP spid="57" grpId="1" animBg="1"/>
      <p:bldP spid="58" grpId="0" animBg="1"/>
      <p:bldP spid="58" grpId="1" animBg="1"/>
      <p:bldP spid="8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4E6AB-FC1B-4A24-8E71-FBB858B2F262}" type="slidenum">
              <a:rPr lang="en-US"/>
              <a:pPr/>
              <a:t>60</a:t>
            </a:fld>
            <a:endParaRPr lang="en-US"/>
          </a:p>
        </p:txBody>
      </p:sp>
      <p:sp>
        <p:nvSpPr>
          <p:cNvPr id="475138" name="Rectangle 2"/>
          <p:cNvSpPr>
            <a:spLocks noChangeArrowheads="1"/>
          </p:cNvSpPr>
          <p:nvPr/>
        </p:nvSpPr>
        <p:spPr bwMode="auto">
          <a:xfrm>
            <a:off x="330200" y="-30480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475139" name="Rectangle 3"/>
          <p:cNvSpPr>
            <a:spLocks noChangeArrowheads="1"/>
          </p:cNvSpPr>
          <p:nvPr/>
        </p:nvSpPr>
        <p:spPr bwMode="auto">
          <a:xfrm>
            <a:off x="304800" y="1465263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75140" name="Rectangle 4"/>
          <p:cNvSpPr>
            <a:spLocks noChangeArrowheads="1"/>
          </p:cNvSpPr>
          <p:nvPr/>
        </p:nvSpPr>
        <p:spPr bwMode="auto">
          <a:xfrm>
            <a:off x="-76200" y="1401763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= n;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= new 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[n];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=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getPiDigit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(j);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delete []</a:t>
            </a:r>
            <a:r>
              <a:rPr lang="en-US" sz="1800" b="1" dirty="0" err="1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;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{ 	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m_n;j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cout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[j] &lt;&lt;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endl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b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</a:b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   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	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grpSp>
        <p:nvGrpSpPr>
          <p:cNvPr id="475141" name="Group 5"/>
          <p:cNvGrpSpPr>
            <a:grpSpLocks/>
          </p:cNvGrpSpPr>
          <p:nvPr/>
        </p:nvGrpSpPr>
        <p:grpSpPr bwMode="auto">
          <a:xfrm>
            <a:off x="4724400" y="1371600"/>
            <a:ext cx="4038600" cy="3065463"/>
            <a:chOff x="2976" y="1094"/>
            <a:chExt cx="3024" cy="1248"/>
          </a:xfrm>
        </p:grpSpPr>
        <p:sp>
          <p:nvSpPr>
            <p:cNvPr id="475142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5143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75145" name="Text Box 9"/>
          <p:cNvSpPr txBox="1">
            <a:spLocks noChangeArrowheads="1"/>
          </p:cNvSpPr>
          <p:nvPr/>
        </p:nvSpPr>
        <p:spPr bwMode="auto">
          <a:xfrm>
            <a:off x="5109262" y="3302000"/>
            <a:ext cx="23583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solidFill>
                  <a:srgbClr val="990000"/>
                </a:solidFill>
              </a:rPr>
              <a:t>// ben's </a:t>
            </a:r>
            <a:r>
              <a:rPr lang="en-US" sz="1800" dirty="0" err="1">
                <a:solidFill>
                  <a:srgbClr val="990000"/>
                </a:solidFill>
              </a:rPr>
              <a:t>d’tor</a:t>
            </a:r>
            <a:r>
              <a:rPr lang="en-US" sz="1800" dirty="0">
                <a:solidFill>
                  <a:srgbClr val="990000"/>
                </a:solidFill>
              </a:rPr>
              <a:t> called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990600" y="772180"/>
            <a:ext cx="7391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So what’s 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</a:rPr>
              <a:t>the moral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of the story?</a:t>
            </a:r>
          </a:p>
        </p:txBody>
      </p:sp>
      <p:sp>
        <p:nvSpPr>
          <p:cNvPr id="80" name="Rounded Rectangular Callout 79"/>
          <p:cNvSpPr/>
          <p:nvPr/>
        </p:nvSpPr>
        <p:spPr bwMode="auto">
          <a:xfrm>
            <a:off x="4572000" y="4626091"/>
            <a:ext cx="3448915" cy="1524000"/>
          </a:xfrm>
          <a:prstGeom prst="wedgeRoundRectCallout">
            <a:avLst>
              <a:gd name="adj1" fmla="val -121623"/>
              <a:gd name="adj2" fmla="val 52682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400" dirty="0"/>
          </a:p>
          <a:p>
            <a:pPr algn="ctr"/>
            <a:r>
              <a:rPr lang="en-US" dirty="0"/>
              <a:t>Any time your class holds </a:t>
            </a:r>
            <a:r>
              <a:rPr lang="en-US" dirty="0">
                <a:solidFill>
                  <a:srgbClr val="FF0000"/>
                </a:solidFill>
              </a:rPr>
              <a:t>pointer member variables*</a:t>
            </a:r>
            <a:r>
              <a:rPr lang="en-US" dirty="0"/>
              <a:t>…</a:t>
            </a:r>
            <a:endParaRPr lang="en-US" sz="2800" dirty="0"/>
          </a:p>
        </p:txBody>
      </p:sp>
      <p:sp>
        <p:nvSpPr>
          <p:cNvPr id="81" name="Rounded Rectangular Callout 80"/>
          <p:cNvSpPr/>
          <p:nvPr/>
        </p:nvSpPr>
        <p:spPr bwMode="auto">
          <a:xfrm>
            <a:off x="1357458" y="788325"/>
            <a:ext cx="3448915" cy="1198563"/>
          </a:xfrm>
          <a:prstGeom prst="wedgeRoundRectCallout">
            <a:avLst>
              <a:gd name="adj1" fmla="val 69268"/>
              <a:gd name="adj2" fmla="val 125773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/>
              <a:t>And you </a:t>
            </a:r>
            <a:r>
              <a:rPr lang="en-US" dirty="0">
                <a:solidFill>
                  <a:srgbClr val="FF0000"/>
                </a:solidFill>
              </a:rPr>
              <a:t>make a shallow copy </a:t>
            </a:r>
            <a:r>
              <a:rPr lang="en-US" dirty="0"/>
              <a:t>of a class instance…</a:t>
            </a:r>
            <a:endParaRPr lang="en-US" sz="2800" dirty="0"/>
          </a:p>
        </p:txBody>
      </p:sp>
      <p:sp>
        <p:nvSpPr>
          <p:cNvPr id="82" name="Rounded Rectangular Callout 81"/>
          <p:cNvSpPr/>
          <p:nvPr/>
        </p:nvSpPr>
        <p:spPr bwMode="auto">
          <a:xfrm>
            <a:off x="152401" y="2943632"/>
            <a:ext cx="3577762" cy="1682459"/>
          </a:xfrm>
          <a:prstGeom prst="wedgeRoundRectCallout">
            <a:avLst>
              <a:gd name="adj1" fmla="val 89514"/>
              <a:gd name="adj2" fmla="val -20826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400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BAD THINGS </a:t>
            </a:r>
            <a:r>
              <a:rPr lang="en-US" dirty="0"/>
              <a:t>will happen when you </a:t>
            </a:r>
            <a:r>
              <a:rPr lang="en-US" dirty="0">
                <a:solidFill>
                  <a:srgbClr val="FF0000"/>
                </a:solidFill>
              </a:rPr>
              <a:t>destruct</a:t>
            </a:r>
            <a:r>
              <a:rPr lang="en-US" dirty="0"/>
              <a:t> either copy...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6044518" y="6334780"/>
            <a:ext cx="2945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*</a:t>
            </a:r>
            <a:r>
              <a:rPr lang="en-US" sz="1400" dirty="0"/>
              <a:t> or file objects (e.g., </a:t>
            </a:r>
            <a:r>
              <a:rPr lang="en-US" sz="1400" dirty="0" err="1"/>
              <a:t>ifstream</a:t>
            </a:r>
            <a:r>
              <a:rPr lang="en-US" sz="1400" dirty="0"/>
              <a:t>), </a:t>
            </a:r>
            <a:br>
              <a:rPr lang="en-US" sz="1400" dirty="0"/>
            </a:br>
            <a:r>
              <a:rPr lang="en-US" sz="1400" dirty="0"/>
              <a:t>   network sockets, etc.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80" grpId="0" animBg="1"/>
      <p:bldP spid="81" grpId="0" animBg="1"/>
      <p:bldP spid="82" grpId="0" animBg="1"/>
      <p:bldP spid="4" grpId="0" build="allAtOnce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D0A31-664C-4CFD-8606-008855182339}" type="slidenum">
              <a:rPr lang="en-US"/>
              <a:pPr/>
              <a:t>61</a:t>
            </a:fld>
            <a:endParaRPr lang="en-US"/>
          </a:p>
        </p:txBody>
      </p:sp>
      <p:sp>
        <p:nvSpPr>
          <p:cNvPr id="477186" name="Rectangle 2"/>
          <p:cNvSpPr>
            <a:spLocks noChangeArrowheads="1"/>
          </p:cNvSpPr>
          <p:nvPr/>
        </p:nvSpPr>
        <p:spPr bwMode="auto">
          <a:xfrm>
            <a:off x="330200" y="0"/>
            <a:ext cx="8661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Copy Construction</a:t>
            </a:r>
          </a:p>
        </p:txBody>
      </p:sp>
      <p:sp>
        <p:nvSpPr>
          <p:cNvPr id="477187" name="Text Box 3"/>
          <p:cNvSpPr txBox="1">
            <a:spLocks noChangeArrowheads="1"/>
          </p:cNvSpPr>
          <p:nvPr/>
        </p:nvSpPr>
        <p:spPr bwMode="auto">
          <a:xfrm>
            <a:off x="342669" y="1181848"/>
            <a:ext cx="830350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So how do we fix this?</a:t>
            </a:r>
          </a:p>
        </p:txBody>
      </p:sp>
      <p:sp>
        <p:nvSpPr>
          <p:cNvPr id="477191" name="Text Box 7"/>
          <p:cNvSpPr txBox="1">
            <a:spLocks noChangeArrowheads="1"/>
          </p:cNvSpPr>
          <p:nvPr/>
        </p:nvSpPr>
        <p:spPr bwMode="auto">
          <a:xfrm>
            <a:off x="13025" y="3772347"/>
            <a:ext cx="4820753" cy="2431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9pPr>
          </a:lstStyle>
          <a:p>
            <a:pPr>
              <a:buFontTx/>
              <a:buAutoNum type="arabicPeriod"/>
            </a:pPr>
            <a:r>
              <a:rPr lang="en-US" sz="2200" dirty="0">
                <a:solidFill>
                  <a:schemeClr val="accent2"/>
                </a:solidFill>
                <a:latin typeface="Comic Sans MS" pitchFamily="66" charset="0"/>
              </a:rPr>
              <a:t>Determine how much memory </a:t>
            </a:r>
            <a:br>
              <a:rPr lang="en-US" sz="2200" dirty="0">
                <a:solidFill>
                  <a:schemeClr val="accent2"/>
                </a:solidFill>
                <a:latin typeface="Comic Sans MS" pitchFamily="66" charset="0"/>
              </a:rPr>
            </a:br>
            <a:r>
              <a:rPr lang="en-US" sz="2200" dirty="0">
                <a:solidFill>
                  <a:schemeClr val="accent2"/>
                </a:solidFill>
                <a:latin typeface="Comic Sans MS" pitchFamily="66" charset="0"/>
              </a:rPr>
              <a:t>is allocated by the old variable.</a:t>
            </a:r>
          </a:p>
          <a:p>
            <a:pPr>
              <a:buFontTx/>
              <a:buAutoNum type="arabicPeriod"/>
            </a:pPr>
            <a:endParaRPr lang="en-US" sz="1000" dirty="0">
              <a:solidFill>
                <a:schemeClr val="accent2"/>
              </a:solidFill>
              <a:latin typeface="Comic Sans MS" pitchFamily="66" charset="0"/>
            </a:endParaRPr>
          </a:p>
          <a:p>
            <a:pPr>
              <a:buFontTx/>
              <a:buAutoNum type="arabicPeriod"/>
            </a:pPr>
            <a:r>
              <a:rPr lang="en-US" sz="2200" dirty="0">
                <a:solidFill>
                  <a:schemeClr val="accent2"/>
                </a:solidFill>
                <a:latin typeface="Comic Sans MS" pitchFamily="66" charset="0"/>
              </a:rPr>
              <a:t>Allocate the same amount of memory in the new variable.</a:t>
            </a:r>
            <a:br>
              <a:rPr lang="en-US" sz="2200" dirty="0">
                <a:solidFill>
                  <a:schemeClr val="accent2"/>
                </a:solidFill>
                <a:latin typeface="Comic Sans MS" pitchFamily="66" charset="0"/>
              </a:rPr>
            </a:br>
            <a:endParaRPr lang="en-US" sz="1000" dirty="0">
              <a:solidFill>
                <a:schemeClr val="accent2"/>
              </a:solidFill>
              <a:latin typeface="Comic Sans MS" pitchFamily="66" charset="0"/>
            </a:endParaRPr>
          </a:p>
          <a:p>
            <a:pPr>
              <a:buFontTx/>
              <a:buAutoNum type="arabicPeriod"/>
            </a:pPr>
            <a:r>
              <a:rPr lang="en-US" sz="2200" dirty="0">
                <a:solidFill>
                  <a:schemeClr val="accent2"/>
                </a:solidFill>
                <a:latin typeface="Comic Sans MS" pitchFamily="66" charset="0"/>
              </a:rPr>
              <a:t>Copy the contents of the old variable to the new variable. </a:t>
            </a:r>
          </a:p>
        </p:txBody>
      </p:sp>
      <p:sp>
        <p:nvSpPr>
          <p:cNvPr id="2" name="Rectangle 1"/>
          <p:cNvSpPr/>
          <p:nvPr/>
        </p:nvSpPr>
        <p:spPr>
          <a:xfrm>
            <a:off x="-38912" y="1872383"/>
            <a:ext cx="9296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For such classes, you </a:t>
            </a:r>
            <a:r>
              <a:rPr lang="en-US" dirty="0">
                <a:solidFill>
                  <a:srgbClr val="FF0000"/>
                </a:solidFill>
              </a:rPr>
              <a:t>must </a:t>
            </a:r>
            <a:r>
              <a:rPr lang="en-US" dirty="0"/>
              <a:t>define your own </a:t>
            </a:r>
            <a:r>
              <a:rPr lang="en-US" i="1" dirty="0">
                <a:solidFill>
                  <a:srgbClr val="FF0000"/>
                </a:solidFill>
              </a:rPr>
              <a:t>copy constructor!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9" name="Group 13"/>
          <p:cNvGrpSpPr>
            <a:grpSpLocks/>
          </p:cNvGrpSpPr>
          <p:nvPr/>
        </p:nvGrpSpPr>
        <p:grpSpPr bwMode="auto">
          <a:xfrm>
            <a:off x="4570411" y="3928224"/>
            <a:ext cx="1970086" cy="990600"/>
            <a:chOff x="2684" y="2880"/>
            <a:chExt cx="1241" cy="624"/>
          </a:xfrm>
        </p:grpSpPr>
        <p:grpSp>
          <p:nvGrpSpPr>
            <p:cNvPr id="10" name="Group 14"/>
            <p:cNvGrpSpPr>
              <a:grpSpLocks/>
            </p:cNvGrpSpPr>
            <p:nvPr/>
          </p:nvGrpSpPr>
          <p:grpSpPr bwMode="auto">
            <a:xfrm>
              <a:off x="2684" y="2880"/>
              <a:ext cx="1241" cy="624"/>
              <a:chOff x="2717" y="3456"/>
              <a:chExt cx="1315" cy="624"/>
            </a:xfrm>
          </p:grpSpPr>
          <p:grpSp>
            <p:nvGrpSpPr>
              <p:cNvPr id="15" name="Group 15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17" name="Rectangle 16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16" name="Text Box 18"/>
              <p:cNvSpPr txBox="1">
                <a:spLocks noChangeArrowheads="1"/>
              </p:cNvSpPr>
              <p:nvPr/>
            </p:nvSpPr>
            <p:spPr bwMode="auto">
              <a:xfrm>
                <a:off x="2717" y="3456"/>
                <a:ext cx="444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dirty="0" err="1">
                    <a:solidFill>
                      <a:srgbClr val="FF0000"/>
                    </a:solidFill>
                  </a:rPr>
                  <a:t>ann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1" name="Rectangle 19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2" name="Text Box 20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13" name="Text Box 21"/>
            <p:cNvSpPr txBox="1">
              <a:spLocks noChangeArrowheads="1"/>
            </p:cNvSpPr>
            <p:nvPr/>
          </p:nvSpPr>
          <p:spPr bwMode="auto">
            <a:xfrm>
              <a:off x="3097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14" name="Rectangle 22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19" name="Text Box 23"/>
          <p:cNvSpPr txBox="1">
            <a:spLocks noChangeArrowheads="1"/>
          </p:cNvSpPr>
          <p:nvPr/>
        </p:nvSpPr>
        <p:spPr bwMode="auto">
          <a:xfrm>
            <a:off x="5994400" y="4059987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/>
              <a:t>3</a:t>
            </a:r>
          </a:p>
        </p:txBody>
      </p:sp>
      <p:sp>
        <p:nvSpPr>
          <p:cNvPr id="20" name="Text Box 29"/>
          <p:cNvSpPr txBox="1">
            <a:spLocks noChangeArrowheads="1"/>
          </p:cNvSpPr>
          <p:nvPr/>
        </p:nvSpPr>
        <p:spPr bwMode="auto">
          <a:xfrm>
            <a:off x="5903912" y="4477499"/>
            <a:ext cx="579438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700" dirty="0"/>
              <a:t>800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005637" y="3852024"/>
            <a:ext cx="2214563" cy="1031875"/>
            <a:chOff x="6724541" y="4388068"/>
            <a:chExt cx="2214563" cy="1031875"/>
          </a:xfrm>
        </p:grpSpPr>
        <p:grpSp>
          <p:nvGrpSpPr>
            <p:cNvPr id="22" name="Group 24"/>
            <p:cNvGrpSpPr>
              <a:grpSpLocks/>
            </p:cNvGrpSpPr>
            <p:nvPr/>
          </p:nvGrpSpPr>
          <p:grpSpPr bwMode="auto">
            <a:xfrm>
              <a:off x="6724541" y="4413468"/>
              <a:ext cx="2214563" cy="1006475"/>
              <a:chOff x="4289" y="3264"/>
              <a:chExt cx="1395" cy="634"/>
            </a:xfrm>
          </p:grpSpPr>
          <p:sp>
            <p:nvSpPr>
              <p:cNvPr id="25" name="Rectangle 25"/>
              <p:cNvSpPr>
                <a:spLocks noChangeArrowheads="1"/>
              </p:cNvSpPr>
              <p:nvPr/>
            </p:nvSpPr>
            <p:spPr bwMode="auto">
              <a:xfrm>
                <a:off x="4291" y="3279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" name="Rectangle 26"/>
              <p:cNvSpPr>
                <a:spLocks noChangeArrowheads="1"/>
              </p:cNvSpPr>
              <p:nvPr/>
            </p:nvSpPr>
            <p:spPr bwMode="auto">
              <a:xfrm>
                <a:off x="4291" y="3471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" name="Text Box 27"/>
              <p:cNvSpPr txBox="1">
                <a:spLocks noChangeArrowheads="1"/>
              </p:cNvSpPr>
              <p:nvPr/>
            </p:nvSpPr>
            <p:spPr bwMode="auto">
              <a:xfrm>
                <a:off x="4800" y="3264"/>
                <a:ext cx="884" cy="6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sz="2000" b="1" dirty="0">
                    <a:latin typeface="Courier New" pitchFamily="49" charset="0"/>
                  </a:rPr>
                  <a:t>00000800</a:t>
                </a:r>
              </a:p>
              <a:p>
                <a:pPr algn="l"/>
                <a:r>
                  <a:rPr lang="en-US" sz="2000" b="1" dirty="0">
                    <a:latin typeface="Courier New" pitchFamily="49" charset="0"/>
                  </a:rPr>
                  <a:t>00000804</a:t>
                </a:r>
              </a:p>
              <a:p>
                <a:pPr algn="l"/>
                <a:r>
                  <a:rPr lang="en-US" sz="2000" b="1" dirty="0">
                    <a:latin typeface="Courier New" pitchFamily="49" charset="0"/>
                  </a:rPr>
                  <a:t>00000808</a:t>
                </a:r>
              </a:p>
            </p:txBody>
          </p:sp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4289" y="3666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3" name="Text Box 31"/>
            <p:cNvSpPr txBox="1">
              <a:spLocks noChangeArrowheads="1"/>
            </p:cNvSpPr>
            <p:nvPr/>
          </p:nvSpPr>
          <p:spPr bwMode="auto">
            <a:xfrm>
              <a:off x="6980129" y="4388068"/>
              <a:ext cx="34176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  <p:sp>
          <p:nvSpPr>
            <p:cNvPr id="24" name="Text Box 32"/>
            <p:cNvSpPr txBox="1">
              <a:spLocks noChangeArrowheads="1"/>
            </p:cNvSpPr>
            <p:nvPr/>
          </p:nvSpPr>
          <p:spPr bwMode="auto">
            <a:xfrm>
              <a:off x="6965841" y="4715093"/>
              <a:ext cx="300082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</p:grpSp>
      <p:sp>
        <p:nvSpPr>
          <p:cNvPr id="29" name="Text Box 33"/>
          <p:cNvSpPr txBox="1">
            <a:spLocks noChangeArrowheads="1"/>
          </p:cNvSpPr>
          <p:nvPr/>
        </p:nvSpPr>
        <p:spPr bwMode="auto">
          <a:xfrm>
            <a:off x="7262812" y="4507662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/>
              <a:t>4</a:t>
            </a:r>
          </a:p>
        </p:txBody>
      </p:sp>
      <p:grpSp>
        <p:nvGrpSpPr>
          <p:cNvPr id="30" name="Group 34"/>
          <p:cNvGrpSpPr>
            <a:grpSpLocks/>
          </p:cNvGrpSpPr>
          <p:nvPr/>
        </p:nvGrpSpPr>
        <p:grpSpPr bwMode="auto">
          <a:xfrm>
            <a:off x="4570415" y="4918824"/>
            <a:ext cx="1968502" cy="990600"/>
            <a:chOff x="2683" y="2880"/>
            <a:chExt cx="1240" cy="624"/>
          </a:xfrm>
        </p:grpSpPr>
        <p:grpSp>
          <p:nvGrpSpPr>
            <p:cNvPr id="31" name="Group 35"/>
            <p:cNvGrpSpPr>
              <a:grpSpLocks/>
            </p:cNvGrpSpPr>
            <p:nvPr/>
          </p:nvGrpSpPr>
          <p:grpSpPr bwMode="auto">
            <a:xfrm>
              <a:off x="2683" y="2880"/>
              <a:ext cx="1240" cy="624"/>
              <a:chOff x="2718" y="3456"/>
              <a:chExt cx="1314" cy="624"/>
            </a:xfrm>
          </p:grpSpPr>
          <p:grpSp>
            <p:nvGrpSpPr>
              <p:cNvPr id="36" name="Group 36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38" name="Rectangle 37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" name="Text Box 38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37" name="Text Box 39"/>
              <p:cNvSpPr txBox="1">
                <a:spLocks noChangeArrowheads="1"/>
              </p:cNvSpPr>
              <p:nvPr/>
            </p:nvSpPr>
            <p:spPr bwMode="auto">
              <a:xfrm>
                <a:off x="2718" y="3456"/>
                <a:ext cx="465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ben</a:t>
                </a:r>
              </a:p>
            </p:txBody>
          </p:sp>
        </p:grpSp>
        <p:sp>
          <p:nvSpPr>
            <p:cNvPr id="32" name="Rectangle 40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3" name="Text Box 41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34" name="Text Box 42"/>
            <p:cNvSpPr txBox="1">
              <a:spLocks noChangeArrowheads="1"/>
            </p:cNvSpPr>
            <p:nvPr/>
          </p:nvSpPr>
          <p:spPr bwMode="auto">
            <a:xfrm>
              <a:off x="3097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35" name="Rectangle 43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cxnSp>
        <p:nvCxnSpPr>
          <p:cNvPr id="42" name="AutoShape 47"/>
          <p:cNvCxnSpPr>
            <a:cxnSpLocks noChangeShapeType="1"/>
          </p:cNvCxnSpPr>
          <p:nvPr/>
        </p:nvCxnSpPr>
        <p:spPr bwMode="auto">
          <a:xfrm flipV="1">
            <a:off x="6416675" y="5055349"/>
            <a:ext cx="511175" cy="600075"/>
          </a:xfrm>
          <a:prstGeom prst="curvedConnector3">
            <a:avLst>
              <a:gd name="adj1" fmla="val 51241"/>
            </a:avLst>
          </a:prstGeom>
          <a:noFill/>
          <a:ln w="38100">
            <a:solidFill>
              <a:srgbClr val="00808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52" name="Group 58"/>
          <p:cNvGrpSpPr>
            <a:grpSpLocks/>
          </p:cNvGrpSpPr>
          <p:nvPr/>
        </p:nvGrpSpPr>
        <p:grpSpPr bwMode="auto">
          <a:xfrm>
            <a:off x="5998734" y="5062002"/>
            <a:ext cx="339725" cy="394556"/>
            <a:chOff x="3629" y="2432"/>
            <a:chExt cx="214" cy="267"/>
          </a:xfrm>
        </p:grpSpPr>
        <p:sp>
          <p:nvSpPr>
            <p:cNvPr id="53" name="Rectangle 59"/>
            <p:cNvSpPr>
              <a:spLocks noChangeArrowheads="1"/>
            </p:cNvSpPr>
            <p:nvPr/>
          </p:nvSpPr>
          <p:spPr bwMode="auto">
            <a:xfrm>
              <a:off x="3648" y="2496"/>
              <a:ext cx="168" cy="128"/>
            </a:xfrm>
            <a:prstGeom prst="rect">
              <a:avLst/>
            </a:prstGeom>
            <a:solidFill>
              <a:srgbClr val="CCFFFF"/>
            </a:solidFill>
            <a:ln w="38100" algn="ctr">
              <a:solidFill>
                <a:srgbClr val="CC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4" name="Text Box 60"/>
            <p:cNvSpPr txBox="1">
              <a:spLocks noChangeArrowheads="1"/>
            </p:cNvSpPr>
            <p:nvPr/>
          </p:nvSpPr>
          <p:spPr bwMode="auto">
            <a:xfrm>
              <a:off x="3629" y="2432"/>
              <a:ext cx="214" cy="2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</a:rPr>
                <a:t>3</a:t>
              </a:r>
            </a:p>
          </p:txBody>
        </p:sp>
      </p:grpSp>
      <p:grpSp>
        <p:nvGrpSpPr>
          <p:cNvPr id="55" name="Group 62"/>
          <p:cNvGrpSpPr>
            <a:grpSpLocks/>
          </p:cNvGrpSpPr>
          <p:nvPr/>
        </p:nvGrpSpPr>
        <p:grpSpPr bwMode="auto">
          <a:xfrm>
            <a:off x="5863994" y="5473655"/>
            <a:ext cx="841518" cy="354013"/>
            <a:chOff x="3543" y="3300"/>
            <a:chExt cx="347" cy="223"/>
          </a:xfrm>
        </p:grpSpPr>
        <p:sp>
          <p:nvSpPr>
            <p:cNvPr id="56" name="Rectangle 63"/>
            <p:cNvSpPr>
              <a:spLocks noChangeArrowheads="1"/>
            </p:cNvSpPr>
            <p:nvPr/>
          </p:nvSpPr>
          <p:spPr bwMode="auto">
            <a:xfrm>
              <a:off x="3585" y="3350"/>
              <a:ext cx="156" cy="98"/>
            </a:xfrm>
            <a:prstGeom prst="rect">
              <a:avLst/>
            </a:prstGeom>
            <a:solidFill>
              <a:srgbClr val="FFFFCC"/>
            </a:solidFill>
            <a:ln w="38100" algn="ctr">
              <a:solidFill>
                <a:srgbClr val="FFFFCC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Text Box 64"/>
            <p:cNvSpPr txBox="1">
              <a:spLocks noChangeArrowheads="1"/>
            </p:cNvSpPr>
            <p:nvPr/>
          </p:nvSpPr>
          <p:spPr bwMode="auto">
            <a:xfrm>
              <a:off x="3543" y="3300"/>
              <a:ext cx="347" cy="2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sz="1700" dirty="0">
                  <a:solidFill>
                    <a:srgbClr val="FF0000"/>
                  </a:solidFill>
                </a:rPr>
                <a:t>700</a:t>
              </a:r>
            </a:p>
          </p:txBody>
        </p:sp>
      </p:grpSp>
      <p:cxnSp>
        <p:nvCxnSpPr>
          <p:cNvPr id="58" name="AutoShape 47"/>
          <p:cNvCxnSpPr>
            <a:cxnSpLocks noChangeShapeType="1"/>
          </p:cNvCxnSpPr>
          <p:nvPr/>
        </p:nvCxnSpPr>
        <p:spPr bwMode="auto">
          <a:xfrm flipV="1">
            <a:off x="6433920" y="3989094"/>
            <a:ext cx="511175" cy="600075"/>
          </a:xfrm>
          <a:prstGeom prst="curvedConnector3">
            <a:avLst>
              <a:gd name="adj1" fmla="val 51241"/>
            </a:avLst>
          </a:prstGeom>
          <a:noFill/>
          <a:ln w="38100">
            <a:solidFill>
              <a:srgbClr val="00808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59" name="Group 58"/>
          <p:cNvGrpSpPr/>
          <p:nvPr/>
        </p:nvGrpSpPr>
        <p:grpSpPr>
          <a:xfrm>
            <a:off x="6983277" y="4991849"/>
            <a:ext cx="2214563" cy="1031875"/>
            <a:chOff x="6724541" y="4388068"/>
            <a:chExt cx="2214563" cy="1031875"/>
          </a:xfrm>
        </p:grpSpPr>
        <p:grpSp>
          <p:nvGrpSpPr>
            <p:cNvPr id="60" name="Group 24"/>
            <p:cNvGrpSpPr>
              <a:grpSpLocks/>
            </p:cNvGrpSpPr>
            <p:nvPr/>
          </p:nvGrpSpPr>
          <p:grpSpPr bwMode="auto">
            <a:xfrm>
              <a:off x="6724541" y="4413468"/>
              <a:ext cx="2214563" cy="1006475"/>
              <a:chOff x="4289" y="3264"/>
              <a:chExt cx="1395" cy="634"/>
            </a:xfrm>
          </p:grpSpPr>
          <p:sp>
            <p:nvSpPr>
              <p:cNvPr id="63" name="Rectangle 25"/>
              <p:cNvSpPr>
                <a:spLocks noChangeArrowheads="1"/>
              </p:cNvSpPr>
              <p:nvPr/>
            </p:nvSpPr>
            <p:spPr bwMode="auto">
              <a:xfrm>
                <a:off x="4291" y="3279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4" name="Rectangle 26"/>
              <p:cNvSpPr>
                <a:spLocks noChangeArrowheads="1"/>
              </p:cNvSpPr>
              <p:nvPr/>
            </p:nvSpPr>
            <p:spPr bwMode="auto">
              <a:xfrm>
                <a:off x="4291" y="3471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5" name="Text Box 27"/>
              <p:cNvSpPr txBox="1">
                <a:spLocks noChangeArrowheads="1"/>
              </p:cNvSpPr>
              <p:nvPr/>
            </p:nvSpPr>
            <p:spPr bwMode="auto">
              <a:xfrm>
                <a:off x="4800" y="3264"/>
                <a:ext cx="884" cy="6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sz="2000" b="1" dirty="0">
                    <a:latin typeface="Courier New" pitchFamily="49" charset="0"/>
                  </a:rPr>
                  <a:t>00000700</a:t>
                </a:r>
              </a:p>
              <a:p>
                <a:pPr algn="l"/>
                <a:r>
                  <a:rPr lang="en-US" sz="2000" b="1" dirty="0">
                    <a:latin typeface="Courier New" pitchFamily="49" charset="0"/>
                  </a:rPr>
                  <a:t>00000704</a:t>
                </a:r>
              </a:p>
              <a:p>
                <a:pPr algn="l"/>
                <a:r>
                  <a:rPr lang="en-US" sz="2000" b="1" dirty="0">
                    <a:latin typeface="Courier New" pitchFamily="49" charset="0"/>
                  </a:rPr>
                  <a:t>00000708</a:t>
                </a:r>
              </a:p>
            </p:txBody>
          </p:sp>
          <p:sp>
            <p:nvSpPr>
              <p:cNvPr id="66" name="Rectangle 28"/>
              <p:cNvSpPr>
                <a:spLocks noChangeArrowheads="1"/>
              </p:cNvSpPr>
              <p:nvPr/>
            </p:nvSpPr>
            <p:spPr bwMode="auto">
              <a:xfrm>
                <a:off x="4289" y="3666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1" name="Text Box 31"/>
            <p:cNvSpPr txBox="1">
              <a:spLocks noChangeArrowheads="1"/>
            </p:cNvSpPr>
            <p:nvPr/>
          </p:nvSpPr>
          <p:spPr bwMode="auto">
            <a:xfrm>
              <a:off x="6998549" y="4388068"/>
              <a:ext cx="26161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dirty="0"/>
                <a:t> </a:t>
              </a:r>
            </a:p>
          </p:txBody>
        </p:sp>
        <p:sp>
          <p:nvSpPr>
            <p:cNvPr id="62" name="Text Box 32"/>
            <p:cNvSpPr txBox="1">
              <a:spLocks noChangeArrowheads="1"/>
            </p:cNvSpPr>
            <p:nvPr/>
          </p:nvSpPr>
          <p:spPr bwMode="auto">
            <a:xfrm>
              <a:off x="7004898" y="4715093"/>
              <a:ext cx="26161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dirty="0"/>
                <a:t> </a:t>
              </a: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7969770" y="4286314"/>
            <a:ext cx="1052790" cy="1178718"/>
            <a:chOff x="9144000" y="3042399"/>
            <a:chExt cx="798345" cy="1008062"/>
          </a:xfrm>
        </p:grpSpPr>
        <p:cxnSp>
          <p:nvCxnSpPr>
            <p:cNvPr id="68" name="AutoShape 61"/>
            <p:cNvCxnSpPr>
              <a:cxnSpLocks noChangeShapeType="1"/>
            </p:cNvCxnSpPr>
            <p:nvPr/>
          </p:nvCxnSpPr>
          <p:spPr bwMode="auto">
            <a:xfrm flipH="1">
              <a:off x="9144000" y="3042399"/>
              <a:ext cx="6350" cy="1008062"/>
            </a:xfrm>
            <a:prstGeom prst="curvedConnector3">
              <a:avLst>
                <a:gd name="adj1" fmla="val -3600000"/>
              </a:avLst>
            </a:prstGeom>
            <a:noFill/>
            <a:ln w="38100">
              <a:solidFill>
                <a:srgbClr val="FF0000"/>
              </a:solidFill>
              <a:round/>
              <a:headEnd/>
              <a:tailEnd type="triangle" w="lg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9" name="TextBox 68"/>
            <p:cNvSpPr txBox="1"/>
            <p:nvPr/>
          </p:nvSpPr>
          <p:spPr>
            <a:xfrm>
              <a:off x="9688749" y="3195255"/>
              <a:ext cx="2535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800" dirty="0"/>
                <a:t> </a:t>
              </a:r>
            </a:p>
          </p:txBody>
        </p:sp>
      </p:grpSp>
      <p:sp>
        <p:nvSpPr>
          <p:cNvPr id="70" name="Text Box 31"/>
          <p:cNvSpPr txBox="1">
            <a:spLocks noChangeArrowheads="1"/>
          </p:cNvSpPr>
          <p:nvPr/>
        </p:nvSpPr>
        <p:spPr bwMode="auto">
          <a:xfrm>
            <a:off x="7268959" y="4988065"/>
            <a:ext cx="34176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71" name="Text Box 31"/>
          <p:cNvSpPr txBox="1">
            <a:spLocks noChangeArrowheads="1"/>
          </p:cNvSpPr>
          <p:nvPr/>
        </p:nvSpPr>
        <p:spPr bwMode="auto">
          <a:xfrm>
            <a:off x="7253883" y="5290442"/>
            <a:ext cx="30008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72" name="Text Box 31"/>
          <p:cNvSpPr txBox="1">
            <a:spLocks noChangeArrowheads="1"/>
          </p:cNvSpPr>
          <p:nvPr/>
        </p:nvSpPr>
        <p:spPr bwMode="auto">
          <a:xfrm>
            <a:off x="7252665" y="5593995"/>
            <a:ext cx="341761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74" name="Text Box 6"/>
          <p:cNvSpPr txBox="1">
            <a:spLocks noChangeArrowheads="1"/>
          </p:cNvSpPr>
          <p:nvPr/>
        </p:nvSpPr>
        <p:spPr bwMode="auto">
          <a:xfrm>
            <a:off x="231897" y="2528289"/>
            <a:ext cx="86868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>
                <a:ea typeface="MS Mincho" pitchFamily="49" charset="-128"/>
              </a:rPr>
              <a:t>Here’s how it works for</a:t>
            </a:r>
          </a:p>
          <a:p>
            <a:pPr algn="ctr"/>
            <a:r>
              <a:rPr lang="en-US" dirty="0" err="1">
                <a:solidFill>
                  <a:srgbClr val="FF0000"/>
                </a:solidFill>
                <a:ea typeface="MS Mincho" pitchFamily="49" charset="-128"/>
              </a:rPr>
              <a:t>PiNerd</a:t>
            </a:r>
            <a:r>
              <a:rPr lang="en-US" dirty="0">
                <a:solidFill>
                  <a:srgbClr val="FF0000"/>
                </a:solidFill>
                <a:ea typeface="MS Mincho" pitchFamily="49" charset="-128"/>
              </a:rPr>
              <a:t> ben = </a:t>
            </a:r>
            <a:r>
              <a:rPr lang="en-US" dirty="0" err="1">
                <a:solidFill>
                  <a:srgbClr val="FF0000"/>
                </a:solidFill>
                <a:ea typeface="MS Mincho" pitchFamily="49" charset="-128"/>
              </a:rPr>
              <a:t>ann</a:t>
            </a:r>
            <a:r>
              <a:rPr lang="en-US" dirty="0">
                <a:ea typeface="MS Mincho" pitchFamily="49" charset="-128"/>
              </a:rPr>
              <a:t>;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73" name="AutoShape 46"/>
          <p:cNvSpPr>
            <a:spLocks noChangeArrowheads="1"/>
          </p:cNvSpPr>
          <p:nvPr/>
        </p:nvSpPr>
        <p:spPr bwMode="auto">
          <a:xfrm flipH="1">
            <a:off x="5747023" y="1263642"/>
            <a:ext cx="2397931" cy="1198179"/>
          </a:xfrm>
          <a:prstGeom prst="wedgeRoundRectCallout">
            <a:avLst>
              <a:gd name="adj1" fmla="val 32322"/>
              <a:gd name="adj2" fmla="val 192068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sz="2000" dirty="0">
                <a:solidFill>
                  <a:srgbClr val="6600CC"/>
                </a:solidFill>
              </a:rPr>
              <a:t>The old variable requires three slots of memory!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2.22222E-6 L 0.10954 -0.04653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69" y="-23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7187" grpId="0"/>
      <p:bldP spid="477191" grpId="0" uiExpand="1" build="p"/>
      <p:bldP spid="2" grpId="0"/>
      <p:bldP spid="70" grpId="0"/>
      <p:bldP spid="71" grpId="0"/>
      <p:bldP spid="72" grpId="0"/>
      <p:bldP spid="74" grpId="0"/>
      <p:bldP spid="73" grpId="0" animBg="1"/>
      <p:bldP spid="73" grpId="1" animBg="1"/>
      <p:bldP spid="73" grpId="2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A835-BFA0-4114-A833-AD0CEAFE299A}" type="slidenum">
              <a:rPr lang="en-US"/>
              <a:pPr/>
              <a:t>62</a:t>
            </a:fld>
            <a:endParaRPr lang="en-US"/>
          </a:p>
        </p:txBody>
      </p:sp>
      <p:sp>
        <p:nvSpPr>
          <p:cNvPr id="481282" name="Rectangle 2"/>
          <p:cNvSpPr>
            <a:spLocks noChangeArrowheads="1"/>
          </p:cNvSpPr>
          <p:nvPr/>
        </p:nvSpPr>
        <p:spPr bwMode="auto">
          <a:xfrm>
            <a:off x="139700" y="863600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81283" name="Rectangle 3"/>
          <p:cNvSpPr>
            <a:spLocks noChangeArrowheads="1"/>
          </p:cNvSpPr>
          <p:nvPr/>
        </p:nvSpPr>
        <p:spPr bwMode="auto">
          <a:xfrm>
            <a:off x="-304800" y="825500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  <a:r>
              <a:rPr lang="en-US" sz="1800" b="1" dirty="0">
                <a:solidFill>
                  <a:srgbClr val="6600CC"/>
                </a:solidFill>
                <a:latin typeface="Times New Roman"/>
                <a:ea typeface="MS Mincho" pitchFamily="49" charset="-128"/>
              </a:rPr>
              <a:t>…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 delete[]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 }</a:t>
            </a:r>
          </a:p>
          <a:p>
            <a:pPr indent="457200" eaLnBrk="0" hangingPunct="0"/>
            <a:endParaRPr lang="en-US" sz="1800" b="1" dirty="0">
              <a:solidFill>
                <a:schemeClr val="tx1"/>
              </a:solidFill>
              <a:latin typeface="Courier New" pitchFamily="49" charset="0"/>
              <a:ea typeface="MS Mincho" pitchFamily="49" charset="-128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// copy constructor 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000" dirty="0">
              <a:solidFill>
                <a:srgbClr val="990000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 { ...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481284" name="Rectangle 4"/>
          <p:cNvSpPr>
            <a:spLocks noChangeArrowheads="1"/>
          </p:cNvSpPr>
          <p:nvPr/>
        </p:nvSpPr>
        <p:spPr bwMode="auto">
          <a:xfrm>
            <a:off x="685800" y="-228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The Copy Constructor</a:t>
            </a:r>
          </a:p>
        </p:txBody>
      </p:sp>
      <p:grpSp>
        <p:nvGrpSpPr>
          <p:cNvPr id="481285" name="Group 5"/>
          <p:cNvGrpSpPr>
            <a:grpSpLocks/>
          </p:cNvGrpSpPr>
          <p:nvPr/>
        </p:nvGrpSpPr>
        <p:grpSpPr bwMode="auto">
          <a:xfrm>
            <a:off x="4572000" y="820738"/>
            <a:ext cx="4038600" cy="3065462"/>
            <a:chOff x="2976" y="1094"/>
            <a:chExt cx="3024" cy="1248"/>
          </a:xfrm>
        </p:grpSpPr>
        <p:sp>
          <p:nvSpPr>
            <p:cNvPr id="481286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287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81288" name="Text Box 8"/>
          <p:cNvSpPr txBox="1">
            <a:spLocks noChangeArrowheads="1"/>
          </p:cNvSpPr>
          <p:nvPr/>
        </p:nvSpPr>
        <p:spPr bwMode="auto">
          <a:xfrm>
            <a:off x="-65088" y="6054725"/>
            <a:ext cx="463708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Let’s see how to define our copy constructor!</a:t>
            </a:r>
          </a:p>
        </p:txBody>
      </p:sp>
      <p:sp>
        <p:nvSpPr>
          <p:cNvPr id="77" name="Rectangle 76"/>
          <p:cNvSpPr/>
          <p:nvPr/>
        </p:nvSpPr>
        <p:spPr>
          <a:xfrm>
            <a:off x="-314500" y="2743200"/>
            <a:ext cx="54102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const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&amp;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)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{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} </a:t>
            </a:r>
            <a:endParaRPr lang="en-US" sz="1800" dirty="0"/>
          </a:p>
        </p:txBody>
      </p:sp>
      <p:sp>
        <p:nvSpPr>
          <p:cNvPr id="78" name="Rounded Rectangular Callout 77"/>
          <p:cNvSpPr/>
          <p:nvPr/>
        </p:nvSpPr>
        <p:spPr bwMode="auto">
          <a:xfrm>
            <a:off x="4248150" y="3129482"/>
            <a:ext cx="4686300" cy="2142259"/>
          </a:xfrm>
          <a:prstGeom prst="wedgeRoundRectCallout">
            <a:avLst>
              <a:gd name="adj1" fmla="val -84758"/>
              <a:gd name="adj2" fmla="val -33366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400" dirty="0"/>
          </a:p>
          <a:p>
            <a:pPr algn="ctr"/>
            <a:r>
              <a:rPr lang="en-US" dirty="0"/>
              <a:t>First our copy constructor must determine how much memory is required by the new instance.</a:t>
            </a:r>
            <a:endParaRPr lang="en-US" sz="2800" dirty="0"/>
          </a:p>
        </p:txBody>
      </p:sp>
      <p:sp>
        <p:nvSpPr>
          <p:cNvPr id="80" name="Rectangle 79"/>
          <p:cNvSpPr/>
          <p:nvPr/>
        </p:nvSpPr>
        <p:spPr>
          <a:xfrm>
            <a:off x="550025" y="3300429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src.m_n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800" dirty="0"/>
          </a:p>
        </p:txBody>
      </p:sp>
      <p:sp>
        <p:nvSpPr>
          <p:cNvPr id="81" name="Rounded Rectangular Callout 80"/>
          <p:cNvSpPr/>
          <p:nvPr/>
        </p:nvSpPr>
        <p:spPr bwMode="auto">
          <a:xfrm>
            <a:off x="3581400" y="342900"/>
            <a:ext cx="4686300" cy="2142259"/>
          </a:xfrm>
          <a:prstGeom prst="wedgeRoundRectCallout">
            <a:avLst>
              <a:gd name="adj1" fmla="val -102851"/>
              <a:gd name="adj2" fmla="val 89253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400" dirty="0"/>
          </a:p>
          <a:p>
            <a:pPr algn="ctr"/>
            <a:r>
              <a:rPr lang="en-US" dirty="0"/>
              <a:t>This means: 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“The new instance must have the same number of array slots as the old instance.”</a:t>
            </a:r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288" grpId="0"/>
      <p:bldP spid="77" grpId="0"/>
      <p:bldP spid="78" grpId="0" animBg="1"/>
      <p:bldP spid="78" grpId="1" animBg="1"/>
      <p:bldP spid="80" grpId="0"/>
      <p:bldP spid="81" grpId="0" animBg="1"/>
      <p:bldP spid="81" grpId="1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A835-BFA0-4114-A833-AD0CEAFE299A}" type="slidenum">
              <a:rPr lang="en-US"/>
              <a:pPr/>
              <a:t>63</a:t>
            </a:fld>
            <a:endParaRPr lang="en-US"/>
          </a:p>
        </p:txBody>
      </p:sp>
      <p:sp>
        <p:nvSpPr>
          <p:cNvPr id="481282" name="Rectangle 2"/>
          <p:cNvSpPr>
            <a:spLocks noChangeArrowheads="1"/>
          </p:cNvSpPr>
          <p:nvPr/>
        </p:nvSpPr>
        <p:spPr bwMode="auto">
          <a:xfrm>
            <a:off x="139700" y="863600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81283" name="Rectangle 3"/>
          <p:cNvSpPr>
            <a:spLocks noChangeArrowheads="1"/>
          </p:cNvSpPr>
          <p:nvPr/>
        </p:nvSpPr>
        <p:spPr bwMode="auto">
          <a:xfrm>
            <a:off x="-304800" y="825500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  <a:r>
              <a:rPr lang="en-US" sz="1800" b="1" dirty="0">
                <a:solidFill>
                  <a:srgbClr val="6600CC"/>
                </a:solidFill>
                <a:latin typeface="Times New Roman"/>
                <a:ea typeface="MS Mincho" pitchFamily="49" charset="-128"/>
              </a:rPr>
              <a:t>…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 delete[]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 }</a:t>
            </a:r>
          </a:p>
          <a:p>
            <a:pPr indent="457200" eaLnBrk="0" hangingPunct="0"/>
            <a:endParaRPr lang="en-US" sz="1800" b="1" dirty="0">
              <a:solidFill>
                <a:schemeClr val="tx1"/>
              </a:solidFill>
              <a:latin typeface="Courier New" pitchFamily="49" charset="0"/>
              <a:ea typeface="MS Mincho" pitchFamily="49" charset="-128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// copy constructor 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000" dirty="0">
              <a:solidFill>
                <a:srgbClr val="990000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 { ...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481284" name="Rectangle 4"/>
          <p:cNvSpPr>
            <a:spLocks noChangeArrowheads="1"/>
          </p:cNvSpPr>
          <p:nvPr/>
        </p:nvSpPr>
        <p:spPr bwMode="auto">
          <a:xfrm>
            <a:off x="685800" y="-228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The Copy Constructor</a:t>
            </a:r>
          </a:p>
        </p:txBody>
      </p:sp>
      <p:grpSp>
        <p:nvGrpSpPr>
          <p:cNvPr id="481285" name="Group 5"/>
          <p:cNvGrpSpPr>
            <a:grpSpLocks/>
          </p:cNvGrpSpPr>
          <p:nvPr/>
        </p:nvGrpSpPr>
        <p:grpSpPr bwMode="auto">
          <a:xfrm>
            <a:off x="4572000" y="820738"/>
            <a:ext cx="4038600" cy="3065462"/>
            <a:chOff x="2976" y="1094"/>
            <a:chExt cx="3024" cy="1248"/>
          </a:xfrm>
        </p:grpSpPr>
        <p:sp>
          <p:nvSpPr>
            <p:cNvPr id="481286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287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81288" name="Text Box 8"/>
          <p:cNvSpPr txBox="1">
            <a:spLocks noChangeArrowheads="1"/>
          </p:cNvSpPr>
          <p:nvPr/>
        </p:nvSpPr>
        <p:spPr bwMode="auto">
          <a:xfrm>
            <a:off x="-65088" y="6054725"/>
            <a:ext cx="463708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Let’s see how to define our copy constructor!</a:t>
            </a:r>
          </a:p>
        </p:txBody>
      </p:sp>
      <p:sp>
        <p:nvSpPr>
          <p:cNvPr id="77" name="Rectangle 76"/>
          <p:cNvSpPr/>
          <p:nvPr/>
        </p:nvSpPr>
        <p:spPr>
          <a:xfrm>
            <a:off x="-314500" y="2743200"/>
            <a:ext cx="54102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const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&amp;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)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{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} </a:t>
            </a:r>
            <a:endParaRPr lang="en-US" sz="1800" dirty="0"/>
          </a:p>
        </p:txBody>
      </p:sp>
      <p:sp>
        <p:nvSpPr>
          <p:cNvPr id="78" name="Rounded Rectangular Callout 77"/>
          <p:cNvSpPr/>
          <p:nvPr/>
        </p:nvSpPr>
        <p:spPr bwMode="auto">
          <a:xfrm>
            <a:off x="4354830" y="3694862"/>
            <a:ext cx="4686300" cy="1731963"/>
          </a:xfrm>
          <a:prstGeom prst="wedgeRoundRectCallout">
            <a:avLst>
              <a:gd name="adj1" fmla="val -84758"/>
              <a:gd name="adj2" fmla="val -39575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400" dirty="0"/>
          </a:p>
          <a:p>
            <a:pPr algn="ctr"/>
            <a:r>
              <a:rPr lang="en-US" dirty="0"/>
              <a:t>Next, our copy constructor must allocate its own copy of any dynamic memory!</a:t>
            </a:r>
            <a:endParaRPr lang="en-US" sz="2800" dirty="0"/>
          </a:p>
        </p:txBody>
      </p:sp>
      <p:sp>
        <p:nvSpPr>
          <p:cNvPr id="80" name="Rectangle 79"/>
          <p:cNvSpPr/>
          <p:nvPr/>
        </p:nvSpPr>
        <p:spPr>
          <a:xfrm>
            <a:off x="550025" y="3300429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src.m_n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800" dirty="0"/>
          </a:p>
        </p:txBody>
      </p:sp>
      <p:sp>
        <p:nvSpPr>
          <p:cNvPr id="81" name="Rounded Rectangular Callout 80"/>
          <p:cNvSpPr/>
          <p:nvPr/>
        </p:nvSpPr>
        <p:spPr bwMode="auto">
          <a:xfrm>
            <a:off x="3658809" y="656706"/>
            <a:ext cx="4686300" cy="2142259"/>
          </a:xfrm>
          <a:prstGeom prst="wedgeRoundRectCallout">
            <a:avLst>
              <a:gd name="adj1" fmla="val -102851"/>
              <a:gd name="adj2" fmla="val 89253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400" dirty="0"/>
          </a:p>
          <a:p>
            <a:pPr algn="ctr"/>
            <a:r>
              <a:rPr lang="en-US" dirty="0"/>
              <a:t>This ensures that the new instance </a:t>
            </a:r>
            <a:r>
              <a:rPr lang="en-US" dirty="0">
                <a:solidFill>
                  <a:srgbClr val="FF0000"/>
                </a:solidFill>
              </a:rPr>
              <a:t>has its own array </a:t>
            </a:r>
            <a:r>
              <a:rPr lang="en-US" dirty="0"/>
              <a:t>and doesn’t share the old instance’s array!</a:t>
            </a:r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50025" y="3556957"/>
            <a:ext cx="3079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= new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];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0651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8" grpId="1" animBg="1"/>
      <p:bldP spid="81" grpId="0" animBg="1"/>
      <p:bldP spid="81" grpId="1" animBg="1"/>
      <p:bldP spid="15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A835-BFA0-4114-A833-AD0CEAFE299A}" type="slidenum">
              <a:rPr lang="en-US"/>
              <a:pPr/>
              <a:t>64</a:t>
            </a:fld>
            <a:endParaRPr lang="en-US"/>
          </a:p>
        </p:txBody>
      </p:sp>
      <p:sp>
        <p:nvSpPr>
          <p:cNvPr id="481282" name="Rectangle 2"/>
          <p:cNvSpPr>
            <a:spLocks noChangeArrowheads="1"/>
          </p:cNvSpPr>
          <p:nvPr/>
        </p:nvSpPr>
        <p:spPr bwMode="auto">
          <a:xfrm>
            <a:off x="139700" y="863600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81283" name="Rectangle 3"/>
          <p:cNvSpPr>
            <a:spLocks noChangeArrowheads="1"/>
          </p:cNvSpPr>
          <p:nvPr/>
        </p:nvSpPr>
        <p:spPr bwMode="auto">
          <a:xfrm>
            <a:off x="-304800" y="825500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  <a:r>
              <a:rPr lang="en-US" sz="1800" b="1" dirty="0">
                <a:solidFill>
                  <a:srgbClr val="6600CC"/>
                </a:solidFill>
                <a:latin typeface="Times New Roman"/>
                <a:ea typeface="MS Mincho" pitchFamily="49" charset="-128"/>
              </a:rPr>
              <a:t>…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 delete[]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 }</a:t>
            </a:r>
          </a:p>
          <a:p>
            <a:pPr indent="457200" eaLnBrk="0" hangingPunct="0"/>
            <a:endParaRPr lang="en-US" sz="1800" b="1" dirty="0">
              <a:solidFill>
                <a:schemeClr val="tx1"/>
              </a:solidFill>
              <a:latin typeface="Courier New" pitchFamily="49" charset="0"/>
              <a:ea typeface="MS Mincho" pitchFamily="49" charset="-128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// copy constructor 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000" dirty="0">
              <a:solidFill>
                <a:srgbClr val="990000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 { ...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481284" name="Rectangle 4"/>
          <p:cNvSpPr>
            <a:spLocks noChangeArrowheads="1"/>
          </p:cNvSpPr>
          <p:nvPr/>
        </p:nvSpPr>
        <p:spPr bwMode="auto">
          <a:xfrm>
            <a:off x="685800" y="-228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The Copy Constructor</a:t>
            </a:r>
          </a:p>
        </p:txBody>
      </p:sp>
      <p:grpSp>
        <p:nvGrpSpPr>
          <p:cNvPr id="481285" name="Group 5"/>
          <p:cNvGrpSpPr>
            <a:grpSpLocks/>
          </p:cNvGrpSpPr>
          <p:nvPr/>
        </p:nvGrpSpPr>
        <p:grpSpPr bwMode="auto">
          <a:xfrm>
            <a:off x="4572000" y="820738"/>
            <a:ext cx="4038600" cy="3065462"/>
            <a:chOff x="2976" y="1094"/>
            <a:chExt cx="3024" cy="1248"/>
          </a:xfrm>
        </p:grpSpPr>
        <p:sp>
          <p:nvSpPr>
            <p:cNvPr id="481286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287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81288" name="Text Box 8"/>
          <p:cNvSpPr txBox="1">
            <a:spLocks noChangeArrowheads="1"/>
          </p:cNvSpPr>
          <p:nvPr/>
        </p:nvSpPr>
        <p:spPr bwMode="auto">
          <a:xfrm>
            <a:off x="-65088" y="6054725"/>
            <a:ext cx="463708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Let’s see how to define our copy constructor!</a:t>
            </a:r>
          </a:p>
        </p:txBody>
      </p:sp>
      <p:sp>
        <p:nvSpPr>
          <p:cNvPr id="77" name="Rectangle 76"/>
          <p:cNvSpPr/>
          <p:nvPr/>
        </p:nvSpPr>
        <p:spPr>
          <a:xfrm>
            <a:off x="-314500" y="2743200"/>
            <a:ext cx="54102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const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&amp;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)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{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} </a:t>
            </a:r>
            <a:endParaRPr lang="en-US" sz="1800" dirty="0"/>
          </a:p>
        </p:txBody>
      </p:sp>
      <p:sp>
        <p:nvSpPr>
          <p:cNvPr id="78" name="Rounded Rectangular Callout 77"/>
          <p:cNvSpPr/>
          <p:nvPr/>
        </p:nvSpPr>
        <p:spPr bwMode="auto">
          <a:xfrm>
            <a:off x="4341552" y="4367212"/>
            <a:ext cx="4802447" cy="1731963"/>
          </a:xfrm>
          <a:prstGeom prst="wedgeRoundRectCallout">
            <a:avLst>
              <a:gd name="adj1" fmla="val -84758"/>
              <a:gd name="adj2" fmla="val -46294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400" dirty="0"/>
          </a:p>
          <a:p>
            <a:pPr algn="ctr"/>
            <a:r>
              <a:rPr lang="en-US" dirty="0"/>
              <a:t>Finally, we have to manually </a:t>
            </a:r>
            <a:r>
              <a:rPr lang="en-US" dirty="0">
                <a:solidFill>
                  <a:srgbClr val="FF0000"/>
                </a:solidFill>
              </a:rPr>
              <a:t>copy over the contents </a:t>
            </a:r>
            <a:r>
              <a:rPr lang="en-US" dirty="0"/>
              <a:t>of the original array to our new array.</a:t>
            </a:r>
            <a:endParaRPr lang="en-US" sz="2800" dirty="0"/>
          </a:p>
        </p:txBody>
      </p:sp>
      <p:sp>
        <p:nvSpPr>
          <p:cNvPr id="80" name="Rectangle 79"/>
          <p:cNvSpPr/>
          <p:nvPr/>
        </p:nvSpPr>
        <p:spPr>
          <a:xfrm>
            <a:off x="550025" y="3300429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src.m_n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800" dirty="0"/>
          </a:p>
        </p:txBody>
      </p:sp>
      <p:sp>
        <p:nvSpPr>
          <p:cNvPr id="15" name="Rectangle 14"/>
          <p:cNvSpPr/>
          <p:nvPr/>
        </p:nvSpPr>
        <p:spPr>
          <a:xfrm>
            <a:off x="550025" y="3556957"/>
            <a:ext cx="3079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= new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];</a:t>
            </a:r>
            <a:endParaRPr lang="en-US" sz="1800" dirty="0"/>
          </a:p>
        </p:txBody>
      </p:sp>
      <p:sp>
        <p:nvSpPr>
          <p:cNvPr id="16" name="Rectangle 15"/>
          <p:cNvSpPr/>
          <p:nvPr/>
        </p:nvSpPr>
        <p:spPr>
          <a:xfrm>
            <a:off x="83125" y="3851765"/>
            <a:ext cx="6629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for (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m_n;j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[j]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src.m_pi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[j];</a:t>
            </a:r>
            <a:endParaRPr lang="en-US" sz="1800" dirty="0"/>
          </a:p>
        </p:txBody>
      </p:sp>
      <p:sp>
        <p:nvSpPr>
          <p:cNvPr id="81" name="Rounded Rectangular Callout 80"/>
          <p:cNvSpPr/>
          <p:nvPr/>
        </p:nvSpPr>
        <p:spPr bwMode="auto">
          <a:xfrm>
            <a:off x="4431838" y="1195821"/>
            <a:ext cx="4686300" cy="1547380"/>
          </a:xfrm>
          <a:prstGeom prst="wedgeRoundRectCallout">
            <a:avLst>
              <a:gd name="adj1" fmla="val -83339"/>
              <a:gd name="adj2" fmla="val 126858"/>
              <a:gd name="adj3" fmla="val 16667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400" dirty="0"/>
          </a:p>
          <a:p>
            <a:pPr algn="ctr"/>
            <a:r>
              <a:rPr lang="en-US" dirty="0"/>
              <a:t>This ensures that the new instance </a:t>
            </a:r>
            <a:r>
              <a:rPr lang="en-US" dirty="0">
                <a:solidFill>
                  <a:srgbClr val="FF0000"/>
                </a:solidFill>
              </a:rPr>
              <a:t>has its own copy of all of the array data!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301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8" grpId="1" animBg="1"/>
      <p:bldP spid="16" grpId="0"/>
      <p:bldP spid="81" grpId="0" animBg="1"/>
      <p:bldP spid="81" grpId="1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A835-BFA0-4114-A833-AD0CEAFE299A}" type="slidenum">
              <a:rPr lang="en-US"/>
              <a:pPr/>
              <a:t>65</a:t>
            </a:fld>
            <a:endParaRPr lang="en-US"/>
          </a:p>
        </p:txBody>
      </p:sp>
      <p:sp>
        <p:nvSpPr>
          <p:cNvPr id="481282" name="Rectangle 2"/>
          <p:cNvSpPr>
            <a:spLocks noChangeArrowheads="1"/>
          </p:cNvSpPr>
          <p:nvPr/>
        </p:nvSpPr>
        <p:spPr bwMode="auto">
          <a:xfrm>
            <a:off x="139700" y="863600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81283" name="Rectangle 3"/>
          <p:cNvSpPr>
            <a:spLocks noChangeArrowheads="1"/>
          </p:cNvSpPr>
          <p:nvPr/>
        </p:nvSpPr>
        <p:spPr bwMode="auto">
          <a:xfrm>
            <a:off x="-304800" y="825500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  <a:r>
              <a:rPr lang="en-US" sz="1800" b="1" dirty="0">
                <a:solidFill>
                  <a:srgbClr val="6600CC"/>
                </a:solidFill>
                <a:latin typeface="Times New Roman"/>
                <a:ea typeface="MS Mincho" pitchFamily="49" charset="-128"/>
              </a:rPr>
              <a:t>…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 delete[]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 }</a:t>
            </a:r>
          </a:p>
          <a:p>
            <a:pPr indent="457200" eaLnBrk="0" hangingPunct="0"/>
            <a:endParaRPr lang="en-US" sz="1800" b="1" dirty="0">
              <a:solidFill>
                <a:schemeClr val="tx1"/>
              </a:solidFill>
              <a:latin typeface="Courier New" pitchFamily="49" charset="0"/>
              <a:ea typeface="MS Mincho" pitchFamily="49" charset="-128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// copy constructor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const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&amp;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)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{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src.m_n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= new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];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m_n;j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[j]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src.m_pi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[j];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} </a:t>
            </a:r>
            <a:endParaRPr lang="en-US" sz="1000" dirty="0">
              <a:solidFill>
                <a:srgbClr val="990000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 { ...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481284" name="Rectangle 4"/>
          <p:cNvSpPr>
            <a:spLocks noChangeArrowheads="1"/>
          </p:cNvSpPr>
          <p:nvPr/>
        </p:nvSpPr>
        <p:spPr bwMode="auto">
          <a:xfrm>
            <a:off x="685800" y="-228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The Copy Constructor</a:t>
            </a:r>
          </a:p>
        </p:txBody>
      </p:sp>
      <p:grpSp>
        <p:nvGrpSpPr>
          <p:cNvPr id="481285" name="Group 5"/>
          <p:cNvGrpSpPr>
            <a:grpSpLocks/>
          </p:cNvGrpSpPr>
          <p:nvPr/>
        </p:nvGrpSpPr>
        <p:grpSpPr bwMode="auto">
          <a:xfrm>
            <a:off x="4572000" y="820738"/>
            <a:ext cx="4038600" cy="3065462"/>
            <a:chOff x="2976" y="1094"/>
            <a:chExt cx="3024" cy="1248"/>
          </a:xfrm>
        </p:grpSpPr>
        <p:sp>
          <p:nvSpPr>
            <p:cNvPr id="481286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287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81288" name="Text Box 8"/>
          <p:cNvSpPr txBox="1">
            <a:spLocks noChangeArrowheads="1"/>
          </p:cNvSpPr>
          <p:nvPr/>
        </p:nvSpPr>
        <p:spPr bwMode="auto">
          <a:xfrm>
            <a:off x="-65088" y="6054725"/>
            <a:ext cx="4637088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Let’s watch our correct copy constructor work!</a:t>
            </a:r>
          </a:p>
        </p:txBody>
      </p:sp>
      <p:grpSp>
        <p:nvGrpSpPr>
          <p:cNvPr id="481289" name="Group 9"/>
          <p:cNvGrpSpPr>
            <a:grpSpLocks/>
          </p:cNvGrpSpPr>
          <p:nvPr/>
        </p:nvGrpSpPr>
        <p:grpSpPr bwMode="auto">
          <a:xfrm>
            <a:off x="4516441" y="4724400"/>
            <a:ext cx="1955802" cy="990600"/>
            <a:chOff x="2694" y="2880"/>
            <a:chExt cx="1232" cy="624"/>
          </a:xfrm>
        </p:grpSpPr>
        <p:grpSp>
          <p:nvGrpSpPr>
            <p:cNvPr id="481290" name="Group 10"/>
            <p:cNvGrpSpPr>
              <a:grpSpLocks/>
            </p:cNvGrpSpPr>
            <p:nvPr/>
          </p:nvGrpSpPr>
          <p:grpSpPr bwMode="auto">
            <a:xfrm>
              <a:off x="2694" y="2880"/>
              <a:ext cx="1232" cy="624"/>
              <a:chOff x="2727" y="3456"/>
              <a:chExt cx="1305" cy="624"/>
            </a:xfrm>
          </p:grpSpPr>
          <p:grpSp>
            <p:nvGrpSpPr>
              <p:cNvPr id="481291" name="Group 11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481292" name="Rectangle 12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1293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481294" name="Text Box 14"/>
              <p:cNvSpPr txBox="1">
                <a:spLocks noChangeArrowheads="1"/>
              </p:cNvSpPr>
              <p:nvPr/>
            </p:nvSpPr>
            <p:spPr bwMode="auto">
              <a:xfrm>
                <a:off x="2727" y="3456"/>
                <a:ext cx="444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2"/>
                    </a:solidFill>
                  </a:rPr>
                  <a:t>ann</a:t>
                </a:r>
                <a:endParaRPr lang="en-US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481295" name="Rectangle 15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81296" name="Text Box 16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481297" name="Text Box 17"/>
            <p:cNvSpPr txBox="1">
              <a:spLocks noChangeArrowheads="1"/>
            </p:cNvSpPr>
            <p:nvPr/>
          </p:nvSpPr>
          <p:spPr bwMode="auto">
            <a:xfrm>
              <a:off x="3109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481298" name="Rectangle 18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81299" name="Text Box 19"/>
          <p:cNvSpPr txBox="1">
            <a:spLocks noChangeArrowheads="1"/>
          </p:cNvSpPr>
          <p:nvPr/>
        </p:nvSpPr>
        <p:spPr bwMode="auto">
          <a:xfrm>
            <a:off x="5924550" y="4856163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/>
              <a:t>3</a:t>
            </a:r>
          </a:p>
        </p:txBody>
      </p:sp>
      <p:grpSp>
        <p:nvGrpSpPr>
          <p:cNvPr id="481300" name="Group 20"/>
          <p:cNvGrpSpPr>
            <a:grpSpLocks/>
          </p:cNvGrpSpPr>
          <p:nvPr/>
        </p:nvGrpSpPr>
        <p:grpSpPr bwMode="auto">
          <a:xfrm>
            <a:off x="6935788" y="4673600"/>
            <a:ext cx="2214562" cy="1006475"/>
            <a:chOff x="4289" y="3264"/>
            <a:chExt cx="1395" cy="634"/>
          </a:xfrm>
        </p:grpSpPr>
        <p:sp>
          <p:nvSpPr>
            <p:cNvPr id="481301" name="Rectangle 21"/>
            <p:cNvSpPr>
              <a:spLocks noChangeArrowheads="1"/>
            </p:cNvSpPr>
            <p:nvPr/>
          </p:nvSpPr>
          <p:spPr bwMode="auto">
            <a:xfrm>
              <a:off x="4291" y="327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302" name="Rectangle 22"/>
            <p:cNvSpPr>
              <a:spLocks noChangeArrowheads="1"/>
            </p:cNvSpPr>
            <p:nvPr/>
          </p:nvSpPr>
          <p:spPr bwMode="auto">
            <a:xfrm>
              <a:off x="4291" y="3471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303" name="Text Box 23"/>
            <p:cNvSpPr txBox="1">
              <a:spLocks noChangeArrowheads="1"/>
            </p:cNvSpPr>
            <p:nvPr/>
          </p:nvSpPr>
          <p:spPr bwMode="auto">
            <a:xfrm>
              <a:off x="4800" y="3264"/>
              <a:ext cx="884" cy="6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b="1">
                  <a:latin typeface="Courier New" pitchFamily="49" charset="0"/>
                </a:rPr>
                <a:t>00000800</a:t>
              </a:r>
            </a:p>
            <a:p>
              <a:r>
                <a:rPr lang="en-US" sz="2000" b="1">
                  <a:latin typeface="Courier New" pitchFamily="49" charset="0"/>
                </a:rPr>
                <a:t>00000804</a:t>
              </a:r>
            </a:p>
            <a:p>
              <a:r>
                <a:rPr lang="en-US" sz="2000" b="1">
                  <a:latin typeface="Courier New" pitchFamily="49" charset="0"/>
                </a:rPr>
                <a:t>00000808</a:t>
              </a:r>
            </a:p>
          </p:txBody>
        </p:sp>
        <p:sp>
          <p:nvSpPr>
            <p:cNvPr id="481304" name="Rectangle 24"/>
            <p:cNvSpPr>
              <a:spLocks noChangeArrowheads="1"/>
            </p:cNvSpPr>
            <p:nvPr/>
          </p:nvSpPr>
          <p:spPr bwMode="auto">
            <a:xfrm>
              <a:off x="4289" y="36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81305" name="Text Box 25"/>
          <p:cNvSpPr txBox="1">
            <a:spLocks noChangeArrowheads="1"/>
          </p:cNvSpPr>
          <p:nvPr/>
        </p:nvSpPr>
        <p:spPr bwMode="auto">
          <a:xfrm>
            <a:off x="5834063" y="5273675"/>
            <a:ext cx="579437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700"/>
              <a:t>800</a:t>
            </a:r>
          </a:p>
        </p:txBody>
      </p:sp>
      <p:cxnSp>
        <p:nvCxnSpPr>
          <p:cNvPr id="481306" name="AutoShape 26"/>
          <p:cNvCxnSpPr>
            <a:cxnSpLocks noChangeShapeType="1"/>
            <a:stCxn id="481305" idx="3"/>
            <a:endCxn id="481301" idx="1"/>
          </p:cNvCxnSpPr>
          <p:nvPr/>
        </p:nvCxnSpPr>
        <p:spPr bwMode="auto">
          <a:xfrm flipV="1">
            <a:off x="6413500" y="4849813"/>
            <a:ext cx="511175" cy="600075"/>
          </a:xfrm>
          <a:prstGeom prst="curvedConnector3">
            <a:avLst>
              <a:gd name="adj1" fmla="val 51241"/>
            </a:avLst>
          </a:prstGeom>
          <a:noFill/>
          <a:ln w="38100">
            <a:solidFill>
              <a:srgbClr val="00808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1307" name="Text Box 27"/>
          <p:cNvSpPr txBox="1">
            <a:spLocks noChangeArrowheads="1"/>
          </p:cNvSpPr>
          <p:nvPr/>
        </p:nvSpPr>
        <p:spPr bwMode="auto">
          <a:xfrm>
            <a:off x="7139255" y="4594225"/>
            <a:ext cx="40427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3</a:t>
            </a:r>
          </a:p>
        </p:txBody>
      </p:sp>
      <p:sp>
        <p:nvSpPr>
          <p:cNvPr id="481308" name="Text Box 28"/>
          <p:cNvSpPr txBox="1">
            <a:spLocks noChangeArrowheads="1"/>
          </p:cNvSpPr>
          <p:nvPr/>
        </p:nvSpPr>
        <p:spPr bwMode="auto">
          <a:xfrm>
            <a:off x="7187159" y="4916488"/>
            <a:ext cx="34657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1</a:t>
            </a:r>
          </a:p>
        </p:txBody>
      </p:sp>
      <p:sp>
        <p:nvSpPr>
          <p:cNvPr id="481309" name="Text Box 29"/>
          <p:cNvSpPr txBox="1">
            <a:spLocks noChangeArrowheads="1"/>
          </p:cNvSpPr>
          <p:nvPr/>
        </p:nvSpPr>
        <p:spPr bwMode="auto">
          <a:xfrm>
            <a:off x="7162800" y="5232400"/>
            <a:ext cx="4016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4</a:t>
            </a:r>
          </a:p>
        </p:txBody>
      </p:sp>
      <p:sp>
        <p:nvSpPr>
          <p:cNvPr id="481310" name="Line 30"/>
          <p:cNvSpPr>
            <a:spLocks noChangeShapeType="1"/>
          </p:cNvSpPr>
          <p:nvPr/>
        </p:nvSpPr>
        <p:spPr bwMode="auto">
          <a:xfrm>
            <a:off x="215900" y="18161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11" name="Line 31"/>
          <p:cNvSpPr>
            <a:spLocks noChangeShapeType="1"/>
          </p:cNvSpPr>
          <p:nvPr/>
        </p:nvSpPr>
        <p:spPr bwMode="auto">
          <a:xfrm>
            <a:off x="4648200" y="15367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12" name="Line 32"/>
          <p:cNvSpPr>
            <a:spLocks noChangeShapeType="1"/>
          </p:cNvSpPr>
          <p:nvPr/>
        </p:nvSpPr>
        <p:spPr bwMode="auto">
          <a:xfrm>
            <a:off x="4673600" y="18161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13" name="Line 33"/>
          <p:cNvSpPr>
            <a:spLocks noChangeShapeType="1"/>
          </p:cNvSpPr>
          <p:nvPr/>
        </p:nvSpPr>
        <p:spPr bwMode="auto">
          <a:xfrm>
            <a:off x="5029200" y="23749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14" name="Line 34"/>
          <p:cNvSpPr>
            <a:spLocks noChangeShapeType="1"/>
          </p:cNvSpPr>
          <p:nvPr/>
        </p:nvSpPr>
        <p:spPr bwMode="auto">
          <a:xfrm>
            <a:off x="254000" y="29083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481315" name="Group 35"/>
          <p:cNvGrpSpPr>
            <a:grpSpLocks/>
          </p:cNvGrpSpPr>
          <p:nvPr/>
        </p:nvGrpSpPr>
        <p:grpSpPr bwMode="auto">
          <a:xfrm>
            <a:off x="4495798" y="5715000"/>
            <a:ext cx="1984373" cy="990600"/>
            <a:chOff x="2680" y="2880"/>
            <a:chExt cx="1250" cy="624"/>
          </a:xfrm>
        </p:grpSpPr>
        <p:grpSp>
          <p:nvGrpSpPr>
            <p:cNvPr id="481316" name="Group 36"/>
            <p:cNvGrpSpPr>
              <a:grpSpLocks/>
            </p:cNvGrpSpPr>
            <p:nvPr/>
          </p:nvGrpSpPr>
          <p:grpSpPr bwMode="auto">
            <a:xfrm>
              <a:off x="2680" y="2880"/>
              <a:ext cx="1250" cy="624"/>
              <a:chOff x="2709" y="3456"/>
              <a:chExt cx="1323" cy="624"/>
            </a:xfrm>
          </p:grpSpPr>
          <p:grpSp>
            <p:nvGrpSpPr>
              <p:cNvPr id="481317" name="Group 37"/>
              <p:cNvGrpSpPr>
                <a:grpSpLocks/>
              </p:cNvGrpSpPr>
              <p:nvPr/>
            </p:nvGrpSpPr>
            <p:grpSpPr bwMode="auto">
              <a:xfrm>
                <a:off x="3120" y="3504"/>
                <a:ext cx="912" cy="576"/>
                <a:chOff x="3024" y="3504"/>
                <a:chExt cx="912" cy="576"/>
              </a:xfrm>
            </p:grpSpPr>
            <p:sp>
              <p:nvSpPr>
                <p:cNvPr id="481318" name="Rectangle 38"/>
                <p:cNvSpPr>
                  <a:spLocks noChangeArrowheads="1"/>
                </p:cNvSpPr>
                <p:nvPr/>
              </p:nvSpPr>
              <p:spPr bwMode="auto">
                <a:xfrm>
                  <a:off x="3024" y="3504"/>
                  <a:ext cx="912" cy="576"/>
                </a:xfrm>
                <a:prstGeom prst="rect">
                  <a:avLst/>
                </a:prstGeom>
                <a:solidFill>
                  <a:srgbClr val="800000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1319" name="Text Box 39"/>
                <p:cNvSpPr txBox="1">
                  <a:spLocks noChangeArrowheads="1"/>
                </p:cNvSpPr>
                <p:nvPr/>
              </p:nvSpPr>
              <p:spPr bwMode="auto">
                <a:xfrm>
                  <a:off x="3381" y="3648"/>
                  <a:ext cx="183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FFFF00"/>
                      </a:solidFill>
                    </a:rPr>
                    <a:t> </a:t>
                  </a:r>
                </a:p>
              </p:txBody>
            </p:sp>
          </p:grpSp>
          <p:sp>
            <p:nvSpPr>
              <p:cNvPr id="481320" name="Text Box 40"/>
              <p:cNvSpPr txBox="1">
                <a:spLocks noChangeArrowheads="1"/>
              </p:cNvSpPr>
              <p:nvPr/>
            </p:nvSpPr>
            <p:spPr bwMode="auto">
              <a:xfrm>
                <a:off x="2709" y="3456"/>
                <a:ext cx="465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2"/>
                    </a:solidFill>
                  </a:rPr>
                  <a:t>ben</a:t>
                </a:r>
              </a:p>
            </p:txBody>
          </p:sp>
        </p:grpSp>
        <p:sp>
          <p:nvSpPr>
            <p:cNvPr id="481321" name="Rectangle 41"/>
            <p:cNvSpPr>
              <a:spLocks noChangeArrowheads="1"/>
            </p:cNvSpPr>
            <p:nvPr/>
          </p:nvSpPr>
          <p:spPr bwMode="auto">
            <a:xfrm>
              <a:off x="3552" y="3008"/>
              <a:ext cx="296" cy="160"/>
            </a:xfrm>
            <a:prstGeom prst="rect">
              <a:avLst/>
            </a:prstGeom>
            <a:solidFill>
              <a:srgbClr val="CCFFFF"/>
            </a:solidFill>
            <a:ln w="2857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81322" name="Text Box 42"/>
            <p:cNvSpPr txBox="1">
              <a:spLocks noChangeArrowheads="1"/>
            </p:cNvSpPr>
            <p:nvPr/>
          </p:nvSpPr>
          <p:spPr bwMode="auto">
            <a:xfrm>
              <a:off x="3096" y="2962"/>
              <a:ext cx="393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>
                  <a:solidFill>
                    <a:schemeClr val="bg1"/>
                  </a:solidFill>
                </a:rPr>
                <a:t>m_n</a:t>
              </a:r>
            </a:p>
          </p:txBody>
        </p:sp>
        <p:sp>
          <p:nvSpPr>
            <p:cNvPr id="481323" name="Text Box 43"/>
            <p:cNvSpPr txBox="1">
              <a:spLocks noChangeArrowheads="1"/>
            </p:cNvSpPr>
            <p:nvPr/>
          </p:nvSpPr>
          <p:spPr bwMode="auto">
            <a:xfrm>
              <a:off x="3109" y="3216"/>
              <a:ext cx="43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 err="1">
                  <a:solidFill>
                    <a:schemeClr val="bg1"/>
                  </a:solidFill>
                </a:rPr>
                <a:t>m_pi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481324" name="Rectangle 44"/>
            <p:cNvSpPr>
              <a:spLocks noChangeArrowheads="1"/>
            </p:cNvSpPr>
            <p:nvPr/>
          </p:nvSpPr>
          <p:spPr bwMode="auto">
            <a:xfrm>
              <a:off x="3552" y="3256"/>
              <a:ext cx="288" cy="1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81325" name="Text Box 45"/>
          <p:cNvSpPr txBox="1">
            <a:spLocks noChangeArrowheads="1"/>
          </p:cNvSpPr>
          <p:nvPr/>
        </p:nvSpPr>
        <p:spPr bwMode="auto">
          <a:xfrm>
            <a:off x="4358542" y="4724400"/>
            <a:ext cx="725488" cy="4572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solidFill>
                  <a:srgbClr val="6600CC"/>
                </a:solidFill>
              </a:rPr>
              <a:t>src</a:t>
            </a:r>
            <a:r>
              <a:rPr lang="en-US" dirty="0">
                <a:solidFill>
                  <a:srgbClr val="6600CC"/>
                </a:solidFill>
              </a:rPr>
              <a:t> </a:t>
            </a:r>
            <a:endParaRPr lang="en-US" dirty="0"/>
          </a:p>
        </p:txBody>
      </p:sp>
      <p:sp>
        <p:nvSpPr>
          <p:cNvPr id="481326" name="Line 46"/>
          <p:cNvSpPr>
            <a:spLocks noChangeShapeType="1"/>
          </p:cNvSpPr>
          <p:nvPr/>
        </p:nvSpPr>
        <p:spPr bwMode="auto">
          <a:xfrm>
            <a:off x="457200" y="34925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27" name="Text Box 47"/>
          <p:cNvSpPr txBox="1">
            <a:spLocks noChangeArrowheads="1"/>
          </p:cNvSpPr>
          <p:nvPr/>
        </p:nvSpPr>
        <p:spPr bwMode="auto">
          <a:xfrm>
            <a:off x="5918200" y="5864225"/>
            <a:ext cx="33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/>
              <a:t>3</a:t>
            </a:r>
          </a:p>
        </p:txBody>
      </p:sp>
      <p:cxnSp>
        <p:nvCxnSpPr>
          <p:cNvPr id="481328" name="AutoShape 48"/>
          <p:cNvCxnSpPr>
            <a:cxnSpLocks noChangeShapeType="1"/>
            <a:stCxn id="481299" idx="3"/>
            <a:endCxn id="481327" idx="3"/>
          </p:cNvCxnSpPr>
          <p:nvPr/>
        </p:nvCxnSpPr>
        <p:spPr bwMode="auto">
          <a:xfrm flipH="1">
            <a:off x="6257925" y="5054600"/>
            <a:ext cx="6350" cy="1008063"/>
          </a:xfrm>
          <a:prstGeom prst="curvedConnector3">
            <a:avLst>
              <a:gd name="adj1" fmla="val -3600000"/>
            </a:avLst>
          </a:prstGeom>
          <a:noFill/>
          <a:ln w="38100">
            <a:solidFill>
              <a:srgbClr val="FF0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1329" name="Line 49"/>
          <p:cNvSpPr>
            <a:spLocks noChangeShapeType="1"/>
          </p:cNvSpPr>
          <p:nvPr/>
        </p:nvSpPr>
        <p:spPr bwMode="auto">
          <a:xfrm>
            <a:off x="469900" y="37592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30" name="AutoShape 50"/>
          <p:cNvSpPr>
            <a:spLocks noChangeArrowheads="1"/>
          </p:cNvSpPr>
          <p:nvPr/>
        </p:nvSpPr>
        <p:spPr bwMode="auto">
          <a:xfrm>
            <a:off x="1828800" y="1181100"/>
            <a:ext cx="4953000" cy="2171700"/>
          </a:xfrm>
          <a:prstGeom prst="wedgeRoundRectCallout">
            <a:avLst>
              <a:gd name="adj1" fmla="val -47306"/>
              <a:gd name="adj2" fmla="val 64764"/>
              <a:gd name="adj3" fmla="val 16667"/>
            </a:avLst>
          </a:prstGeom>
          <a:solidFill>
            <a:srgbClr val="FFFFCC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800"/>
              <a:t>Operating system, the </a:t>
            </a:r>
            <a:r>
              <a:rPr lang="en-US" sz="2800">
                <a:solidFill>
                  <a:srgbClr val="6600CC"/>
                </a:solidFill>
              </a:rPr>
              <a:t>original variable</a:t>
            </a:r>
            <a:r>
              <a:rPr lang="en-US" sz="2800"/>
              <a:t> needed </a:t>
            </a:r>
            <a:r>
              <a:rPr lang="en-US" sz="2800">
                <a:solidFill>
                  <a:schemeClr val="accent2"/>
                </a:solidFill>
              </a:rPr>
              <a:t>12</a:t>
            </a:r>
            <a:r>
              <a:rPr lang="en-US" sz="2800"/>
              <a:t> bytes of memory, so can you reserve </a:t>
            </a:r>
            <a:r>
              <a:rPr lang="en-US" sz="2800">
                <a:solidFill>
                  <a:schemeClr val="accent2"/>
                </a:solidFill>
              </a:rPr>
              <a:t>12</a:t>
            </a:r>
            <a:r>
              <a:rPr lang="en-US" sz="2800"/>
              <a:t> bytes for me too?</a:t>
            </a:r>
          </a:p>
        </p:txBody>
      </p:sp>
      <p:sp>
        <p:nvSpPr>
          <p:cNvPr id="481331" name="AutoShape 51"/>
          <p:cNvSpPr>
            <a:spLocks noChangeArrowheads="1"/>
          </p:cNvSpPr>
          <p:nvPr/>
        </p:nvSpPr>
        <p:spPr bwMode="auto">
          <a:xfrm flipH="1">
            <a:off x="4572000" y="4114800"/>
            <a:ext cx="3340100" cy="1790700"/>
          </a:xfrm>
          <a:prstGeom prst="wedgeRoundRectCallout">
            <a:avLst>
              <a:gd name="adj1" fmla="val -86458"/>
              <a:gd name="adj2" fmla="val 104431"/>
              <a:gd name="adj3" fmla="val 16667"/>
            </a:avLst>
          </a:prstGeom>
          <a:solidFill>
            <a:srgbClr val="FFFFCC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800" dirty="0"/>
              <a:t>Sure, I’ll reserve </a:t>
            </a:r>
            <a:r>
              <a:rPr lang="en-US" sz="2800" dirty="0">
                <a:solidFill>
                  <a:srgbClr val="990000"/>
                </a:solidFill>
              </a:rPr>
              <a:t>12</a:t>
            </a:r>
            <a:r>
              <a:rPr lang="en-US" sz="2800" dirty="0"/>
              <a:t> bytes for you at address </a:t>
            </a:r>
            <a:r>
              <a:rPr lang="en-US" sz="2800" dirty="0">
                <a:solidFill>
                  <a:srgbClr val="990000"/>
                </a:solidFill>
              </a:rPr>
              <a:t>900</a:t>
            </a:r>
            <a:r>
              <a:rPr lang="en-US" sz="2800" dirty="0"/>
              <a:t>.</a:t>
            </a:r>
          </a:p>
        </p:txBody>
      </p:sp>
      <p:grpSp>
        <p:nvGrpSpPr>
          <p:cNvPr id="481332" name="Group 52"/>
          <p:cNvGrpSpPr>
            <a:grpSpLocks/>
          </p:cNvGrpSpPr>
          <p:nvPr/>
        </p:nvGrpSpPr>
        <p:grpSpPr bwMode="auto">
          <a:xfrm>
            <a:off x="6921500" y="5791200"/>
            <a:ext cx="2214563" cy="1006475"/>
            <a:chOff x="4289" y="3264"/>
            <a:chExt cx="1395" cy="634"/>
          </a:xfrm>
        </p:grpSpPr>
        <p:sp>
          <p:nvSpPr>
            <p:cNvPr id="481333" name="Rectangle 53"/>
            <p:cNvSpPr>
              <a:spLocks noChangeArrowheads="1"/>
            </p:cNvSpPr>
            <p:nvPr/>
          </p:nvSpPr>
          <p:spPr bwMode="auto">
            <a:xfrm>
              <a:off x="4291" y="3279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334" name="Rectangle 54"/>
            <p:cNvSpPr>
              <a:spLocks noChangeArrowheads="1"/>
            </p:cNvSpPr>
            <p:nvPr/>
          </p:nvSpPr>
          <p:spPr bwMode="auto">
            <a:xfrm>
              <a:off x="4291" y="3471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335" name="Text Box 55"/>
            <p:cNvSpPr txBox="1">
              <a:spLocks noChangeArrowheads="1"/>
            </p:cNvSpPr>
            <p:nvPr/>
          </p:nvSpPr>
          <p:spPr bwMode="auto">
            <a:xfrm>
              <a:off x="4800" y="3264"/>
              <a:ext cx="884" cy="6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b="1">
                  <a:latin typeface="Courier New" pitchFamily="49" charset="0"/>
                </a:rPr>
                <a:t>00000900</a:t>
              </a:r>
            </a:p>
            <a:p>
              <a:r>
                <a:rPr lang="en-US" sz="2000" b="1">
                  <a:latin typeface="Courier New" pitchFamily="49" charset="0"/>
                </a:rPr>
                <a:t>00000904</a:t>
              </a:r>
            </a:p>
            <a:p>
              <a:r>
                <a:rPr lang="en-US" sz="2000" b="1">
                  <a:latin typeface="Courier New" pitchFamily="49" charset="0"/>
                </a:rPr>
                <a:t>00000908</a:t>
              </a:r>
            </a:p>
          </p:txBody>
        </p:sp>
        <p:sp>
          <p:nvSpPr>
            <p:cNvPr id="481336" name="Rectangle 56"/>
            <p:cNvSpPr>
              <a:spLocks noChangeArrowheads="1"/>
            </p:cNvSpPr>
            <p:nvPr/>
          </p:nvSpPr>
          <p:spPr bwMode="auto">
            <a:xfrm>
              <a:off x="4289" y="3666"/>
              <a:ext cx="528" cy="19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81337" name="Text Box 57"/>
          <p:cNvSpPr txBox="1">
            <a:spLocks noChangeArrowheads="1"/>
          </p:cNvSpPr>
          <p:nvPr/>
        </p:nvSpPr>
        <p:spPr bwMode="auto">
          <a:xfrm>
            <a:off x="5829300" y="6265863"/>
            <a:ext cx="579438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700">
                <a:solidFill>
                  <a:srgbClr val="FF0066"/>
                </a:solidFill>
              </a:rPr>
              <a:t>900</a:t>
            </a:r>
          </a:p>
        </p:txBody>
      </p:sp>
      <p:cxnSp>
        <p:nvCxnSpPr>
          <p:cNvPr id="481338" name="AutoShape 58"/>
          <p:cNvCxnSpPr>
            <a:cxnSpLocks noChangeShapeType="1"/>
          </p:cNvCxnSpPr>
          <p:nvPr/>
        </p:nvCxnSpPr>
        <p:spPr bwMode="auto">
          <a:xfrm flipV="1">
            <a:off x="6346825" y="5851525"/>
            <a:ext cx="511175" cy="600075"/>
          </a:xfrm>
          <a:prstGeom prst="curvedConnector3">
            <a:avLst>
              <a:gd name="adj1" fmla="val 51241"/>
            </a:avLst>
          </a:prstGeom>
          <a:noFill/>
          <a:ln w="38100">
            <a:solidFill>
              <a:srgbClr val="00808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1339" name="Line 59"/>
          <p:cNvSpPr>
            <a:spLocks noChangeShapeType="1"/>
          </p:cNvSpPr>
          <p:nvPr/>
        </p:nvSpPr>
        <p:spPr bwMode="auto">
          <a:xfrm>
            <a:off x="469900" y="40005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40" name="AutoShape 60"/>
          <p:cNvSpPr>
            <a:spLocks noChangeArrowheads="1"/>
          </p:cNvSpPr>
          <p:nvPr/>
        </p:nvSpPr>
        <p:spPr bwMode="auto">
          <a:xfrm>
            <a:off x="2057400" y="1651000"/>
            <a:ext cx="4864100" cy="1930400"/>
          </a:xfrm>
          <a:prstGeom prst="wedgeRoundRectCallout">
            <a:avLst>
              <a:gd name="adj1" fmla="val -47259"/>
              <a:gd name="adj2" fmla="val 66611"/>
              <a:gd name="adj3" fmla="val 16667"/>
            </a:avLst>
          </a:prstGeom>
          <a:solidFill>
            <a:srgbClr val="FFFFCC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800"/>
              <a:t>Now I’ll copy the values from the old array into my new array.</a:t>
            </a:r>
          </a:p>
        </p:txBody>
      </p:sp>
      <p:sp>
        <p:nvSpPr>
          <p:cNvPr id="481341" name="Line 61"/>
          <p:cNvSpPr>
            <a:spLocks noChangeShapeType="1"/>
          </p:cNvSpPr>
          <p:nvPr/>
        </p:nvSpPr>
        <p:spPr bwMode="auto">
          <a:xfrm>
            <a:off x="787400" y="42926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42" name="Text Box 62"/>
          <p:cNvSpPr txBox="1">
            <a:spLocks noChangeArrowheads="1"/>
          </p:cNvSpPr>
          <p:nvPr/>
        </p:nvSpPr>
        <p:spPr bwMode="auto">
          <a:xfrm>
            <a:off x="7132905" y="5729288"/>
            <a:ext cx="40427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3</a:t>
            </a:r>
          </a:p>
        </p:txBody>
      </p:sp>
      <p:cxnSp>
        <p:nvCxnSpPr>
          <p:cNvPr id="481343" name="AutoShape 63"/>
          <p:cNvCxnSpPr>
            <a:cxnSpLocks noChangeShapeType="1"/>
            <a:stCxn id="481307" idx="3"/>
            <a:endCxn id="481342" idx="3"/>
          </p:cNvCxnSpPr>
          <p:nvPr/>
        </p:nvCxnSpPr>
        <p:spPr bwMode="auto">
          <a:xfrm flipH="1">
            <a:off x="7537183" y="4855835"/>
            <a:ext cx="6350" cy="1135063"/>
          </a:xfrm>
          <a:prstGeom prst="curvedConnector3">
            <a:avLst>
              <a:gd name="adj1" fmla="val -3600000"/>
            </a:avLst>
          </a:prstGeom>
          <a:noFill/>
          <a:ln w="38100">
            <a:solidFill>
              <a:srgbClr val="008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1344" name="Line 64"/>
          <p:cNvSpPr>
            <a:spLocks noChangeShapeType="1"/>
          </p:cNvSpPr>
          <p:nvPr/>
        </p:nvSpPr>
        <p:spPr bwMode="auto">
          <a:xfrm>
            <a:off x="457200" y="40005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45" name="Line 65"/>
          <p:cNvSpPr>
            <a:spLocks noChangeShapeType="1"/>
          </p:cNvSpPr>
          <p:nvPr/>
        </p:nvSpPr>
        <p:spPr bwMode="auto">
          <a:xfrm>
            <a:off x="787400" y="43053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46" name="Text Box 66"/>
          <p:cNvSpPr txBox="1">
            <a:spLocks noChangeArrowheads="1"/>
          </p:cNvSpPr>
          <p:nvPr/>
        </p:nvSpPr>
        <p:spPr bwMode="auto">
          <a:xfrm>
            <a:off x="7161759" y="6034088"/>
            <a:ext cx="34657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1</a:t>
            </a:r>
          </a:p>
        </p:txBody>
      </p:sp>
      <p:cxnSp>
        <p:nvCxnSpPr>
          <p:cNvPr id="481347" name="AutoShape 67"/>
          <p:cNvCxnSpPr>
            <a:cxnSpLocks noChangeShapeType="1"/>
            <a:endCxn id="481346" idx="3"/>
          </p:cNvCxnSpPr>
          <p:nvPr/>
        </p:nvCxnSpPr>
        <p:spPr bwMode="auto">
          <a:xfrm rot="5400000">
            <a:off x="6957110" y="5710594"/>
            <a:ext cx="1136323" cy="33884"/>
          </a:xfrm>
          <a:prstGeom prst="curvedConnector2">
            <a:avLst/>
          </a:prstGeom>
          <a:noFill/>
          <a:ln w="38100">
            <a:solidFill>
              <a:srgbClr val="008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1348" name="Line 68"/>
          <p:cNvSpPr>
            <a:spLocks noChangeShapeType="1"/>
          </p:cNvSpPr>
          <p:nvPr/>
        </p:nvSpPr>
        <p:spPr bwMode="auto">
          <a:xfrm>
            <a:off x="444500" y="40005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49" name="Line 69"/>
          <p:cNvSpPr>
            <a:spLocks noChangeShapeType="1"/>
          </p:cNvSpPr>
          <p:nvPr/>
        </p:nvSpPr>
        <p:spPr bwMode="auto">
          <a:xfrm>
            <a:off x="787400" y="43053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1350" name="Text Box 70"/>
          <p:cNvSpPr txBox="1">
            <a:spLocks noChangeArrowheads="1"/>
          </p:cNvSpPr>
          <p:nvPr/>
        </p:nvSpPr>
        <p:spPr bwMode="auto">
          <a:xfrm>
            <a:off x="7134225" y="6338888"/>
            <a:ext cx="40163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4</a:t>
            </a:r>
          </a:p>
        </p:txBody>
      </p:sp>
      <p:cxnSp>
        <p:nvCxnSpPr>
          <p:cNvPr id="481351" name="AutoShape 71"/>
          <p:cNvCxnSpPr>
            <a:cxnSpLocks noChangeShapeType="1"/>
            <a:endCxn id="481350" idx="3"/>
          </p:cNvCxnSpPr>
          <p:nvPr/>
        </p:nvCxnSpPr>
        <p:spPr bwMode="auto">
          <a:xfrm flipH="1">
            <a:off x="7535863" y="5464175"/>
            <a:ext cx="6350" cy="1135063"/>
          </a:xfrm>
          <a:prstGeom prst="curvedConnector3">
            <a:avLst>
              <a:gd name="adj1" fmla="val -3600000"/>
            </a:avLst>
          </a:prstGeom>
          <a:noFill/>
          <a:ln w="38100">
            <a:solidFill>
              <a:srgbClr val="008000"/>
            </a:solidFill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1352" name="Line 72"/>
          <p:cNvSpPr>
            <a:spLocks noChangeShapeType="1"/>
          </p:cNvSpPr>
          <p:nvPr/>
        </p:nvSpPr>
        <p:spPr bwMode="auto">
          <a:xfrm>
            <a:off x="279400" y="45720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81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481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 nodeType="clickPar">
                      <p:stCondLst>
                        <p:cond delay="indefinite"/>
                      </p:stCondLst>
                      <p:childTnLst>
                        <p:par>
                          <p:cTn id="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481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 nodeType="clickPar">
                      <p:stCondLst>
                        <p:cond delay="indefinite"/>
                      </p:stCondLst>
                      <p:childTnLst>
                        <p:par>
                          <p:cTn id="1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481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 nodeType="clickPar">
                      <p:stCondLst>
                        <p:cond delay="indefinite"/>
                      </p:stCondLst>
                      <p:childTnLst>
                        <p:par>
                          <p:cTn id="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 nodeType="clickPar">
                      <p:stCondLst>
                        <p:cond delay="indefinite"/>
                      </p:stCondLst>
                      <p:childTnLst>
                        <p:par>
                          <p:cTn id="1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 nodeType="clickPar">
                      <p:stCondLst>
                        <p:cond delay="indefinite"/>
                      </p:stCondLst>
                      <p:childTnLst>
                        <p:par>
                          <p:cTn id="1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 nodeType="clickPar">
                      <p:stCondLst>
                        <p:cond delay="indefinite"/>
                      </p:stCondLst>
                      <p:childTnLst>
                        <p:par>
                          <p:cTn id="1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481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 nodeType="clickPar">
                      <p:stCondLst>
                        <p:cond delay="indefinite"/>
                      </p:stCondLst>
                      <p:childTnLst>
                        <p:par>
                          <p:cTn id="1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 nodeType="clickPar">
                      <p:stCondLst>
                        <p:cond delay="indefinite"/>
                      </p:stCondLst>
                      <p:childTnLst>
                        <p:par>
                          <p:cTn id="1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 nodeType="clickPar">
                      <p:stCondLst>
                        <p:cond delay="indefinite"/>
                      </p:stCondLst>
                      <p:childTnLst>
                        <p:par>
                          <p:cTn id="1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4" dur="500"/>
                                        <p:tgtEl>
                                          <p:spTgt spid="48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 nodeType="clickPar">
                      <p:stCondLst>
                        <p:cond delay="indefinite"/>
                      </p:stCondLst>
                      <p:childTnLst>
                        <p:par>
                          <p:cTn id="1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 nodeType="clickPar">
                      <p:stCondLst>
                        <p:cond delay="indefinite"/>
                      </p:stCondLst>
                      <p:childTnLst>
                        <p:par>
                          <p:cTn id="1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 nodeType="clickPar">
                      <p:stCondLst>
                        <p:cond delay="indefinite"/>
                      </p:stCondLst>
                      <p:childTnLst>
                        <p:par>
                          <p:cTn id="1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 nodeType="clickPar">
                      <p:stCondLst>
                        <p:cond delay="indefinite"/>
                      </p:stCondLst>
                      <p:childTnLst>
                        <p:par>
                          <p:cTn id="1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1" dur="500"/>
                                        <p:tgtEl>
                                          <p:spTgt spid="481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 nodeType="clickPar">
                      <p:stCondLst>
                        <p:cond delay="indefinite"/>
                      </p:stCondLst>
                      <p:childTnLst>
                        <p:par>
                          <p:cTn id="1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 nodeType="clickPar">
                      <p:stCondLst>
                        <p:cond delay="indefinite"/>
                      </p:stCondLst>
                      <p:childTnLst>
                        <p:par>
                          <p:cTn id="1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 nodeType="clickPar">
                      <p:stCondLst>
                        <p:cond delay="indefinite"/>
                      </p:stCondLst>
                      <p:childTnLst>
                        <p:par>
                          <p:cTn id="1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 nodeType="clickPar">
                      <p:stCondLst>
                        <p:cond delay="indefinite"/>
                      </p:stCondLst>
                      <p:childTnLst>
                        <p:par>
                          <p:cTn id="1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 nodeType="clickPar">
                      <p:stCondLst>
                        <p:cond delay="indefinite"/>
                      </p:stCondLst>
                      <p:childTnLst>
                        <p:par>
                          <p:cTn id="1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 nodeType="clickPar">
                      <p:stCondLst>
                        <p:cond delay="indefinite"/>
                      </p:stCondLst>
                      <p:childTnLst>
                        <p:par>
                          <p:cTn id="1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 nodeType="clickPar">
                      <p:stCondLst>
                        <p:cond delay="indefinite"/>
                      </p:stCondLst>
                      <p:childTnLst>
                        <p:par>
                          <p:cTn id="1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0" dur="500"/>
                                        <p:tgtEl>
                                          <p:spTgt spid="481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 nodeType="clickPar">
                      <p:stCondLst>
                        <p:cond delay="indefinite"/>
                      </p:stCondLst>
                      <p:childTnLst>
                        <p:par>
                          <p:cTn id="2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 nodeType="clickPar">
                      <p:stCondLst>
                        <p:cond delay="indefinite"/>
                      </p:stCondLst>
                      <p:childTnLst>
                        <p:par>
                          <p:cTn id="2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 nodeType="clickPar">
                      <p:stCondLst>
                        <p:cond delay="indefinite"/>
                      </p:stCondLst>
                      <p:childTnLst>
                        <p:par>
                          <p:cTn id="2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 nodeType="clickPar">
                      <p:stCondLst>
                        <p:cond delay="indefinite"/>
                      </p:stCondLst>
                      <p:childTnLst>
                        <p:par>
                          <p:cTn id="2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 nodeType="clickPar">
                      <p:stCondLst>
                        <p:cond delay="indefinite"/>
                      </p:stCondLst>
                      <p:childTnLst>
                        <p:par>
                          <p:cTn id="2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 nodeType="clickPar">
                      <p:stCondLst>
                        <p:cond delay="indefinite"/>
                      </p:stCondLst>
                      <p:childTnLst>
                        <p:par>
                          <p:cTn id="2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 nodeType="clickPar">
                      <p:stCondLst>
                        <p:cond delay="indefinite"/>
                      </p:stCondLst>
                      <p:childTnLst>
                        <p:par>
                          <p:cTn id="2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9" dur="500"/>
                                        <p:tgtEl>
                                          <p:spTgt spid="481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 nodeType="clickPar">
                      <p:stCondLst>
                        <p:cond delay="indefinite"/>
                      </p:stCondLst>
                      <p:childTnLst>
                        <p:par>
                          <p:cTn id="2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4" fill="hold" nodeType="clickPar">
                      <p:stCondLst>
                        <p:cond delay="indefinite"/>
                      </p:stCondLst>
                      <p:childTnLst>
                        <p:par>
                          <p:cTn id="2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 nodeType="clickPar">
                      <p:stCondLst>
                        <p:cond delay="indefinite"/>
                      </p:stCondLst>
                      <p:childTnLst>
                        <p:par>
                          <p:cTn id="2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 nodeType="clickPar">
                      <p:stCondLst>
                        <p:cond delay="indefinite"/>
                      </p:stCondLst>
                      <p:childTnLst>
                        <p:par>
                          <p:cTn id="2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 nodeType="clickPar">
                      <p:stCondLst>
                        <p:cond delay="indefinite"/>
                      </p:stCondLst>
                      <p:childTnLst>
                        <p:par>
                          <p:cTn id="2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 nodeType="clickPar">
                      <p:stCondLst>
                        <p:cond delay="indefinite"/>
                      </p:stCondLst>
                      <p:childTnLst>
                        <p:par>
                          <p:cTn id="2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288" grpId="0"/>
      <p:bldP spid="481299" grpId="0"/>
      <p:bldP spid="481305" grpId="0"/>
      <p:bldP spid="481307" grpId="0"/>
      <p:bldP spid="481308" grpId="0"/>
      <p:bldP spid="481309" grpId="0"/>
      <p:bldP spid="481310" grpId="0" animBg="1"/>
      <p:bldP spid="481310" grpId="1" animBg="1"/>
      <p:bldP spid="481311" grpId="0" animBg="1"/>
      <p:bldP spid="481311" grpId="1" animBg="1"/>
      <p:bldP spid="481312" grpId="0" animBg="1"/>
      <p:bldP spid="481312" grpId="1" animBg="1"/>
      <p:bldP spid="481313" grpId="0" animBg="1"/>
      <p:bldP spid="481313" grpId="1" animBg="1"/>
      <p:bldP spid="481314" grpId="0" animBg="1"/>
      <p:bldP spid="481314" grpId="1" animBg="1"/>
      <p:bldP spid="481325" grpId="0" animBg="1"/>
      <p:bldP spid="481325" grpId="1" animBg="1"/>
      <p:bldP spid="481326" grpId="0" animBg="1"/>
      <p:bldP spid="481326" grpId="1" animBg="1"/>
      <p:bldP spid="481327" grpId="0"/>
      <p:bldP spid="481329" grpId="0" animBg="1"/>
      <p:bldP spid="481329" grpId="1" animBg="1"/>
      <p:bldP spid="481330" grpId="0" animBg="1"/>
      <p:bldP spid="481330" grpId="1" animBg="1"/>
      <p:bldP spid="481331" grpId="0" animBg="1"/>
      <p:bldP spid="481331" grpId="1" animBg="1"/>
      <p:bldP spid="481337" grpId="0"/>
      <p:bldP spid="481339" grpId="0" animBg="1"/>
      <p:bldP spid="481339" grpId="1" animBg="1"/>
      <p:bldP spid="481340" grpId="0" animBg="1"/>
      <p:bldP spid="481340" grpId="1" animBg="1"/>
      <p:bldP spid="481341" grpId="0" animBg="1"/>
      <p:bldP spid="481341" grpId="1" animBg="1"/>
      <p:bldP spid="481342" grpId="0"/>
      <p:bldP spid="481344" grpId="0" animBg="1"/>
      <p:bldP spid="481344" grpId="1" animBg="1"/>
      <p:bldP spid="481345" grpId="0" animBg="1"/>
      <p:bldP spid="481345" grpId="1" animBg="1"/>
      <p:bldP spid="481346" grpId="0"/>
      <p:bldP spid="481348" grpId="0" animBg="1"/>
      <p:bldP spid="481348" grpId="1" animBg="1"/>
      <p:bldP spid="481349" grpId="0" animBg="1"/>
      <p:bldP spid="481349" grpId="1" animBg="1"/>
      <p:bldP spid="481350" grpId="0"/>
      <p:bldP spid="481352" grpId="0" animBg="1"/>
      <p:bldP spid="481352" grpId="1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FEBCF-6571-4C1A-9C87-0185EC35F7C6}" type="slidenum">
              <a:rPr lang="en-US"/>
              <a:pPr/>
              <a:t>66</a:t>
            </a:fld>
            <a:endParaRPr lang="en-US"/>
          </a:p>
        </p:txBody>
      </p:sp>
      <p:sp>
        <p:nvSpPr>
          <p:cNvPr id="483330" name="Rectangle 2"/>
          <p:cNvSpPr>
            <a:spLocks noChangeArrowheads="1"/>
          </p:cNvSpPr>
          <p:nvPr/>
        </p:nvSpPr>
        <p:spPr bwMode="auto">
          <a:xfrm>
            <a:off x="139700" y="863600"/>
            <a:ext cx="4267200" cy="5235575"/>
          </a:xfrm>
          <a:prstGeom prst="rect">
            <a:avLst/>
          </a:prstGeom>
          <a:solidFill>
            <a:srgbClr val="CCFFCC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83331" name="Rectangle 3"/>
          <p:cNvSpPr>
            <a:spLocks noChangeArrowheads="1"/>
          </p:cNvSpPr>
          <p:nvPr/>
        </p:nvSpPr>
        <p:spPr bwMode="auto">
          <a:xfrm>
            <a:off x="-304800" y="825500"/>
            <a:ext cx="49022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indent="45720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class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{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public: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n) { </a:t>
            </a:r>
            <a:r>
              <a:rPr lang="en-US" sz="1800" b="1" dirty="0">
                <a:solidFill>
                  <a:srgbClr val="6600CC"/>
                </a:solidFill>
                <a:latin typeface="Times New Roman"/>
                <a:ea typeface="MS Mincho" pitchFamily="49" charset="-128"/>
              </a:rPr>
              <a:t>…</a:t>
            </a:r>
            <a:r>
              <a:rPr lang="en-US" sz="1800" b="1" dirty="0">
                <a:solidFill>
                  <a:srgbClr val="6600CC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~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(){ delete[]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 }</a:t>
            </a:r>
          </a:p>
          <a:p>
            <a:pPr indent="457200" eaLnBrk="0" hangingPunct="0"/>
            <a:endParaRPr lang="en-US" sz="1800" b="1" dirty="0">
              <a:solidFill>
                <a:schemeClr val="tx1"/>
              </a:solidFill>
              <a:latin typeface="Courier New" pitchFamily="49" charset="0"/>
              <a:ea typeface="MS Mincho" pitchFamily="49" charset="-128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// copy constructor  </a:t>
            </a:r>
            <a:endParaRPr lang="en-US" sz="1800" b="1" dirty="0">
              <a:solidFill>
                <a:schemeClr val="tx1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(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const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PiNerd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&amp;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)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{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src.m_n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= new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];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  for (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j=0;j&lt;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m_n;j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++)</a:t>
            </a: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   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[j] = </a:t>
            </a:r>
            <a:r>
              <a:rPr lang="en-US" sz="1800" b="1" dirty="0" err="1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src.m_pi</a:t>
            </a:r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[j];</a:t>
            </a:r>
            <a:endParaRPr lang="en-US" sz="1800" b="1" dirty="0">
              <a:solidFill>
                <a:srgbClr val="990000"/>
              </a:solidFill>
              <a:latin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rgbClr val="990000"/>
                </a:solidFill>
                <a:latin typeface="Courier New" pitchFamily="49" charset="0"/>
                <a:ea typeface="MS Mincho" pitchFamily="49" charset="-128"/>
              </a:rPr>
              <a:t>  } </a:t>
            </a:r>
            <a:endParaRPr lang="en-US" sz="1000" dirty="0">
              <a:solidFill>
                <a:srgbClr val="990000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000" b="1" dirty="0">
                <a:solidFill>
                  <a:schemeClr val="tx1"/>
                </a:solidFill>
                <a:latin typeface="Times New Roman"/>
                <a:ea typeface="MS Mincho" pitchFamily="49" charset="-128"/>
              </a:rPr>
              <a:t> 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 void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showOff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() { ... }</a:t>
            </a:r>
            <a:r>
              <a: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</a:p>
          <a:p>
            <a:pPr indent="457200" eaLnBrk="0" hangingPunct="0"/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private: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	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int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 *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m_pi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m_n</a:t>
            </a:r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r>
              <a:rPr lang="en-US" sz="18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rPr>
              <a:t>};</a:t>
            </a:r>
            <a:endParaRPr lang="en-US" sz="10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indent="457200" eaLnBrk="0" hangingPunct="0"/>
            <a:endParaRPr lang="en-US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483332" name="Rectangle 4"/>
          <p:cNvSpPr>
            <a:spLocks noChangeArrowheads="1"/>
          </p:cNvSpPr>
          <p:nvPr/>
        </p:nvSpPr>
        <p:spPr bwMode="auto">
          <a:xfrm>
            <a:off x="685800" y="-228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/>
              <a:t>The Copy Constructor</a:t>
            </a:r>
          </a:p>
        </p:txBody>
      </p:sp>
      <p:grpSp>
        <p:nvGrpSpPr>
          <p:cNvPr id="483333" name="Group 5"/>
          <p:cNvGrpSpPr>
            <a:grpSpLocks/>
          </p:cNvGrpSpPr>
          <p:nvPr/>
        </p:nvGrpSpPr>
        <p:grpSpPr bwMode="auto">
          <a:xfrm>
            <a:off x="4572000" y="820738"/>
            <a:ext cx="4038600" cy="3065462"/>
            <a:chOff x="2976" y="1094"/>
            <a:chExt cx="3024" cy="1248"/>
          </a:xfrm>
        </p:grpSpPr>
        <p:sp>
          <p:nvSpPr>
            <p:cNvPr id="483334" name="Rectangle 6"/>
            <p:cNvSpPr>
              <a:spLocks noChangeArrowheads="1"/>
            </p:cNvSpPr>
            <p:nvPr/>
          </p:nvSpPr>
          <p:spPr bwMode="auto">
            <a:xfrm>
              <a:off x="2976" y="1126"/>
              <a:ext cx="2640" cy="1216"/>
            </a:xfrm>
            <a:prstGeom prst="rect">
              <a:avLst/>
            </a:prstGeom>
            <a:solidFill>
              <a:srgbClr val="CCFFFF"/>
            </a:solidFill>
            <a:ln w="31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3335" name="Rectangle 7"/>
            <p:cNvSpPr>
              <a:spLocks noChangeArrowheads="1"/>
            </p:cNvSpPr>
            <p:nvPr/>
          </p:nvSpPr>
          <p:spPr bwMode="auto">
            <a:xfrm>
              <a:off x="2976" y="1094"/>
              <a:ext cx="3024" cy="1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(3);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if (...)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{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PiNerd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ben =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;</a:t>
              </a:r>
            </a:p>
            <a:p>
              <a:pPr eaLnBrk="0" hangingPunct="0"/>
              <a:r>
                <a:rPr lang="en-US" sz="1800" b="1" dirty="0">
                  <a:solidFill>
                    <a:srgbClr val="6600CC"/>
                  </a:solidFill>
                  <a:latin typeface="Courier New" pitchFamily="49" charset="0"/>
                  <a:ea typeface="MS Mincho" pitchFamily="49" charset="-128"/>
                </a:rPr>
                <a:t>     ...</a:t>
              </a: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}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endParaRPr lang="en-US" sz="1000" b="1" dirty="0">
                <a:solidFill>
                  <a:schemeClr val="tx1"/>
                </a:solidFill>
                <a:latin typeface="Courier New" pitchFamily="49" charset="0"/>
                <a:ea typeface="MS Mincho" pitchFamily="49" charset="-128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ann.showOff</a:t>
              </a:r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(); </a:t>
              </a:r>
              <a:r>
                <a:rPr lang="en-US" sz="1800" b="1" dirty="0">
                  <a:solidFill>
                    <a:schemeClr val="tx1"/>
                  </a:solidFill>
                  <a:latin typeface="Times New Roman"/>
                  <a:ea typeface="MS Mincho" pitchFamily="49" charset="-128"/>
                </a:rPr>
                <a:t> </a:t>
              </a:r>
              <a:endParaRPr lang="en-US" sz="10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 eaLnBrk="0" hangingPunct="0"/>
              <a:r>
                <a:rPr lang="en-US" sz="18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dirty="0">
                <a:solidFill>
                  <a:schemeClr val="tx1"/>
                </a:solidFill>
                <a:latin typeface="Times New Roman" pitchFamily="18" charset="0"/>
              </a:endParaRPr>
            </a:p>
          </p:txBody>
        </p:sp>
      </p:grpSp>
      <p:sp>
        <p:nvSpPr>
          <p:cNvPr id="483336" name="Line 8"/>
          <p:cNvSpPr>
            <a:spLocks noChangeShapeType="1"/>
          </p:cNvSpPr>
          <p:nvPr/>
        </p:nvSpPr>
        <p:spPr bwMode="auto">
          <a:xfrm>
            <a:off x="4686300" y="29210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483337" name="Group 9"/>
          <p:cNvGrpSpPr>
            <a:grpSpLocks/>
          </p:cNvGrpSpPr>
          <p:nvPr/>
        </p:nvGrpSpPr>
        <p:grpSpPr bwMode="auto">
          <a:xfrm>
            <a:off x="4495799" y="4594226"/>
            <a:ext cx="4654548" cy="2268538"/>
            <a:chOff x="2832" y="2894"/>
            <a:chExt cx="2932" cy="1429"/>
          </a:xfrm>
        </p:grpSpPr>
        <p:grpSp>
          <p:nvGrpSpPr>
            <p:cNvPr id="483338" name="Group 10"/>
            <p:cNvGrpSpPr>
              <a:grpSpLocks/>
            </p:cNvGrpSpPr>
            <p:nvPr/>
          </p:nvGrpSpPr>
          <p:grpSpPr bwMode="auto">
            <a:xfrm>
              <a:off x="2845" y="2976"/>
              <a:ext cx="1232" cy="624"/>
              <a:chOff x="2694" y="2880"/>
              <a:chExt cx="1232" cy="624"/>
            </a:xfrm>
          </p:grpSpPr>
          <p:grpSp>
            <p:nvGrpSpPr>
              <p:cNvPr id="483339" name="Group 11"/>
              <p:cNvGrpSpPr>
                <a:grpSpLocks/>
              </p:cNvGrpSpPr>
              <p:nvPr/>
            </p:nvGrpSpPr>
            <p:grpSpPr bwMode="auto">
              <a:xfrm>
                <a:off x="2694" y="2880"/>
                <a:ext cx="1232" cy="624"/>
                <a:chOff x="2727" y="3456"/>
                <a:chExt cx="1305" cy="624"/>
              </a:xfrm>
            </p:grpSpPr>
            <p:grpSp>
              <p:nvGrpSpPr>
                <p:cNvPr id="483340" name="Group 12"/>
                <p:cNvGrpSpPr>
                  <a:grpSpLocks/>
                </p:cNvGrpSpPr>
                <p:nvPr/>
              </p:nvGrpSpPr>
              <p:grpSpPr bwMode="auto">
                <a:xfrm>
                  <a:off x="3120" y="3504"/>
                  <a:ext cx="912" cy="576"/>
                  <a:chOff x="3024" y="3504"/>
                  <a:chExt cx="912" cy="576"/>
                </a:xfrm>
              </p:grpSpPr>
              <p:sp>
                <p:nvSpPr>
                  <p:cNvPr id="483341" name="Rectangle 13"/>
                  <p:cNvSpPr>
                    <a:spLocks noChangeArrowheads="1"/>
                  </p:cNvSpPr>
                  <p:nvPr/>
                </p:nvSpPr>
                <p:spPr bwMode="auto">
                  <a:xfrm>
                    <a:off x="3024" y="3504"/>
                    <a:ext cx="912" cy="576"/>
                  </a:xfrm>
                  <a:prstGeom prst="rect">
                    <a:avLst/>
                  </a:prstGeom>
                  <a:solidFill>
                    <a:srgbClr val="800000"/>
                  </a:solidFill>
                  <a:ln w="317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342" name="Text Box 1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81" y="3648"/>
                    <a:ext cx="183" cy="288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CC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317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>
                        <a:solidFill>
                          <a:srgbClr val="FFFF00"/>
                        </a:solidFill>
                      </a:rPr>
                      <a:t> </a:t>
                    </a:r>
                  </a:p>
                </p:txBody>
              </p:sp>
            </p:grpSp>
            <p:sp>
              <p:nvSpPr>
                <p:cNvPr id="483343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2727" y="3456"/>
                  <a:ext cx="444" cy="29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dirty="0" err="1">
                      <a:solidFill>
                        <a:schemeClr val="accent2"/>
                      </a:solidFill>
                    </a:rPr>
                    <a:t>ann</a:t>
                  </a:r>
                  <a:endParaRPr lang="en-US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483344" name="Rectangle 16"/>
              <p:cNvSpPr>
                <a:spLocks noChangeArrowheads="1"/>
              </p:cNvSpPr>
              <p:nvPr/>
            </p:nvSpPr>
            <p:spPr bwMode="auto">
              <a:xfrm>
                <a:off x="3552" y="3008"/>
                <a:ext cx="296" cy="160"/>
              </a:xfrm>
              <a:prstGeom prst="rect">
                <a:avLst/>
              </a:prstGeom>
              <a:solidFill>
                <a:srgbClr val="CCFFFF"/>
              </a:solidFill>
              <a:ln w="285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483345" name="Text Box 17"/>
              <p:cNvSpPr txBox="1">
                <a:spLocks noChangeArrowheads="1"/>
              </p:cNvSpPr>
              <p:nvPr/>
            </p:nvSpPr>
            <p:spPr bwMode="auto">
              <a:xfrm>
                <a:off x="3096" y="2962"/>
                <a:ext cx="393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800">
                    <a:solidFill>
                      <a:schemeClr val="bg1"/>
                    </a:solidFill>
                  </a:rPr>
                  <a:t>m_n</a:t>
                </a:r>
              </a:p>
            </p:txBody>
          </p:sp>
          <p:sp>
            <p:nvSpPr>
              <p:cNvPr id="483346" name="Text Box 18"/>
              <p:cNvSpPr txBox="1">
                <a:spLocks noChangeArrowheads="1"/>
              </p:cNvSpPr>
              <p:nvPr/>
            </p:nvSpPr>
            <p:spPr bwMode="auto">
              <a:xfrm>
                <a:off x="3109" y="3216"/>
                <a:ext cx="438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800" dirty="0" err="1">
                    <a:solidFill>
                      <a:schemeClr val="bg1"/>
                    </a:solidFill>
                  </a:rPr>
                  <a:t>m_pi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3347" name="Rectangle 19"/>
              <p:cNvSpPr>
                <a:spLocks noChangeArrowheads="1"/>
              </p:cNvSpPr>
              <p:nvPr/>
            </p:nvSpPr>
            <p:spPr bwMode="auto">
              <a:xfrm>
                <a:off x="3552" y="3256"/>
                <a:ext cx="288" cy="152"/>
              </a:xfrm>
              <a:prstGeom prst="rect">
                <a:avLst/>
              </a:prstGeom>
              <a:solidFill>
                <a:srgbClr val="FFFFCC"/>
              </a:solidFill>
              <a:ln w="28575" algn="ctr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483348" name="Text Box 20"/>
            <p:cNvSpPr txBox="1">
              <a:spLocks noChangeArrowheads="1"/>
            </p:cNvSpPr>
            <p:nvPr/>
          </p:nvSpPr>
          <p:spPr bwMode="auto">
            <a:xfrm>
              <a:off x="3732" y="3059"/>
              <a:ext cx="21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000"/>
                <a:t>3</a:t>
              </a:r>
            </a:p>
          </p:txBody>
        </p:sp>
        <p:grpSp>
          <p:nvGrpSpPr>
            <p:cNvPr id="483349" name="Group 21"/>
            <p:cNvGrpSpPr>
              <a:grpSpLocks/>
            </p:cNvGrpSpPr>
            <p:nvPr/>
          </p:nvGrpSpPr>
          <p:grpSpPr bwMode="auto">
            <a:xfrm>
              <a:off x="4369" y="2944"/>
              <a:ext cx="1395" cy="634"/>
              <a:chOff x="4289" y="3264"/>
              <a:chExt cx="1395" cy="634"/>
            </a:xfrm>
          </p:grpSpPr>
          <p:sp>
            <p:nvSpPr>
              <p:cNvPr id="483350" name="Rectangle 22"/>
              <p:cNvSpPr>
                <a:spLocks noChangeArrowheads="1"/>
              </p:cNvSpPr>
              <p:nvPr/>
            </p:nvSpPr>
            <p:spPr bwMode="auto">
              <a:xfrm>
                <a:off x="4291" y="3279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51" name="Rectangle 23"/>
              <p:cNvSpPr>
                <a:spLocks noChangeArrowheads="1"/>
              </p:cNvSpPr>
              <p:nvPr/>
            </p:nvSpPr>
            <p:spPr bwMode="auto">
              <a:xfrm>
                <a:off x="4291" y="3471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52" name="Text Box 24"/>
              <p:cNvSpPr txBox="1">
                <a:spLocks noChangeArrowheads="1"/>
              </p:cNvSpPr>
              <p:nvPr/>
            </p:nvSpPr>
            <p:spPr bwMode="auto">
              <a:xfrm>
                <a:off x="4800" y="3264"/>
                <a:ext cx="884" cy="6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2000" b="1">
                    <a:latin typeface="Courier New" pitchFamily="49" charset="0"/>
                  </a:rPr>
                  <a:t>00000800</a:t>
                </a:r>
              </a:p>
              <a:p>
                <a:r>
                  <a:rPr lang="en-US" sz="2000" b="1">
                    <a:latin typeface="Courier New" pitchFamily="49" charset="0"/>
                  </a:rPr>
                  <a:t>00000804</a:t>
                </a:r>
              </a:p>
              <a:p>
                <a:r>
                  <a:rPr lang="en-US" sz="2000" b="1">
                    <a:latin typeface="Courier New" pitchFamily="49" charset="0"/>
                  </a:rPr>
                  <a:t>00000808</a:t>
                </a:r>
              </a:p>
            </p:txBody>
          </p:sp>
          <p:sp>
            <p:nvSpPr>
              <p:cNvPr id="483353" name="Rectangle 25"/>
              <p:cNvSpPr>
                <a:spLocks noChangeArrowheads="1"/>
              </p:cNvSpPr>
              <p:nvPr/>
            </p:nvSpPr>
            <p:spPr bwMode="auto">
              <a:xfrm>
                <a:off x="4289" y="3666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83354" name="Text Box 26"/>
            <p:cNvSpPr txBox="1">
              <a:spLocks noChangeArrowheads="1"/>
            </p:cNvSpPr>
            <p:nvPr/>
          </p:nvSpPr>
          <p:spPr bwMode="auto">
            <a:xfrm>
              <a:off x="3675" y="3322"/>
              <a:ext cx="365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700"/>
                <a:t>800</a:t>
              </a:r>
            </a:p>
          </p:txBody>
        </p:sp>
        <p:cxnSp>
          <p:nvCxnSpPr>
            <p:cNvPr id="483355" name="AutoShape 27"/>
            <p:cNvCxnSpPr>
              <a:cxnSpLocks noChangeShapeType="1"/>
              <a:stCxn id="483354" idx="3"/>
              <a:endCxn id="483350" idx="1"/>
            </p:cNvCxnSpPr>
            <p:nvPr/>
          </p:nvCxnSpPr>
          <p:spPr bwMode="auto">
            <a:xfrm flipV="1">
              <a:off x="4040" y="3055"/>
              <a:ext cx="322" cy="378"/>
            </a:xfrm>
            <a:prstGeom prst="curvedConnector3">
              <a:avLst>
                <a:gd name="adj1" fmla="val 51241"/>
              </a:avLst>
            </a:prstGeom>
            <a:noFill/>
            <a:ln w="38100">
              <a:solidFill>
                <a:srgbClr val="008080"/>
              </a:solidFill>
              <a:round/>
              <a:headEnd/>
              <a:tailEnd type="triangle" w="lg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83356" name="Text Box 28"/>
            <p:cNvSpPr txBox="1">
              <a:spLocks noChangeArrowheads="1"/>
            </p:cNvSpPr>
            <p:nvPr/>
          </p:nvSpPr>
          <p:spPr bwMode="auto">
            <a:xfrm>
              <a:off x="4497" y="2894"/>
              <a:ext cx="255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/>
                <a:t>3</a:t>
              </a:r>
            </a:p>
          </p:txBody>
        </p:sp>
        <p:sp>
          <p:nvSpPr>
            <p:cNvPr id="483357" name="Text Box 29"/>
            <p:cNvSpPr txBox="1">
              <a:spLocks noChangeArrowheads="1"/>
            </p:cNvSpPr>
            <p:nvPr/>
          </p:nvSpPr>
          <p:spPr bwMode="auto">
            <a:xfrm>
              <a:off x="4527" y="3097"/>
              <a:ext cx="218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83358" name="Text Box 30"/>
            <p:cNvSpPr txBox="1">
              <a:spLocks noChangeArrowheads="1"/>
            </p:cNvSpPr>
            <p:nvPr/>
          </p:nvSpPr>
          <p:spPr bwMode="auto">
            <a:xfrm>
              <a:off x="4512" y="3296"/>
              <a:ext cx="253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/>
                <a:t>4</a:t>
              </a:r>
            </a:p>
          </p:txBody>
        </p:sp>
        <p:grpSp>
          <p:nvGrpSpPr>
            <p:cNvPr id="483359" name="Group 31"/>
            <p:cNvGrpSpPr>
              <a:grpSpLocks/>
            </p:cNvGrpSpPr>
            <p:nvPr/>
          </p:nvGrpSpPr>
          <p:grpSpPr bwMode="auto">
            <a:xfrm>
              <a:off x="2832" y="3600"/>
              <a:ext cx="1250" cy="624"/>
              <a:chOff x="2680" y="2880"/>
              <a:chExt cx="1250" cy="624"/>
            </a:xfrm>
          </p:grpSpPr>
          <p:grpSp>
            <p:nvGrpSpPr>
              <p:cNvPr id="483360" name="Group 32"/>
              <p:cNvGrpSpPr>
                <a:grpSpLocks/>
              </p:cNvGrpSpPr>
              <p:nvPr/>
            </p:nvGrpSpPr>
            <p:grpSpPr bwMode="auto">
              <a:xfrm>
                <a:off x="2680" y="2880"/>
                <a:ext cx="1250" cy="624"/>
                <a:chOff x="2709" y="3456"/>
                <a:chExt cx="1323" cy="624"/>
              </a:xfrm>
            </p:grpSpPr>
            <p:grpSp>
              <p:nvGrpSpPr>
                <p:cNvPr id="483361" name="Group 33"/>
                <p:cNvGrpSpPr>
                  <a:grpSpLocks/>
                </p:cNvGrpSpPr>
                <p:nvPr/>
              </p:nvGrpSpPr>
              <p:grpSpPr bwMode="auto">
                <a:xfrm>
                  <a:off x="3120" y="3504"/>
                  <a:ext cx="912" cy="576"/>
                  <a:chOff x="3024" y="3504"/>
                  <a:chExt cx="912" cy="576"/>
                </a:xfrm>
              </p:grpSpPr>
              <p:sp>
                <p:nvSpPr>
                  <p:cNvPr id="483362" name="Rectangle 34"/>
                  <p:cNvSpPr>
                    <a:spLocks noChangeArrowheads="1"/>
                  </p:cNvSpPr>
                  <p:nvPr/>
                </p:nvSpPr>
                <p:spPr bwMode="auto">
                  <a:xfrm>
                    <a:off x="3024" y="3504"/>
                    <a:ext cx="912" cy="576"/>
                  </a:xfrm>
                  <a:prstGeom prst="rect">
                    <a:avLst/>
                  </a:prstGeom>
                  <a:solidFill>
                    <a:srgbClr val="800000"/>
                  </a:solidFill>
                  <a:ln w="317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363" name="Text Box 3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81" y="3648"/>
                    <a:ext cx="183" cy="288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CC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317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>
                        <a:solidFill>
                          <a:srgbClr val="FFFF00"/>
                        </a:solidFill>
                      </a:rPr>
                      <a:t> </a:t>
                    </a:r>
                  </a:p>
                </p:txBody>
              </p:sp>
            </p:grpSp>
            <p:sp>
              <p:nvSpPr>
                <p:cNvPr id="483364" name="Text Box 36"/>
                <p:cNvSpPr txBox="1">
                  <a:spLocks noChangeArrowheads="1"/>
                </p:cNvSpPr>
                <p:nvPr/>
              </p:nvSpPr>
              <p:spPr bwMode="auto">
                <a:xfrm>
                  <a:off x="2709" y="3456"/>
                  <a:ext cx="465" cy="29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CC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2"/>
                      </a:solidFill>
                    </a:rPr>
                    <a:t>ben</a:t>
                  </a:r>
                </a:p>
              </p:txBody>
            </p:sp>
          </p:grpSp>
          <p:sp>
            <p:nvSpPr>
              <p:cNvPr id="483365" name="Rectangle 37"/>
              <p:cNvSpPr>
                <a:spLocks noChangeArrowheads="1"/>
              </p:cNvSpPr>
              <p:nvPr/>
            </p:nvSpPr>
            <p:spPr bwMode="auto">
              <a:xfrm>
                <a:off x="3552" y="3008"/>
                <a:ext cx="296" cy="160"/>
              </a:xfrm>
              <a:prstGeom prst="rect">
                <a:avLst/>
              </a:prstGeom>
              <a:solidFill>
                <a:srgbClr val="CCFFFF"/>
              </a:solidFill>
              <a:ln w="285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483366" name="Text Box 38"/>
              <p:cNvSpPr txBox="1">
                <a:spLocks noChangeArrowheads="1"/>
              </p:cNvSpPr>
              <p:nvPr/>
            </p:nvSpPr>
            <p:spPr bwMode="auto">
              <a:xfrm>
                <a:off x="3096" y="2962"/>
                <a:ext cx="393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800">
                    <a:solidFill>
                      <a:schemeClr val="bg1"/>
                    </a:solidFill>
                  </a:rPr>
                  <a:t>m_n</a:t>
                </a:r>
              </a:p>
            </p:txBody>
          </p:sp>
          <p:sp>
            <p:nvSpPr>
              <p:cNvPr id="483367" name="Text Box 39"/>
              <p:cNvSpPr txBox="1">
                <a:spLocks noChangeArrowheads="1"/>
              </p:cNvSpPr>
              <p:nvPr/>
            </p:nvSpPr>
            <p:spPr bwMode="auto">
              <a:xfrm>
                <a:off x="3109" y="3216"/>
                <a:ext cx="438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algn="ctr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800" dirty="0" err="1">
                    <a:solidFill>
                      <a:schemeClr val="bg1"/>
                    </a:solidFill>
                  </a:rPr>
                  <a:t>m_pi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3368" name="Rectangle 40"/>
              <p:cNvSpPr>
                <a:spLocks noChangeArrowheads="1"/>
              </p:cNvSpPr>
              <p:nvPr/>
            </p:nvSpPr>
            <p:spPr bwMode="auto">
              <a:xfrm>
                <a:off x="3552" y="3256"/>
                <a:ext cx="288" cy="152"/>
              </a:xfrm>
              <a:prstGeom prst="rect">
                <a:avLst/>
              </a:prstGeom>
              <a:solidFill>
                <a:srgbClr val="FFFFCC"/>
              </a:solidFill>
              <a:ln w="28575" algn="ctr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483369" name="Text Box 41"/>
            <p:cNvSpPr txBox="1">
              <a:spLocks noChangeArrowheads="1"/>
            </p:cNvSpPr>
            <p:nvPr/>
          </p:nvSpPr>
          <p:spPr bwMode="auto">
            <a:xfrm>
              <a:off x="3728" y="3694"/>
              <a:ext cx="21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000"/>
                <a:t>3</a:t>
              </a:r>
            </a:p>
          </p:txBody>
        </p:sp>
        <p:grpSp>
          <p:nvGrpSpPr>
            <p:cNvPr id="483370" name="Group 42"/>
            <p:cNvGrpSpPr>
              <a:grpSpLocks/>
            </p:cNvGrpSpPr>
            <p:nvPr/>
          </p:nvGrpSpPr>
          <p:grpSpPr bwMode="auto">
            <a:xfrm>
              <a:off x="4360" y="3648"/>
              <a:ext cx="1395" cy="634"/>
              <a:chOff x="4289" y="3264"/>
              <a:chExt cx="1395" cy="634"/>
            </a:xfrm>
          </p:grpSpPr>
          <p:sp>
            <p:nvSpPr>
              <p:cNvPr id="483371" name="Rectangle 43"/>
              <p:cNvSpPr>
                <a:spLocks noChangeArrowheads="1"/>
              </p:cNvSpPr>
              <p:nvPr/>
            </p:nvSpPr>
            <p:spPr bwMode="auto">
              <a:xfrm>
                <a:off x="4291" y="3279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72" name="Rectangle 44"/>
              <p:cNvSpPr>
                <a:spLocks noChangeArrowheads="1"/>
              </p:cNvSpPr>
              <p:nvPr/>
            </p:nvSpPr>
            <p:spPr bwMode="auto">
              <a:xfrm>
                <a:off x="4291" y="3471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73" name="Text Box 45"/>
              <p:cNvSpPr txBox="1">
                <a:spLocks noChangeArrowheads="1"/>
              </p:cNvSpPr>
              <p:nvPr/>
            </p:nvSpPr>
            <p:spPr bwMode="auto">
              <a:xfrm>
                <a:off x="4800" y="3264"/>
                <a:ext cx="884" cy="6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2000" b="1">
                    <a:latin typeface="Courier New" pitchFamily="49" charset="0"/>
                  </a:rPr>
                  <a:t>00000900</a:t>
                </a:r>
              </a:p>
              <a:p>
                <a:r>
                  <a:rPr lang="en-US" sz="2000" b="1">
                    <a:latin typeface="Courier New" pitchFamily="49" charset="0"/>
                  </a:rPr>
                  <a:t>00000904</a:t>
                </a:r>
              </a:p>
              <a:p>
                <a:r>
                  <a:rPr lang="en-US" sz="2000" b="1">
                    <a:latin typeface="Courier New" pitchFamily="49" charset="0"/>
                  </a:rPr>
                  <a:t>00000908</a:t>
                </a:r>
              </a:p>
            </p:txBody>
          </p:sp>
          <p:sp>
            <p:nvSpPr>
              <p:cNvPr id="483374" name="Rectangle 46"/>
              <p:cNvSpPr>
                <a:spLocks noChangeArrowheads="1"/>
              </p:cNvSpPr>
              <p:nvPr/>
            </p:nvSpPr>
            <p:spPr bwMode="auto">
              <a:xfrm>
                <a:off x="4289" y="3666"/>
                <a:ext cx="528" cy="19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83375" name="Text Box 47"/>
            <p:cNvSpPr txBox="1">
              <a:spLocks noChangeArrowheads="1"/>
            </p:cNvSpPr>
            <p:nvPr/>
          </p:nvSpPr>
          <p:spPr bwMode="auto">
            <a:xfrm>
              <a:off x="3672" y="3947"/>
              <a:ext cx="365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1700">
                  <a:solidFill>
                    <a:srgbClr val="FF0066"/>
                  </a:solidFill>
                </a:rPr>
                <a:t>900</a:t>
              </a:r>
            </a:p>
          </p:txBody>
        </p:sp>
        <p:cxnSp>
          <p:nvCxnSpPr>
            <p:cNvPr id="483376" name="AutoShape 48"/>
            <p:cNvCxnSpPr>
              <a:cxnSpLocks noChangeShapeType="1"/>
            </p:cNvCxnSpPr>
            <p:nvPr/>
          </p:nvCxnSpPr>
          <p:spPr bwMode="auto">
            <a:xfrm flipV="1">
              <a:off x="3998" y="3686"/>
              <a:ext cx="322" cy="378"/>
            </a:xfrm>
            <a:prstGeom prst="curvedConnector3">
              <a:avLst>
                <a:gd name="adj1" fmla="val 51241"/>
              </a:avLst>
            </a:prstGeom>
            <a:noFill/>
            <a:ln w="38100">
              <a:solidFill>
                <a:srgbClr val="008080"/>
              </a:solidFill>
              <a:round/>
              <a:headEnd/>
              <a:tailEnd type="triangle" w="lg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83377" name="Text Box 49"/>
            <p:cNvSpPr txBox="1">
              <a:spLocks noChangeArrowheads="1"/>
            </p:cNvSpPr>
            <p:nvPr/>
          </p:nvSpPr>
          <p:spPr bwMode="auto">
            <a:xfrm>
              <a:off x="4493" y="3609"/>
              <a:ext cx="255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/>
                <a:t>3</a:t>
              </a:r>
            </a:p>
          </p:txBody>
        </p:sp>
        <p:sp>
          <p:nvSpPr>
            <p:cNvPr id="483378" name="Text Box 50"/>
            <p:cNvSpPr txBox="1">
              <a:spLocks noChangeArrowheads="1"/>
            </p:cNvSpPr>
            <p:nvPr/>
          </p:nvSpPr>
          <p:spPr bwMode="auto">
            <a:xfrm>
              <a:off x="4511" y="3801"/>
              <a:ext cx="218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83379" name="Text Box 51"/>
            <p:cNvSpPr txBox="1">
              <a:spLocks noChangeArrowheads="1"/>
            </p:cNvSpPr>
            <p:nvPr/>
          </p:nvSpPr>
          <p:spPr bwMode="auto">
            <a:xfrm>
              <a:off x="4493" y="3993"/>
              <a:ext cx="255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800"/>
                <a:t>4</a:t>
              </a:r>
            </a:p>
          </p:txBody>
        </p:sp>
      </p:grpSp>
      <p:sp>
        <p:nvSpPr>
          <p:cNvPr id="483380" name="Text Box 52"/>
          <p:cNvSpPr txBox="1">
            <a:spLocks noChangeArrowheads="1"/>
          </p:cNvSpPr>
          <p:nvPr/>
        </p:nvSpPr>
        <p:spPr bwMode="auto">
          <a:xfrm>
            <a:off x="4956862" y="2755900"/>
            <a:ext cx="23583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solidFill>
                  <a:srgbClr val="990000"/>
                </a:solidFill>
              </a:rPr>
              <a:t>// ben's </a:t>
            </a:r>
            <a:r>
              <a:rPr lang="en-US" sz="1800" dirty="0" err="1">
                <a:solidFill>
                  <a:srgbClr val="990000"/>
                </a:solidFill>
              </a:rPr>
              <a:t>d’tor</a:t>
            </a:r>
            <a:r>
              <a:rPr lang="en-US" sz="1800" dirty="0">
                <a:solidFill>
                  <a:srgbClr val="990000"/>
                </a:solidFill>
              </a:rPr>
              <a:t> called</a:t>
            </a:r>
          </a:p>
        </p:txBody>
      </p:sp>
      <p:sp>
        <p:nvSpPr>
          <p:cNvPr id="483381" name="Line 53"/>
          <p:cNvSpPr>
            <a:spLocks noChangeShapeType="1"/>
          </p:cNvSpPr>
          <p:nvPr/>
        </p:nvSpPr>
        <p:spPr bwMode="auto">
          <a:xfrm>
            <a:off x="215900" y="20955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3382" name="Line 54"/>
          <p:cNvSpPr>
            <a:spLocks noChangeShapeType="1"/>
          </p:cNvSpPr>
          <p:nvPr/>
        </p:nvSpPr>
        <p:spPr bwMode="auto">
          <a:xfrm>
            <a:off x="2476500" y="1752600"/>
            <a:ext cx="152400" cy="2667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483383" name="AutoShape 55"/>
          <p:cNvSpPr>
            <a:spLocks noChangeArrowheads="1"/>
          </p:cNvSpPr>
          <p:nvPr/>
        </p:nvSpPr>
        <p:spPr bwMode="auto">
          <a:xfrm>
            <a:off x="2971800" y="88900"/>
            <a:ext cx="4953000" cy="1587500"/>
          </a:xfrm>
          <a:prstGeom prst="wedgeRoundRectCallout">
            <a:avLst>
              <a:gd name="adj1" fmla="val -47306"/>
              <a:gd name="adj2" fmla="val 70199"/>
              <a:gd name="adj3" fmla="val 16667"/>
            </a:avLst>
          </a:prstGeom>
          <a:solidFill>
            <a:srgbClr val="FFFFCC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800" dirty="0"/>
              <a:t>Operating System, can you free the memory at address 900 for me?</a:t>
            </a:r>
          </a:p>
        </p:txBody>
      </p:sp>
      <p:sp>
        <p:nvSpPr>
          <p:cNvPr id="483384" name="Rectangle 56"/>
          <p:cNvSpPr>
            <a:spLocks noChangeArrowheads="1"/>
          </p:cNvSpPr>
          <p:nvPr/>
        </p:nvSpPr>
        <p:spPr bwMode="auto">
          <a:xfrm>
            <a:off x="6858000" y="5727700"/>
            <a:ext cx="2209800" cy="1054100"/>
          </a:xfrm>
          <a:prstGeom prst="rect">
            <a:avLst/>
          </a:prstGeom>
          <a:solidFill>
            <a:schemeClr val="bg1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3385" name="Rectangle 57"/>
          <p:cNvSpPr>
            <a:spLocks noChangeArrowheads="1"/>
          </p:cNvSpPr>
          <p:nvPr/>
        </p:nvSpPr>
        <p:spPr bwMode="auto">
          <a:xfrm>
            <a:off x="4564065" y="5765800"/>
            <a:ext cx="2446335" cy="1054100"/>
          </a:xfrm>
          <a:prstGeom prst="rect">
            <a:avLst/>
          </a:prstGeom>
          <a:solidFill>
            <a:schemeClr val="bg1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endParaRPr lang="en-US" dirty="0"/>
          </a:p>
        </p:txBody>
      </p:sp>
      <p:sp>
        <p:nvSpPr>
          <p:cNvPr id="483386" name="AutoShape 58"/>
          <p:cNvSpPr>
            <a:spLocks noChangeArrowheads="1"/>
          </p:cNvSpPr>
          <p:nvPr/>
        </p:nvSpPr>
        <p:spPr bwMode="auto">
          <a:xfrm flipH="1">
            <a:off x="5105400" y="4876800"/>
            <a:ext cx="3721100" cy="1371600"/>
          </a:xfrm>
          <a:prstGeom prst="wedgeRoundRectCallout">
            <a:avLst>
              <a:gd name="adj1" fmla="val -58153"/>
              <a:gd name="adj2" fmla="val 89352"/>
              <a:gd name="adj3" fmla="val 16667"/>
            </a:avLst>
          </a:prstGeom>
          <a:solidFill>
            <a:srgbClr val="FFFFCC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2800" dirty="0"/>
              <a:t>No sweat, homie. Consider it freed.</a:t>
            </a:r>
          </a:p>
        </p:txBody>
      </p:sp>
      <p:sp>
        <p:nvSpPr>
          <p:cNvPr id="483387" name="Line 59"/>
          <p:cNvSpPr>
            <a:spLocks noChangeShapeType="1"/>
          </p:cNvSpPr>
          <p:nvPr/>
        </p:nvSpPr>
        <p:spPr bwMode="auto">
          <a:xfrm>
            <a:off x="4648200" y="33528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3388" name="Line 60"/>
          <p:cNvSpPr>
            <a:spLocks noChangeShapeType="1"/>
          </p:cNvSpPr>
          <p:nvPr/>
        </p:nvSpPr>
        <p:spPr bwMode="auto">
          <a:xfrm>
            <a:off x="228600" y="5003800"/>
            <a:ext cx="279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83389" name="Text Box 61"/>
          <p:cNvSpPr txBox="1">
            <a:spLocks noChangeArrowheads="1"/>
          </p:cNvSpPr>
          <p:nvPr/>
        </p:nvSpPr>
        <p:spPr bwMode="auto">
          <a:xfrm>
            <a:off x="4797425" y="5943600"/>
            <a:ext cx="4105275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/>
              <a:t>We’re A-OK, since </a:t>
            </a:r>
            <a:r>
              <a:rPr lang="en-US" dirty="0" err="1">
                <a:solidFill>
                  <a:srgbClr val="6600CC"/>
                </a:solidFill>
              </a:rPr>
              <a:t>ann</a:t>
            </a:r>
            <a:r>
              <a:rPr lang="en-US" dirty="0"/>
              <a:t> still has its own array!</a:t>
            </a:r>
          </a:p>
        </p:txBody>
      </p:sp>
      <p:sp>
        <p:nvSpPr>
          <p:cNvPr id="483390" name="Text Box 62"/>
          <p:cNvSpPr txBox="1">
            <a:spLocks noChangeArrowheads="1"/>
          </p:cNvSpPr>
          <p:nvPr/>
        </p:nvSpPr>
        <p:spPr bwMode="auto">
          <a:xfrm>
            <a:off x="8410575" y="1673225"/>
            <a:ext cx="401638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3</a:t>
            </a:r>
          </a:p>
          <a:p>
            <a:pPr algn="ctr"/>
            <a:r>
              <a:rPr lang="en-US" sz="2800" dirty="0"/>
              <a:t>1</a:t>
            </a:r>
          </a:p>
          <a:p>
            <a:pPr algn="ctr"/>
            <a:r>
              <a:rPr lang="en-US" sz="2800" dirty="0"/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83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83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483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3336" grpId="0" animBg="1"/>
      <p:bldP spid="483336" grpId="1" animBg="1"/>
      <p:bldP spid="483380" grpId="0"/>
      <p:bldP spid="483381" grpId="0" animBg="1"/>
      <p:bldP spid="483381" grpId="1" animBg="1"/>
      <p:bldP spid="483382" grpId="0" animBg="1"/>
      <p:bldP spid="483382" grpId="1" animBg="1"/>
      <p:bldP spid="483383" grpId="0" animBg="1"/>
      <p:bldP spid="483383" grpId="1" animBg="1"/>
      <p:bldP spid="483384" grpId="0" animBg="1"/>
      <p:bldP spid="483385" grpId="0" animBg="1"/>
      <p:bldP spid="483386" grpId="0" animBg="1"/>
      <p:bldP spid="483386" grpId="1" animBg="1"/>
      <p:bldP spid="483387" grpId="0" animBg="1"/>
      <p:bldP spid="483387" grpId="1" animBg="1"/>
      <p:bldP spid="483388" grpId="0" animBg="1"/>
      <p:bldP spid="483388" grpId="1" animBg="1"/>
      <p:bldP spid="483389" grpId="0"/>
      <p:bldP spid="48339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 Box 22">
            <a:extLst>
              <a:ext uri="{FF2B5EF4-FFF2-40B4-BE49-F238E27FC236}">
                <a16:creationId xmlns:a16="http://schemas.microsoft.com/office/drawing/2014/main" xmlns="" id="{F5664865-115D-40B3-8728-32BC89C4BC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6979" y="4128595"/>
            <a:ext cx="708026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06666"/>
                </a:solidFill>
              </a:rPr>
              <a:t>     p</a:t>
            </a:r>
          </a:p>
        </p:txBody>
      </p:sp>
      <p:sp>
        <p:nvSpPr>
          <p:cNvPr id="97" name="Text Box 16">
            <a:extLst>
              <a:ext uri="{FF2B5EF4-FFF2-40B4-BE49-F238E27FC236}">
                <a16:creationId xmlns:a16="http://schemas.microsoft.com/office/drawing/2014/main" xmlns="" id="{44C8F54F-FF68-4C35-A004-E789064A3F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2872" y="2742933"/>
            <a:ext cx="1839915" cy="3997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06666"/>
                </a:solidFill>
              </a:rPr>
              <a:t>      </a:t>
            </a:r>
            <a:r>
              <a:rPr lang="en-US" sz="2000" dirty="0" err="1">
                <a:solidFill>
                  <a:srgbClr val="006666"/>
                </a:solidFill>
              </a:rPr>
              <a:t>idontknow</a:t>
            </a:r>
            <a:endParaRPr lang="en-US" sz="2000" dirty="0">
              <a:solidFill>
                <a:srgbClr val="006666"/>
              </a:solidFill>
            </a:endParaRPr>
          </a:p>
        </p:txBody>
      </p:sp>
      <p:sp>
        <p:nvSpPr>
          <p:cNvPr id="95" name="Rectangle 23">
            <a:extLst>
              <a:ext uri="{FF2B5EF4-FFF2-40B4-BE49-F238E27FC236}">
                <a16:creationId xmlns:a16="http://schemas.microsoft.com/office/drawing/2014/main" xmlns="" id="{029989A8-B904-46D4-9463-ED4DA956CB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4590" y="2759379"/>
            <a:ext cx="838201" cy="561975"/>
          </a:xfrm>
          <a:prstGeom prst="rect">
            <a:avLst/>
          </a:prstGeom>
          <a:solidFill>
            <a:srgbClr val="800000"/>
          </a:solidFill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sz="2000" dirty="0"/>
              <a:t/>
            </a:r>
            <a:br>
              <a:rPr lang="en-US" sz="2000" dirty="0"/>
            </a:br>
            <a:endParaRPr lang="en-US" sz="1000" dirty="0"/>
          </a:p>
        </p:txBody>
      </p:sp>
      <p:sp>
        <p:nvSpPr>
          <p:cNvPr id="94" name="Rectangle 23">
            <a:extLst>
              <a:ext uri="{FF2B5EF4-FFF2-40B4-BE49-F238E27FC236}">
                <a16:creationId xmlns:a16="http://schemas.microsoft.com/office/drawing/2014/main" xmlns="" id="{947B8FA2-0BBF-43A1-A4DE-B8BC65994D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7543" y="4271470"/>
            <a:ext cx="838201" cy="561975"/>
          </a:xfrm>
          <a:prstGeom prst="rect">
            <a:avLst/>
          </a:prstGeom>
          <a:solidFill>
            <a:srgbClr val="800000"/>
          </a:solidFill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sz="2000" dirty="0"/>
              <a:t/>
            </a:r>
            <a:br>
              <a:rPr lang="en-US" sz="2000" dirty="0"/>
            </a:br>
            <a:endParaRPr lang="en-US" sz="10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5E21DFD1-5297-4D0C-9171-2F0E6FB20915}"/>
              </a:ext>
            </a:extLst>
          </p:cNvPr>
          <p:cNvGrpSpPr/>
          <p:nvPr/>
        </p:nvGrpSpPr>
        <p:grpSpPr>
          <a:xfrm>
            <a:off x="544282" y="3281829"/>
            <a:ext cx="3657600" cy="3416320"/>
            <a:chOff x="990600" y="3281829"/>
            <a:chExt cx="3657600" cy="3416320"/>
          </a:xfrm>
        </p:grpSpPr>
        <p:sp>
          <p:nvSpPr>
            <p:cNvPr id="59" name="Text Box 29">
              <a:extLst>
                <a:ext uri="{FF2B5EF4-FFF2-40B4-BE49-F238E27FC236}">
                  <a16:creationId xmlns:a16="http://schemas.microsoft.com/office/drawing/2014/main" xmlns="" id="{C0803AFA-0FAA-43F6-A842-531843F720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0600" y="3281829"/>
              <a:ext cx="3657600" cy="3416320"/>
            </a:xfrm>
            <a:prstGeom prst="rect">
              <a:avLst/>
            </a:prstGeom>
            <a:solidFill>
              <a:srgbClr val="ABFFE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6600CC"/>
                  </a:solidFill>
                </a:rPr>
                <a:t>void foo()</a:t>
              </a:r>
            </a:p>
            <a:p>
              <a:r>
                <a:rPr lang="en-US" dirty="0">
                  <a:solidFill>
                    <a:srgbClr val="6600CC"/>
                  </a:solidFill>
                </a:rPr>
                <a:t>{</a:t>
              </a: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r>
                <a:rPr lang="en-US" dirty="0">
                  <a:solidFill>
                    <a:srgbClr val="7030A0"/>
                  </a:solidFill>
                </a:rPr>
                <a:t>}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xmlns="" id="{A6D93BA3-8B37-4B58-AA6E-2BD6308FD47C}"/>
                </a:ext>
              </a:extLst>
            </p:cNvPr>
            <p:cNvSpPr txBox="1"/>
            <p:nvPr/>
          </p:nvSpPr>
          <p:spPr>
            <a:xfrm>
              <a:off x="1326655" y="4011700"/>
              <a:ext cx="242726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int </a:t>
              </a:r>
              <a:r>
                <a:rPr lang="en-US" dirty="0" err="1"/>
                <a:t>idontknow</a:t>
              </a:r>
              <a:r>
                <a:rPr lang="en-US" dirty="0"/>
                <a:t>;</a:t>
              </a:r>
              <a:br>
                <a:rPr lang="en-US" dirty="0"/>
              </a:br>
              <a:r>
                <a:rPr lang="en-US" sz="1200" dirty="0"/>
                <a:t/>
              </a:r>
              <a:br>
                <a:rPr lang="en-US" sz="1200" dirty="0"/>
              </a:br>
              <a:r>
                <a:rPr lang="en-US" dirty="0" err="1"/>
                <a:t>idontknow</a:t>
              </a:r>
              <a:r>
                <a:rPr lang="en-US" dirty="0"/>
                <a:t> = 42;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6D2B38FF-DD64-4D0C-AD67-316153217CCA}"/>
                </a:ext>
              </a:extLst>
            </p:cNvPr>
            <p:cNvSpPr txBox="1"/>
            <p:nvPr/>
          </p:nvSpPr>
          <p:spPr>
            <a:xfrm>
              <a:off x="1327542" y="5235665"/>
              <a:ext cx="108876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int </a:t>
              </a:r>
              <a:r>
                <a:rPr lang="en-US" dirty="0">
                  <a:solidFill>
                    <a:srgbClr val="FF0000"/>
                  </a:solidFill>
                </a:rPr>
                <a:t>*</a:t>
              </a:r>
              <a:r>
                <a:rPr lang="en-US" dirty="0"/>
                <a:t>p;</a:t>
              </a:r>
              <a:br>
                <a:rPr lang="en-US" dirty="0"/>
              </a:br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xmlns="" id="{B4DE23A7-C320-4F57-B2D4-B84A6676A28E}"/>
                </a:ext>
              </a:extLst>
            </p:cNvPr>
            <p:cNvSpPr txBox="1"/>
            <p:nvPr/>
          </p:nvSpPr>
          <p:spPr>
            <a:xfrm>
              <a:off x="1332585" y="5792127"/>
              <a:ext cx="24192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 = &amp;</a:t>
              </a:r>
              <a:r>
                <a:rPr lang="en-US" dirty="0" err="1"/>
                <a:t>idontknow</a:t>
              </a:r>
              <a:r>
                <a:rPr lang="en-US" dirty="0"/>
                <a:t>;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xmlns="" id="{D9119E34-7F01-4D6A-9384-CCB4748684C9}"/>
              </a:ext>
            </a:extLst>
          </p:cNvPr>
          <p:cNvGrpSpPr/>
          <p:nvPr/>
        </p:nvGrpSpPr>
        <p:grpSpPr>
          <a:xfrm>
            <a:off x="539032" y="2590800"/>
            <a:ext cx="3696806" cy="4107349"/>
            <a:chOff x="990600" y="3281829"/>
            <a:chExt cx="3657600" cy="3527829"/>
          </a:xfrm>
        </p:grpSpPr>
        <p:sp>
          <p:nvSpPr>
            <p:cNvPr id="72" name="Text Box 29">
              <a:extLst>
                <a:ext uri="{FF2B5EF4-FFF2-40B4-BE49-F238E27FC236}">
                  <a16:creationId xmlns:a16="http://schemas.microsoft.com/office/drawing/2014/main" xmlns="" id="{78AE73CC-7681-4509-8F4F-0B38DF6109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0600" y="3281829"/>
              <a:ext cx="3657600" cy="3527829"/>
            </a:xfrm>
            <a:prstGeom prst="rect">
              <a:avLst/>
            </a:prstGeom>
            <a:solidFill>
              <a:srgbClr val="ABFFE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r>
                <a:rPr lang="en-US" dirty="0">
                  <a:solidFill>
                    <a:srgbClr val="6600CC"/>
                  </a:solidFill>
                </a:rPr>
                <a:t>void foo()</a:t>
              </a:r>
            </a:p>
            <a:p>
              <a:r>
                <a:rPr lang="en-US" dirty="0">
                  <a:solidFill>
                    <a:srgbClr val="6600CC"/>
                  </a:solidFill>
                </a:rPr>
                <a:t>{</a:t>
              </a: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6600CC"/>
                </a:solidFill>
              </a:endParaRPr>
            </a:p>
            <a:p>
              <a:endParaRPr lang="en-US" dirty="0">
                <a:solidFill>
                  <a:srgbClr val="7030A0"/>
                </a:solidFill>
              </a:endParaRPr>
            </a:p>
            <a:p>
              <a:endParaRPr lang="en-US" dirty="0">
                <a:solidFill>
                  <a:srgbClr val="7030A0"/>
                </a:solidFill>
              </a:endParaRPr>
            </a:p>
            <a:p>
              <a:r>
                <a:rPr lang="en-US" dirty="0">
                  <a:solidFill>
                    <a:srgbClr val="7030A0"/>
                  </a:solidFill>
                </a:rPr>
                <a:t>}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xmlns="" id="{FE34ED27-D3E0-4DC4-A2C3-7C3905A334CA}"/>
                </a:ext>
              </a:extLst>
            </p:cNvPr>
            <p:cNvSpPr txBox="1"/>
            <p:nvPr/>
          </p:nvSpPr>
          <p:spPr>
            <a:xfrm>
              <a:off x="1326655" y="4011700"/>
              <a:ext cx="2427268" cy="7798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int </a:t>
              </a:r>
              <a:r>
                <a:rPr lang="en-US" dirty="0" err="1"/>
                <a:t>idontknow</a:t>
              </a:r>
              <a:r>
                <a:rPr lang="en-US" dirty="0"/>
                <a:t>;</a:t>
              </a:r>
              <a:br>
                <a:rPr lang="en-US" dirty="0"/>
              </a:br>
              <a:r>
                <a:rPr lang="en-US" sz="500" dirty="0"/>
                <a:t/>
              </a:r>
              <a:br>
                <a:rPr lang="en-US" sz="500" dirty="0"/>
              </a:br>
              <a:r>
                <a:rPr lang="en-US" dirty="0" err="1"/>
                <a:t>idontknow</a:t>
              </a:r>
              <a:r>
                <a:rPr lang="en-US" dirty="0"/>
                <a:t> = 42;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xmlns="" id="{59BB7BF0-2DFB-4855-A3F8-8C5E50D6D65F}"/>
                </a:ext>
              </a:extLst>
            </p:cNvPr>
            <p:cNvSpPr txBox="1"/>
            <p:nvPr/>
          </p:nvSpPr>
          <p:spPr>
            <a:xfrm>
              <a:off x="1327542" y="4948839"/>
              <a:ext cx="108876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int </a:t>
              </a:r>
              <a:r>
                <a:rPr lang="en-US" dirty="0">
                  <a:solidFill>
                    <a:srgbClr val="FF0000"/>
                  </a:solidFill>
                </a:rPr>
                <a:t>*</a:t>
              </a:r>
              <a:r>
                <a:rPr lang="en-US" dirty="0"/>
                <a:t>p;</a:t>
              </a:r>
              <a:br>
                <a:rPr lang="en-US" dirty="0"/>
              </a:br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F9BF29C4-DCDA-4CB3-B6D3-B69349B0EEB2}"/>
                </a:ext>
              </a:extLst>
            </p:cNvPr>
            <p:cNvSpPr txBox="1"/>
            <p:nvPr/>
          </p:nvSpPr>
          <p:spPr>
            <a:xfrm>
              <a:off x="1338885" y="5294129"/>
              <a:ext cx="2419252" cy="4196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 = &amp;</a:t>
              </a:r>
              <a:r>
                <a:rPr lang="en-US" dirty="0" err="1"/>
                <a:t>idontknow</a:t>
              </a:r>
              <a:r>
                <a:rPr lang="en-US" dirty="0"/>
                <a:t>;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49C3BB34-3A6B-4D95-89A6-6CF6C48C85B2}"/>
              </a:ext>
            </a:extLst>
          </p:cNvPr>
          <p:cNvGrpSpPr/>
          <p:nvPr/>
        </p:nvGrpSpPr>
        <p:grpSpPr>
          <a:xfrm>
            <a:off x="6781800" y="2346325"/>
            <a:ext cx="2216011" cy="3170099"/>
            <a:chOff x="6781800" y="2346325"/>
            <a:chExt cx="2216011" cy="3170099"/>
          </a:xfrm>
        </p:grpSpPr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xmlns="" id="{324ACB3A-1B42-4B98-8EA0-A1D5412521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27273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" name="Rectangle 6">
              <a:extLst>
                <a:ext uri="{FF2B5EF4-FFF2-40B4-BE49-F238E27FC236}">
                  <a16:creationId xmlns:a16="http://schemas.microsoft.com/office/drawing/2014/main" xmlns="" id="{D35880E1-EA4C-407F-BBBA-533C9E0B3C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30321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Rectangle 7">
              <a:extLst>
                <a:ext uri="{FF2B5EF4-FFF2-40B4-BE49-F238E27FC236}">
                  <a16:creationId xmlns:a16="http://schemas.microsoft.com/office/drawing/2014/main" xmlns="" id="{14972BE0-F90D-4F76-84F7-2FCBD202FF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33369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5" name="Rectangle 8">
              <a:extLst>
                <a:ext uri="{FF2B5EF4-FFF2-40B4-BE49-F238E27FC236}">
                  <a16:creationId xmlns:a16="http://schemas.microsoft.com/office/drawing/2014/main" xmlns="" id="{B840E99B-6B52-4183-A8ED-114EA29282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36417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6" name="Text Box 9">
              <a:extLst>
                <a:ext uri="{FF2B5EF4-FFF2-40B4-BE49-F238E27FC236}">
                  <a16:creationId xmlns:a16="http://schemas.microsoft.com/office/drawing/2014/main" xmlns="" id="{5C48283E-B7BC-4021-8406-3BC3179D64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82039" y="2346325"/>
              <a:ext cx="1415772" cy="31700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latin typeface="Courier New" pitchFamily="49" charset="0"/>
                </a:rPr>
                <a:t>...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00001000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00001002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00001004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00001006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00001008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00001010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00001012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00001014</a:t>
              </a:r>
            </a:p>
            <a:p>
              <a:pPr algn="ctr"/>
              <a:r>
                <a:rPr lang="en-US" sz="2000" b="1" dirty="0">
                  <a:latin typeface="Courier New" pitchFamily="49" charset="0"/>
                </a:rPr>
                <a:t>...</a:t>
              </a:r>
            </a:p>
          </p:txBody>
        </p:sp>
        <p:sp>
          <p:nvSpPr>
            <p:cNvPr id="87" name="Rectangle 10">
              <a:extLst>
                <a:ext uri="{FF2B5EF4-FFF2-40B4-BE49-F238E27FC236}">
                  <a16:creationId xmlns:a16="http://schemas.microsoft.com/office/drawing/2014/main" xmlns="" id="{F48BEE7F-7820-436C-BC3E-108FF4BA9E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39465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8" name="Rectangle 11">
              <a:extLst>
                <a:ext uri="{FF2B5EF4-FFF2-40B4-BE49-F238E27FC236}">
                  <a16:creationId xmlns:a16="http://schemas.microsoft.com/office/drawing/2014/main" xmlns="" id="{DD8AAB04-BB88-4AA4-8BBA-519AFB738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42513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" name="Rectangle 12">
              <a:extLst>
                <a:ext uri="{FF2B5EF4-FFF2-40B4-BE49-F238E27FC236}">
                  <a16:creationId xmlns:a16="http://schemas.microsoft.com/office/drawing/2014/main" xmlns="" id="{DE20F876-9912-40BF-B37C-5DA31306A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45561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" name="Rectangle 13">
              <a:extLst>
                <a:ext uri="{FF2B5EF4-FFF2-40B4-BE49-F238E27FC236}">
                  <a16:creationId xmlns:a16="http://schemas.microsoft.com/office/drawing/2014/main" xmlns="" id="{DCAF0250-4DCA-42A1-81E8-54E3C874CB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4860925"/>
              <a:ext cx="838200" cy="3048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1" name="Text Box 27">
            <a:extLst>
              <a:ext uri="{FF2B5EF4-FFF2-40B4-BE49-F238E27FC236}">
                <a16:creationId xmlns:a16="http://schemas.microsoft.com/office/drawing/2014/main" xmlns="" id="{131A81CA-A383-47D8-97E0-935597E930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8123" y="2801292"/>
            <a:ext cx="751162" cy="461665"/>
          </a:xfrm>
          <a:prstGeom prst="rect">
            <a:avLst/>
          </a:prstGeom>
          <a:solidFill>
            <a:srgbClr val="800000">
              <a:alpha val="85882"/>
            </a:srgb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42</a:t>
            </a:r>
          </a:p>
        </p:txBody>
      </p:sp>
      <p:sp>
        <p:nvSpPr>
          <p:cNvPr id="92" name="Line 36">
            <a:extLst>
              <a:ext uri="{FF2B5EF4-FFF2-40B4-BE49-F238E27FC236}">
                <a16:creationId xmlns:a16="http://schemas.microsoft.com/office/drawing/2014/main" xmlns="" id="{7F828CB2-0C22-453E-AD1D-90112F7DBD59}"/>
              </a:ext>
            </a:extLst>
          </p:cNvPr>
          <p:cNvSpPr>
            <a:spLocks noChangeShapeType="1"/>
          </p:cNvSpPr>
          <p:nvPr/>
        </p:nvSpPr>
        <p:spPr bwMode="auto">
          <a:xfrm>
            <a:off x="7683257" y="2979372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30375-C737-4397-BCD2-953739FAE402}" type="slidenum">
              <a:rPr lang="en-US"/>
              <a:pPr/>
              <a:t>7</a:t>
            </a:fld>
            <a:endParaRPr lang="en-US"/>
          </a:p>
        </p:txBody>
      </p:sp>
      <p:sp>
        <p:nvSpPr>
          <p:cNvPr id="35942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 dirty="0"/>
              <a:t>What do I do with Pointers?</a:t>
            </a:r>
          </a:p>
        </p:txBody>
      </p:sp>
      <p:sp>
        <p:nvSpPr>
          <p:cNvPr id="359437" name="Rectangle 13"/>
          <p:cNvSpPr>
            <a:spLocks noChangeArrowheads="1"/>
          </p:cNvSpPr>
          <p:nvPr/>
        </p:nvSpPr>
        <p:spPr bwMode="auto">
          <a:xfrm>
            <a:off x="4267200" y="761999"/>
            <a:ext cx="484002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indent="457200" algn="ctr"/>
            <a:r>
              <a:rPr lang="en-US" sz="2000" dirty="0">
                <a:solidFill>
                  <a:schemeClr val="accent6"/>
                </a:solidFill>
                <a:ea typeface="MS Mincho" pitchFamily="49" charset="-128"/>
              </a:rPr>
              <a:t>Answer: </a:t>
            </a:r>
            <a:r>
              <a:rPr lang="en-US" sz="2000" dirty="0">
                <a:solidFill>
                  <a:schemeClr val="tx1"/>
                </a:solidFill>
                <a:ea typeface="MS Mincho" pitchFamily="49" charset="-128"/>
              </a:rPr>
              <a:t>You can use your </a:t>
            </a:r>
            <a:r>
              <a:rPr lang="en-US" sz="2000" dirty="0">
                <a:solidFill>
                  <a:srgbClr val="7030A0"/>
                </a:solidFill>
                <a:ea typeface="MS Mincho" pitchFamily="49" charset="-128"/>
              </a:rPr>
              <a:t>pointer</a:t>
            </a:r>
            <a:r>
              <a:rPr lang="en-US" sz="2000" dirty="0">
                <a:solidFill>
                  <a:schemeClr val="tx1"/>
                </a:solidFill>
                <a:ea typeface="MS Mincho" pitchFamily="49" charset="-128"/>
              </a:rPr>
              <a:t> and the </a:t>
            </a:r>
            <a:r>
              <a:rPr lang="en-US" sz="2000" dirty="0">
                <a:solidFill>
                  <a:srgbClr val="FF0000"/>
                </a:solidFill>
                <a:ea typeface="MS Mincho" pitchFamily="49" charset="-128"/>
              </a:rPr>
              <a:t>star operator </a:t>
            </a:r>
            <a:r>
              <a:rPr lang="en-US" sz="2000" dirty="0">
                <a:solidFill>
                  <a:schemeClr val="tx1"/>
                </a:solidFill>
                <a:ea typeface="MS Mincho" pitchFamily="49" charset="-128"/>
              </a:rPr>
              <a:t>to </a:t>
            </a:r>
            <a:br>
              <a:rPr lang="en-US" sz="2000" dirty="0">
                <a:solidFill>
                  <a:schemeClr val="tx1"/>
                </a:solidFill>
                <a:ea typeface="MS Mincho" pitchFamily="49" charset="-128"/>
              </a:rPr>
            </a:br>
            <a:r>
              <a:rPr lang="en-US" sz="2000" dirty="0">
                <a:solidFill>
                  <a:srgbClr val="7030A0"/>
                </a:solidFill>
                <a:ea typeface="MS Mincho" pitchFamily="49" charset="-128"/>
              </a:rPr>
              <a:t>read/write </a:t>
            </a:r>
            <a:r>
              <a:rPr lang="en-US" sz="2000" dirty="0">
                <a:solidFill>
                  <a:schemeClr val="tx1"/>
                </a:solidFill>
                <a:ea typeface="MS Mincho" pitchFamily="49" charset="-128"/>
              </a:rPr>
              <a:t>the other variable.</a:t>
            </a:r>
          </a:p>
        </p:txBody>
      </p:sp>
      <p:sp>
        <p:nvSpPr>
          <p:cNvPr id="3" name="Rectangle 2"/>
          <p:cNvSpPr/>
          <p:nvPr/>
        </p:nvSpPr>
        <p:spPr>
          <a:xfrm>
            <a:off x="152400" y="762000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000" dirty="0">
                <a:solidFill>
                  <a:schemeClr val="accent6"/>
                </a:solidFill>
                <a:ea typeface="MS Mincho" pitchFamily="49" charset="-128"/>
              </a:rPr>
              <a:t>Question: </a:t>
            </a:r>
            <a:r>
              <a:rPr lang="en-US" sz="2000" dirty="0">
                <a:solidFill>
                  <a:schemeClr val="tx1"/>
                </a:solidFill>
                <a:ea typeface="MS Mincho" pitchFamily="49" charset="-128"/>
              </a:rPr>
              <a:t>So I have a pointer variable that points to another variable… now what?</a:t>
            </a:r>
            <a:endParaRPr lang="en-US" sz="20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xmlns="" id="{1CE4009D-F583-4347-B593-7282A76986CF}"/>
              </a:ext>
            </a:extLst>
          </p:cNvPr>
          <p:cNvSpPr txBox="1"/>
          <p:nvPr/>
        </p:nvSpPr>
        <p:spPr>
          <a:xfrm>
            <a:off x="859318" y="5569729"/>
            <a:ext cx="1692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>
                <a:solidFill>
                  <a:srgbClr val="FF0000"/>
                </a:solidFill>
              </a:rPr>
              <a:t>*</a:t>
            </a:r>
            <a:r>
              <a:rPr lang="en-US" dirty="0"/>
              <a:t>p;</a:t>
            </a:r>
          </a:p>
        </p:txBody>
      </p:sp>
      <p:sp>
        <p:nvSpPr>
          <p:cNvPr id="359467" name="Line 43"/>
          <p:cNvSpPr>
            <a:spLocks noChangeShapeType="1"/>
          </p:cNvSpPr>
          <p:nvPr/>
        </p:nvSpPr>
        <p:spPr bwMode="auto">
          <a:xfrm>
            <a:off x="615498" y="5809731"/>
            <a:ext cx="303151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endParaRPr lang="en-US"/>
          </a:p>
        </p:txBody>
      </p:sp>
      <p:sp>
        <p:nvSpPr>
          <p:cNvPr id="359485" name="Text Box 61"/>
          <p:cNvSpPr txBox="1">
            <a:spLocks noChangeArrowheads="1"/>
          </p:cNvSpPr>
          <p:nvPr/>
        </p:nvSpPr>
        <p:spPr bwMode="auto">
          <a:xfrm>
            <a:off x="872532" y="5923707"/>
            <a:ext cx="190296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*</a:t>
            </a:r>
            <a:r>
              <a:rPr lang="en-US" dirty="0"/>
              <a:t>p      =  5; 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315376" y="5512978"/>
            <a:ext cx="4675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err="1">
                <a:solidFill>
                  <a:srgbClr val="6600CC"/>
                </a:solidFill>
              </a:rPr>
              <a:t>cout</a:t>
            </a:r>
            <a:r>
              <a:rPr lang="en-US" sz="1050" dirty="0">
                <a:solidFill>
                  <a:srgbClr val="6600CC"/>
                </a:solidFill>
              </a:rPr>
              <a:t> </a:t>
            </a:r>
            <a:r>
              <a:rPr lang="en-US" sz="1800" dirty="0">
                <a:solidFill>
                  <a:srgbClr val="6600CC"/>
                </a:solidFill>
              </a:rPr>
              <a:t>&lt;&lt;</a:t>
            </a:r>
            <a:r>
              <a:rPr lang="en-US" sz="1050" dirty="0">
                <a:solidFill>
                  <a:srgbClr val="6600CC"/>
                </a:solidFill>
              </a:rPr>
              <a:t> </a:t>
            </a:r>
            <a:r>
              <a:rPr lang="en-US" sz="1800" dirty="0">
                <a:solidFill>
                  <a:srgbClr val="6600CC"/>
                </a:solidFill>
              </a:rPr>
              <a:t>*p </a:t>
            </a:r>
            <a:r>
              <a:rPr lang="en-US" sz="1800" dirty="0">
                <a:solidFill>
                  <a:srgbClr val="FF0066"/>
                </a:solidFill>
                <a:sym typeface="Wingdings" pitchFamily="2" charset="2"/>
              </a:rPr>
              <a:t> </a:t>
            </a:r>
            <a:r>
              <a:rPr lang="en-US" sz="1800" dirty="0" err="1">
                <a:solidFill>
                  <a:srgbClr val="6600CC"/>
                </a:solidFill>
                <a:sym typeface="Wingdings" pitchFamily="2" charset="2"/>
              </a:rPr>
              <a:t>cout</a:t>
            </a:r>
            <a:r>
              <a:rPr lang="en-US" sz="1050" dirty="0">
                <a:solidFill>
                  <a:srgbClr val="6600CC"/>
                </a:solidFill>
                <a:sym typeface="Wingdings" pitchFamily="2" charset="2"/>
              </a:rPr>
              <a:t> </a:t>
            </a:r>
            <a:r>
              <a:rPr lang="en-US" sz="1800" dirty="0">
                <a:solidFill>
                  <a:srgbClr val="6600CC"/>
                </a:solidFill>
                <a:sym typeface="Wingdings" pitchFamily="2" charset="2"/>
              </a:rPr>
              <a:t>&lt;&lt;</a:t>
            </a:r>
            <a:r>
              <a:rPr lang="en-US" sz="1050" dirty="0">
                <a:solidFill>
                  <a:srgbClr val="6600CC"/>
                </a:solidFill>
                <a:sym typeface="Wingdings" pitchFamily="2" charset="2"/>
              </a:rPr>
              <a:t> </a:t>
            </a:r>
            <a:r>
              <a:rPr lang="en-US" sz="1800" dirty="0">
                <a:solidFill>
                  <a:srgbClr val="6600CC"/>
                </a:solidFill>
                <a:sym typeface="Wingdings" pitchFamily="2" charset="2"/>
              </a:rPr>
              <a:t>*1000 </a:t>
            </a:r>
            <a:r>
              <a:rPr lang="en-US" sz="1800" dirty="0">
                <a:solidFill>
                  <a:srgbClr val="FF0066"/>
                </a:solidFill>
                <a:sym typeface="Wingdings" pitchFamily="2" charset="2"/>
              </a:rPr>
              <a:t> </a:t>
            </a:r>
            <a:r>
              <a:rPr lang="en-US" sz="1800" dirty="0" err="1">
                <a:solidFill>
                  <a:srgbClr val="6600CC"/>
                </a:solidFill>
                <a:sym typeface="Wingdings" pitchFamily="2" charset="2"/>
              </a:rPr>
              <a:t>cout</a:t>
            </a:r>
            <a:r>
              <a:rPr lang="en-US" sz="1050" dirty="0">
                <a:solidFill>
                  <a:srgbClr val="6600CC"/>
                </a:solidFill>
                <a:sym typeface="Wingdings" pitchFamily="2" charset="2"/>
              </a:rPr>
              <a:t> </a:t>
            </a:r>
            <a:r>
              <a:rPr lang="en-US" sz="1800" dirty="0">
                <a:solidFill>
                  <a:srgbClr val="6600CC"/>
                </a:solidFill>
                <a:sym typeface="Wingdings" pitchFamily="2" charset="2"/>
              </a:rPr>
              <a:t>&lt;&lt;</a:t>
            </a:r>
            <a:r>
              <a:rPr lang="en-US" sz="1050" dirty="0">
                <a:solidFill>
                  <a:srgbClr val="6600CC"/>
                </a:solidFill>
                <a:sym typeface="Wingdings" pitchFamily="2" charset="2"/>
              </a:rPr>
              <a:t> </a:t>
            </a:r>
            <a:r>
              <a:rPr lang="en-US" sz="1800" dirty="0">
                <a:solidFill>
                  <a:srgbClr val="6600CC"/>
                </a:solidFill>
                <a:sym typeface="Wingdings" pitchFamily="2" charset="2"/>
              </a:rPr>
              <a:t>42</a:t>
            </a:r>
            <a:endParaRPr lang="en-US" sz="1800" dirty="0">
              <a:solidFill>
                <a:srgbClr val="6600CC"/>
              </a:solidFill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942951" y="5913484"/>
            <a:ext cx="1067921" cy="523220"/>
            <a:chOff x="-2531020" y="4579516"/>
            <a:chExt cx="1073729" cy="513414"/>
          </a:xfrm>
        </p:grpSpPr>
        <p:sp>
          <p:nvSpPr>
            <p:cNvPr id="65" name="Text Box 29"/>
            <p:cNvSpPr txBox="1">
              <a:spLocks noChangeArrowheads="1"/>
            </p:cNvSpPr>
            <p:nvPr/>
          </p:nvSpPr>
          <p:spPr bwMode="auto">
            <a:xfrm>
              <a:off x="-2362200" y="4579516"/>
              <a:ext cx="590368" cy="513414"/>
            </a:xfrm>
            <a:prstGeom prst="rect">
              <a:avLst/>
            </a:prstGeom>
            <a:solidFill>
              <a:srgbClr val="ABFFEF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-2531020" y="4584187"/>
              <a:ext cx="1073729" cy="45301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6600CC"/>
                  </a:solidFill>
                </a:rPr>
                <a:t> </a:t>
              </a:r>
              <a:r>
                <a:rPr lang="en-US" dirty="0">
                  <a:solidFill>
                    <a:srgbClr val="7878DE"/>
                  </a:solidFill>
                </a:rPr>
                <a:t>1000</a:t>
              </a:r>
              <a:r>
                <a:rPr lang="en-US" dirty="0">
                  <a:solidFill>
                    <a:schemeClr val="tx1"/>
                  </a:solidFill>
                </a:rPr>
                <a:t> </a:t>
              </a: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4973050" y="5862326"/>
            <a:ext cx="3360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6600CC"/>
                </a:solidFill>
              </a:rPr>
              <a:t>*p = 5 </a:t>
            </a:r>
            <a:r>
              <a:rPr lang="en-US" sz="1800" dirty="0">
                <a:solidFill>
                  <a:srgbClr val="FF0066"/>
                </a:solidFill>
                <a:sym typeface="Wingdings" pitchFamily="2" charset="2"/>
              </a:rPr>
              <a:t> </a:t>
            </a:r>
            <a:r>
              <a:rPr lang="en-US" sz="1800" dirty="0">
                <a:solidFill>
                  <a:srgbClr val="6600CC"/>
                </a:solidFill>
                <a:sym typeface="Wingdings" pitchFamily="2" charset="2"/>
              </a:rPr>
              <a:t>*1000 = 5</a:t>
            </a:r>
            <a:endParaRPr lang="en-US" sz="1800" dirty="0">
              <a:solidFill>
                <a:srgbClr val="6600CC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10BF173-89C6-4E59-A88A-56BE4BE8CAA3}"/>
              </a:ext>
            </a:extLst>
          </p:cNvPr>
          <p:cNvSpPr/>
          <p:nvPr/>
        </p:nvSpPr>
        <p:spPr bwMode="auto">
          <a:xfrm>
            <a:off x="2147891" y="5613820"/>
            <a:ext cx="321802" cy="417574"/>
          </a:xfrm>
          <a:prstGeom prst="rect">
            <a:avLst/>
          </a:prstGeom>
          <a:solidFill>
            <a:srgbClr val="ABFFE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2008805" y="5544242"/>
            <a:ext cx="1180123" cy="465544"/>
            <a:chOff x="-2481942" y="4579516"/>
            <a:chExt cx="1186541" cy="456819"/>
          </a:xfrm>
        </p:grpSpPr>
        <p:sp>
          <p:nvSpPr>
            <p:cNvPr id="62" name="Text Box 29"/>
            <p:cNvSpPr txBox="1">
              <a:spLocks noChangeArrowheads="1"/>
            </p:cNvSpPr>
            <p:nvPr/>
          </p:nvSpPr>
          <p:spPr bwMode="auto">
            <a:xfrm>
              <a:off x="-2362200" y="4579516"/>
              <a:ext cx="1066799" cy="400110"/>
            </a:xfrm>
            <a:prstGeom prst="rect">
              <a:avLst/>
            </a:prstGeom>
            <a:solidFill>
              <a:srgbClr val="ABFFEF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-2481942" y="4643724"/>
              <a:ext cx="930285" cy="3926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 1000</a:t>
              </a:r>
              <a:r>
                <a:rPr lang="en-US" sz="2000" dirty="0">
                  <a:solidFill>
                    <a:schemeClr val="tx1"/>
                  </a:solidFill>
                </a:rPr>
                <a:t>;</a:t>
              </a:r>
            </a:p>
          </p:txBody>
        </p:sp>
      </p:grpSp>
      <p:sp>
        <p:nvSpPr>
          <p:cNvPr id="100" name="Rectangle 17">
            <a:extLst>
              <a:ext uri="{FF2B5EF4-FFF2-40B4-BE49-F238E27FC236}">
                <a16:creationId xmlns:a16="http://schemas.microsoft.com/office/drawing/2014/main" xmlns="" id="{9056BDA2-5B0E-47BD-A3F8-C964C95FB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2579" y="2728270"/>
            <a:ext cx="2150945" cy="588510"/>
          </a:xfrm>
          <a:prstGeom prst="rect">
            <a:avLst/>
          </a:prstGeom>
          <a:noFill/>
          <a:ln w="57150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Rounded Rectangular Callout 70"/>
          <p:cNvSpPr/>
          <p:nvPr/>
        </p:nvSpPr>
        <p:spPr bwMode="auto">
          <a:xfrm>
            <a:off x="2992019" y="3009828"/>
            <a:ext cx="3348900" cy="2318237"/>
          </a:xfrm>
          <a:prstGeom prst="wedgeRoundRectCallout">
            <a:avLst>
              <a:gd name="adj1" fmla="val -75175"/>
              <a:gd name="adj2" fmla="val 64379"/>
              <a:gd name="adj3" fmla="val 16667"/>
            </a:avLst>
          </a:prstGeom>
          <a:solidFill>
            <a:srgbClr val="FFF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“Get the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address value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stored in the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p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variable…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/>
            </a:r>
            <a:b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Then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go to that address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in memory…</a:t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endParaRPr lang="en-US" sz="1050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and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give me the value stored there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.”</a:t>
            </a:r>
          </a:p>
        </p:txBody>
      </p:sp>
      <p:sp>
        <p:nvSpPr>
          <p:cNvPr id="74" name="Rounded Rectangular Callout 73"/>
          <p:cNvSpPr/>
          <p:nvPr/>
        </p:nvSpPr>
        <p:spPr bwMode="auto">
          <a:xfrm>
            <a:off x="2320665" y="3325253"/>
            <a:ext cx="3348900" cy="2318237"/>
          </a:xfrm>
          <a:prstGeom prst="wedgeRoundRectCallout">
            <a:avLst>
              <a:gd name="adj1" fmla="val -75175"/>
              <a:gd name="adj2" fmla="val 64379"/>
              <a:gd name="adj3" fmla="val 16667"/>
            </a:avLst>
          </a:prstGeom>
          <a:solidFill>
            <a:srgbClr val="FFF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“Get the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address value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stored in the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p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variable…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/>
            </a:r>
            <a:b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Then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go to that address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in memory… </a:t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</a:br>
            <a:endParaRPr lang="en-US" sz="1050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and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store a value of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mic Sans MS" pitchFamily="66" charset="0"/>
                <a:cs typeface="Times New Roman" pitchFamily="18" charset="0"/>
              </a:rPr>
              <a:t>5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there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.”</a:t>
            </a:r>
          </a:p>
        </p:txBody>
      </p:sp>
      <p:sp>
        <p:nvSpPr>
          <p:cNvPr id="106" name="Line 43">
            <a:extLst>
              <a:ext uri="{FF2B5EF4-FFF2-40B4-BE49-F238E27FC236}">
                <a16:creationId xmlns:a16="http://schemas.microsoft.com/office/drawing/2014/main" xmlns="" id="{C5842772-6D4A-4A73-A7AE-F64EDE1D4B2A}"/>
              </a:ext>
            </a:extLst>
          </p:cNvPr>
          <p:cNvSpPr>
            <a:spLocks noChangeShapeType="1"/>
          </p:cNvSpPr>
          <p:nvPr/>
        </p:nvSpPr>
        <p:spPr bwMode="auto">
          <a:xfrm>
            <a:off x="623475" y="6132306"/>
            <a:ext cx="303151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endParaRPr lang="en-US"/>
          </a:p>
        </p:txBody>
      </p:sp>
      <p:sp>
        <p:nvSpPr>
          <p:cNvPr id="93" name="Text Box 27">
            <a:extLst>
              <a:ext uri="{FF2B5EF4-FFF2-40B4-BE49-F238E27FC236}">
                <a16:creationId xmlns:a16="http://schemas.microsoft.com/office/drawing/2014/main" xmlns="" id="{716C4750-BCBD-469F-A70F-08B2B5C04B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5775" y="4370544"/>
            <a:ext cx="774801" cy="400110"/>
          </a:xfrm>
          <a:prstGeom prst="rect">
            <a:avLst/>
          </a:prstGeom>
          <a:solidFill>
            <a:srgbClr val="800000">
              <a:alpha val="85882"/>
            </a:srgb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1000</a:t>
            </a:r>
          </a:p>
        </p:txBody>
      </p:sp>
      <p:sp>
        <p:nvSpPr>
          <p:cNvPr id="99" name="Text Box 27">
            <a:extLst>
              <a:ext uri="{FF2B5EF4-FFF2-40B4-BE49-F238E27FC236}">
                <a16:creationId xmlns:a16="http://schemas.microsoft.com/office/drawing/2014/main" xmlns="" id="{0D8F6BD4-E6A4-4286-8315-3AF788D01E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5558" y="4370062"/>
            <a:ext cx="774801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1000</a:t>
            </a:r>
          </a:p>
        </p:txBody>
      </p:sp>
      <p:sp>
        <p:nvSpPr>
          <p:cNvPr id="107" name="Text Box 27">
            <a:extLst>
              <a:ext uri="{FF2B5EF4-FFF2-40B4-BE49-F238E27FC236}">
                <a16:creationId xmlns:a16="http://schemas.microsoft.com/office/drawing/2014/main" xmlns="" id="{DBF7DD07-8F0B-4A94-88C8-5623AB7B73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1542" y="4378079"/>
            <a:ext cx="774801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1000</a:t>
            </a: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xmlns="" id="{07AEB81C-BB54-4D7F-957C-4891FAE401B0}"/>
              </a:ext>
            </a:extLst>
          </p:cNvPr>
          <p:cNvGrpSpPr/>
          <p:nvPr/>
        </p:nvGrpSpPr>
        <p:grpSpPr>
          <a:xfrm>
            <a:off x="1864665" y="5532337"/>
            <a:ext cx="884463" cy="465543"/>
            <a:chOff x="-2481942" y="4579516"/>
            <a:chExt cx="1186540" cy="456818"/>
          </a:xfrm>
        </p:grpSpPr>
        <p:sp>
          <p:nvSpPr>
            <p:cNvPr id="104" name="Text Box 29">
              <a:extLst>
                <a:ext uri="{FF2B5EF4-FFF2-40B4-BE49-F238E27FC236}">
                  <a16:creationId xmlns:a16="http://schemas.microsoft.com/office/drawing/2014/main" xmlns="" id="{919B2E68-526E-45FE-8699-7EF9474959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2447470" y="4579516"/>
              <a:ext cx="1152068" cy="400110"/>
            </a:xfrm>
            <a:prstGeom prst="rect">
              <a:avLst/>
            </a:prstGeom>
            <a:solidFill>
              <a:srgbClr val="ABFFEF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xmlns="" id="{91C7FE2A-B4BD-49E9-80A3-BB1B9D2D0226}"/>
                </a:ext>
              </a:extLst>
            </p:cNvPr>
            <p:cNvSpPr/>
            <p:nvPr/>
          </p:nvSpPr>
          <p:spPr>
            <a:xfrm>
              <a:off x="-2481942" y="4643723"/>
              <a:ext cx="247824" cy="3926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2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2" name="Text Box 27">
            <a:extLst>
              <a:ext uri="{FF2B5EF4-FFF2-40B4-BE49-F238E27FC236}">
                <a16:creationId xmlns:a16="http://schemas.microsoft.com/office/drawing/2014/main" xmlns="" id="{6D07C083-98A1-416D-9E61-FC2D4C9794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4671" y="2801525"/>
            <a:ext cx="774801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42</a:t>
            </a:r>
          </a:p>
        </p:txBody>
      </p:sp>
      <p:sp>
        <p:nvSpPr>
          <p:cNvPr id="108" name="Text Box 27">
            <a:extLst>
              <a:ext uri="{FF2B5EF4-FFF2-40B4-BE49-F238E27FC236}">
                <a16:creationId xmlns:a16="http://schemas.microsoft.com/office/drawing/2014/main" xmlns="" id="{E08E3987-5DA7-48A5-81A0-98A762E04F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5159" y="2793505"/>
            <a:ext cx="751162" cy="461665"/>
          </a:xfrm>
          <a:prstGeom prst="rect">
            <a:avLst/>
          </a:prstGeom>
          <a:solidFill>
            <a:srgbClr val="800000">
              <a:alpha val="85882"/>
            </a:srgb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algn="ctr"/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59468" name="Text Box 44"/>
          <p:cNvSpPr txBox="1">
            <a:spLocks noChangeArrowheads="1"/>
          </p:cNvSpPr>
          <p:nvPr/>
        </p:nvSpPr>
        <p:spPr bwMode="auto">
          <a:xfrm>
            <a:off x="2093073" y="5923862"/>
            <a:ext cx="33991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5</a:t>
            </a:r>
          </a:p>
        </p:txBody>
      </p:sp>
      <p:sp>
        <p:nvSpPr>
          <p:cNvPr id="57" name="Rounded Rectangular Callout 56"/>
          <p:cNvSpPr/>
          <p:nvPr/>
        </p:nvSpPr>
        <p:spPr bwMode="auto">
          <a:xfrm>
            <a:off x="3488773" y="1499783"/>
            <a:ext cx="2895091" cy="847956"/>
          </a:xfrm>
          <a:prstGeom prst="wedgeRoundRectCallout">
            <a:avLst>
              <a:gd name="adj1" fmla="val 71899"/>
              <a:gd name="adj2" fmla="val 104234"/>
              <a:gd name="adj3" fmla="val 16667"/>
            </a:avLst>
          </a:prstGeom>
          <a:solidFill>
            <a:srgbClr val="FFF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I just changed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rgbClr val="6600CC"/>
                </a:solidFill>
                <a:effectLst/>
                <a:latin typeface="Comic Sans MS" pitchFamily="66" charset="0"/>
                <a:cs typeface="Times New Roman" pitchFamily="18" charset="0"/>
              </a:rPr>
              <a:t>idontknow’s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 value to 5…</a:t>
            </a:r>
          </a:p>
        </p:txBody>
      </p:sp>
      <p:sp>
        <p:nvSpPr>
          <p:cNvPr id="58" name="Rounded Rectangular Callout 57"/>
          <p:cNvSpPr/>
          <p:nvPr/>
        </p:nvSpPr>
        <p:spPr bwMode="auto">
          <a:xfrm>
            <a:off x="2826617" y="4512659"/>
            <a:ext cx="2286000" cy="948380"/>
          </a:xfrm>
          <a:prstGeom prst="wedgeRoundRectCallout">
            <a:avLst>
              <a:gd name="adj1" fmla="val -115201"/>
              <a:gd name="adj2" fmla="val 106064"/>
              <a:gd name="adj3" fmla="val 16667"/>
            </a:avLst>
          </a:prstGeom>
          <a:solidFill>
            <a:srgbClr val="FFF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Comic Sans MS" pitchFamily="66" charset="0"/>
                <a:cs typeface="Times New Roman" pitchFamily="18" charset="0"/>
              </a:rPr>
              <a:t>…without ever referring to its variable name!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4.81481E-6 L -0.51979 0.18125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90" y="9051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3.7037E-7 L -0.52864 0.40255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41" y="2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359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59259E-6 L -0.62813 0.23079 " pathEditMode="relative" rAng="0" ptsTypes="AA">
                                      <p:cBhvr>
                                        <p:cTn id="135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406" y="1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0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7 0.00186 L 0.54027 -0.45532 " pathEditMode="relative" rAng="0" ptsTypes="AA">
                                      <p:cBhvr>
                                        <p:cTn id="163" dur="2000" fill="hold"/>
                                        <p:tgtEl>
                                          <p:spTgt spid="3594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309" y="-23125"/>
                                    </p:animMotion>
                                  </p:childTnLst>
                                </p:cTn>
                              </p:par>
                              <p:par>
                                <p:cTn id="16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5" dur="2000" fill="hold"/>
                                        <p:tgtEl>
                                          <p:spTgt spid="35946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437" grpId="0"/>
      <p:bldP spid="3" grpId="0"/>
      <p:bldP spid="80" grpId="0"/>
      <p:bldP spid="359467" grpId="0" animBg="1"/>
      <p:bldP spid="359467" grpId="1" animBg="1"/>
      <p:bldP spid="359485" grpId="0"/>
      <p:bldP spid="53" grpId="0"/>
      <p:bldP spid="76" grpId="0"/>
      <p:bldP spid="8" grpId="0" animBg="1"/>
      <p:bldP spid="8" grpId="1" animBg="1"/>
      <p:bldP spid="100" grpId="0" animBg="1"/>
      <p:bldP spid="100" grpId="1" animBg="1"/>
      <p:bldP spid="100" grpId="2" animBg="1"/>
      <p:bldP spid="71" grpId="0" uiExpand="1" build="p" animBg="1"/>
      <p:bldP spid="71" grpId="1" uiExpand="1" build="allAtOnce" animBg="1"/>
      <p:bldP spid="74" grpId="0" uiExpand="1" build="p" animBg="1"/>
      <p:bldP spid="74" grpId="1" uiExpand="1" build="p"/>
      <p:bldP spid="74" grpId="2" build="allAtOnce" animBg="1"/>
      <p:bldP spid="106" grpId="0" animBg="1"/>
      <p:bldP spid="106" grpId="1" animBg="1"/>
      <p:bldP spid="99" grpId="0"/>
      <p:bldP spid="99" grpId="1"/>
      <p:bldP spid="99" grpId="2"/>
      <p:bldP spid="107" grpId="0"/>
      <p:bldP spid="107" grpId="1"/>
      <p:bldP spid="107" grpId="2"/>
      <p:bldP spid="102" grpId="0"/>
      <p:bldP spid="102" grpId="1"/>
      <p:bldP spid="102" grpId="2"/>
      <p:bldP spid="108" grpId="0" animBg="1"/>
      <p:bldP spid="359468" grpId="0"/>
      <p:bldP spid="359468" grpId="1"/>
      <p:bldP spid="359468" grpId="2"/>
      <p:bldP spid="57" grpId="0" animBg="1"/>
      <p:bldP spid="5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C5791-73CB-4A15-915E-6F637C77CB10}" type="slidenum">
              <a:rPr lang="en-US"/>
              <a:pPr/>
              <a:t>8</a:t>
            </a:fld>
            <a:endParaRPr lang="en-US"/>
          </a:p>
        </p:txBody>
      </p:sp>
      <p:grpSp>
        <p:nvGrpSpPr>
          <p:cNvPr id="242750" name="Group 62"/>
          <p:cNvGrpSpPr>
            <a:grpSpLocks/>
          </p:cNvGrpSpPr>
          <p:nvPr/>
        </p:nvGrpSpPr>
        <p:grpSpPr bwMode="auto">
          <a:xfrm>
            <a:off x="-161970" y="1051543"/>
            <a:ext cx="3971970" cy="4046538"/>
            <a:chOff x="-346" y="642"/>
            <a:chExt cx="4138" cy="2549"/>
          </a:xfrm>
        </p:grpSpPr>
        <p:sp>
          <p:nvSpPr>
            <p:cNvPr id="242690" name="Rectangle 2"/>
            <p:cNvSpPr>
              <a:spLocks noChangeArrowheads="1"/>
            </p:cNvSpPr>
            <p:nvPr/>
          </p:nvSpPr>
          <p:spPr bwMode="auto">
            <a:xfrm>
              <a:off x="96" y="642"/>
              <a:ext cx="3696" cy="2496"/>
            </a:xfrm>
            <a:prstGeom prst="rect">
              <a:avLst/>
            </a:prstGeom>
            <a:solidFill>
              <a:srgbClr val="ABFFE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2691" name="Rectangle 3"/>
            <p:cNvSpPr>
              <a:spLocks noChangeArrowheads="1"/>
            </p:cNvSpPr>
            <p:nvPr/>
          </p:nvSpPr>
          <p:spPr bwMode="auto">
            <a:xfrm>
              <a:off x="-346" y="690"/>
              <a:ext cx="3984" cy="2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indent="45720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void set(int </a:t>
              </a:r>
              <a:r>
                <a:rPr lang="en-US" b="1" dirty="0">
                  <a:solidFill>
                    <a:srgbClr val="990000"/>
                  </a:solidFill>
                  <a:latin typeface="Courier New" pitchFamily="49" charset="0"/>
                  <a:ea typeface="MS Mincho" pitchFamily="49" charset="-128"/>
                </a:rPr>
                <a:t>*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px)   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</a:t>
              </a:r>
              <a:r>
                <a:rPr lang="en-US" sz="1900" b="1" dirty="0">
                  <a:solidFill>
                    <a:srgbClr val="990000"/>
                  </a:solidFill>
                  <a:latin typeface="Courier New" pitchFamily="49" charset="0"/>
                  <a:ea typeface="MS Mincho" pitchFamily="49" charset="-128"/>
                </a:rPr>
                <a:t>*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px = 5;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 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x = 1;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 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set(&amp;x);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 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cout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&lt;&lt; x;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</a:rPr>
                <a:t>}</a:t>
              </a:r>
              <a:r>
                <a:rPr lang="en-US" sz="1900" dirty="0">
                  <a:solidFill>
                    <a:schemeClr val="tx1"/>
                  </a:solidFill>
                  <a:latin typeface="Courier New" pitchFamily="49" charset="0"/>
                </a:rPr>
                <a:t> </a:t>
              </a:r>
            </a:p>
          </p:txBody>
        </p:sp>
      </p:grpSp>
      <p:sp>
        <p:nvSpPr>
          <p:cNvPr id="242693" name="Rectangle 5"/>
          <p:cNvSpPr>
            <a:spLocks noChangeArrowheads="1"/>
          </p:cNvSpPr>
          <p:nvPr/>
        </p:nvSpPr>
        <p:spPr bwMode="auto">
          <a:xfrm>
            <a:off x="6346825" y="2081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694" name="Rectangle 6"/>
          <p:cNvSpPr>
            <a:spLocks noChangeArrowheads="1"/>
          </p:cNvSpPr>
          <p:nvPr/>
        </p:nvSpPr>
        <p:spPr bwMode="auto">
          <a:xfrm>
            <a:off x="6346825" y="2386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695" name="Rectangle 7"/>
          <p:cNvSpPr>
            <a:spLocks noChangeArrowheads="1"/>
          </p:cNvSpPr>
          <p:nvPr/>
        </p:nvSpPr>
        <p:spPr bwMode="auto">
          <a:xfrm>
            <a:off x="6346825" y="2690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696" name="Rectangle 8"/>
          <p:cNvSpPr>
            <a:spLocks noChangeArrowheads="1"/>
          </p:cNvSpPr>
          <p:nvPr/>
        </p:nvSpPr>
        <p:spPr bwMode="auto">
          <a:xfrm>
            <a:off x="6346825" y="2995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697" name="Rectangle 9"/>
          <p:cNvSpPr>
            <a:spLocks noChangeArrowheads="1"/>
          </p:cNvSpPr>
          <p:nvPr/>
        </p:nvSpPr>
        <p:spPr bwMode="auto">
          <a:xfrm>
            <a:off x="6346825" y="3300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698" name="Rectangle 10"/>
          <p:cNvSpPr>
            <a:spLocks noChangeArrowheads="1"/>
          </p:cNvSpPr>
          <p:nvPr/>
        </p:nvSpPr>
        <p:spPr bwMode="auto">
          <a:xfrm>
            <a:off x="6346825" y="3605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699" name="Rectangle 11"/>
          <p:cNvSpPr>
            <a:spLocks noChangeArrowheads="1"/>
          </p:cNvSpPr>
          <p:nvPr/>
        </p:nvSpPr>
        <p:spPr bwMode="auto">
          <a:xfrm>
            <a:off x="6346825" y="39100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700" name="Rectangle 12"/>
          <p:cNvSpPr>
            <a:spLocks noChangeArrowheads="1"/>
          </p:cNvSpPr>
          <p:nvPr/>
        </p:nvSpPr>
        <p:spPr bwMode="auto">
          <a:xfrm>
            <a:off x="6346825" y="4214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701" name="Rectangle 13"/>
          <p:cNvSpPr>
            <a:spLocks noChangeArrowheads="1"/>
          </p:cNvSpPr>
          <p:nvPr/>
        </p:nvSpPr>
        <p:spPr bwMode="auto">
          <a:xfrm>
            <a:off x="6346825" y="4519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702" name="Rectangle 14"/>
          <p:cNvSpPr>
            <a:spLocks noChangeArrowheads="1"/>
          </p:cNvSpPr>
          <p:nvPr/>
        </p:nvSpPr>
        <p:spPr bwMode="auto">
          <a:xfrm>
            <a:off x="6346825" y="48244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703" name="Rectangle 15"/>
          <p:cNvSpPr>
            <a:spLocks noChangeArrowheads="1"/>
          </p:cNvSpPr>
          <p:nvPr/>
        </p:nvSpPr>
        <p:spPr bwMode="auto">
          <a:xfrm>
            <a:off x="6346825" y="51292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704" name="Text Box 16"/>
          <p:cNvSpPr txBox="1">
            <a:spLocks noChangeArrowheads="1"/>
          </p:cNvSpPr>
          <p:nvPr/>
        </p:nvSpPr>
        <p:spPr bwMode="auto">
          <a:xfrm>
            <a:off x="6575425" y="1624013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242705" name="Rectangle 17"/>
          <p:cNvSpPr>
            <a:spLocks noChangeArrowheads="1"/>
          </p:cNvSpPr>
          <p:nvPr/>
        </p:nvSpPr>
        <p:spPr bwMode="auto">
          <a:xfrm>
            <a:off x="6346825" y="11668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706" name="Rectangle 18"/>
          <p:cNvSpPr>
            <a:spLocks noChangeArrowheads="1"/>
          </p:cNvSpPr>
          <p:nvPr/>
        </p:nvSpPr>
        <p:spPr bwMode="auto">
          <a:xfrm>
            <a:off x="6346825" y="1471613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2707" name="Text Box 19"/>
          <p:cNvSpPr txBox="1">
            <a:spLocks noChangeArrowheads="1"/>
          </p:cNvSpPr>
          <p:nvPr/>
        </p:nvSpPr>
        <p:spPr bwMode="auto">
          <a:xfrm>
            <a:off x="7154862" y="1143000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00000000</a:t>
            </a:r>
          </a:p>
          <a:p>
            <a:r>
              <a:rPr lang="en-US" sz="2000" b="1">
                <a:latin typeface="Courier New" pitchFamily="49" charset="0"/>
              </a:rPr>
              <a:t>00000001</a:t>
            </a:r>
          </a:p>
        </p:txBody>
      </p:sp>
      <p:sp>
        <p:nvSpPr>
          <p:cNvPr id="242708" name="Text Box 20"/>
          <p:cNvSpPr txBox="1">
            <a:spLocks noChangeArrowheads="1"/>
          </p:cNvSpPr>
          <p:nvPr/>
        </p:nvSpPr>
        <p:spPr bwMode="auto">
          <a:xfrm>
            <a:off x="7154862" y="2068513"/>
            <a:ext cx="1403350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00009240</a:t>
            </a:r>
          </a:p>
          <a:p>
            <a:r>
              <a:rPr lang="en-US" sz="2000" b="1">
                <a:latin typeface="Courier New" pitchFamily="49" charset="0"/>
              </a:rPr>
              <a:t>00009241</a:t>
            </a:r>
          </a:p>
          <a:p>
            <a:r>
              <a:rPr lang="en-US" sz="2000" b="1">
                <a:latin typeface="Courier New" pitchFamily="49" charset="0"/>
              </a:rPr>
              <a:t>00009242</a:t>
            </a:r>
          </a:p>
          <a:p>
            <a:r>
              <a:rPr lang="en-US" sz="2000" b="1">
                <a:latin typeface="Courier New" pitchFamily="49" charset="0"/>
              </a:rPr>
              <a:t>00009243</a:t>
            </a:r>
          </a:p>
          <a:p>
            <a:r>
              <a:rPr lang="en-US" sz="2000" b="1">
                <a:latin typeface="Courier New" pitchFamily="49" charset="0"/>
              </a:rPr>
              <a:t>00009244</a:t>
            </a:r>
          </a:p>
          <a:p>
            <a:r>
              <a:rPr lang="en-US" sz="2000" b="1">
                <a:latin typeface="Courier New" pitchFamily="49" charset="0"/>
              </a:rPr>
              <a:t>00009245</a:t>
            </a:r>
          </a:p>
          <a:p>
            <a:r>
              <a:rPr lang="en-US" sz="2000" b="1">
                <a:latin typeface="Courier New" pitchFamily="49" charset="0"/>
              </a:rPr>
              <a:t>00009246</a:t>
            </a:r>
          </a:p>
          <a:p>
            <a:r>
              <a:rPr lang="en-US" sz="2000" b="1">
                <a:latin typeface="Courier New" pitchFamily="49" charset="0"/>
              </a:rPr>
              <a:t>00009247</a:t>
            </a:r>
          </a:p>
          <a:p>
            <a:r>
              <a:rPr lang="en-US" sz="2000" b="1">
                <a:latin typeface="Courier New" pitchFamily="49" charset="0"/>
              </a:rPr>
              <a:t>00009248</a:t>
            </a:r>
          </a:p>
          <a:p>
            <a:r>
              <a:rPr lang="en-US" sz="2000" b="1">
                <a:latin typeface="Courier New" pitchFamily="49" charset="0"/>
              </a:rPr>
              <a:t>00009249</a:t>
            </a:r>
          </a:p>
          <a:p>
            <a:r>
              <a:rPr lang="en-US" sz="2000" b="1">
                <a:latin typeface="Courier New" pitchFamily="49" charset="0"/>
              </a:rPr>
              <a:t>00009250</a:t>
            </a:r>
          </a:p>
        </p:txBody>
      </p:sp>
      <p:grpSp>
        <p:nvGrpSpPr>
          <p:cNvPr id="242709" name="Group 21"/>
          <p:cNvGrpSpPr>
            <a:grpSpLocks/>
          </p:cNvGrpSpPr>
          <p:nvPr/>
        </p:nvGrpSpPr>
        <p:grpSpPr bwMode="auto">
          <a:xfrm>
            <a:off x="5638800" y="2057400"/>
            <a:ext cx="1630362" cy="1219200"/>
            <a:chOff x="3653" y="1200"/>
            <a:chExt cx="1027" cy="768"/>
          </a:xfrm>
        </p:grpSpPr>
        <p:grpSp>
          <p:nvGrpSpPr>
            <p:cNvPr id="242710" name="Group 22"/>
            <p:cNvGrpSpPr>
              <a:grpSpLocks/>
            </p:cNvGrpSpPr>
            <p:nvPr/>
          </p:nvGrpSpPr>
          <p:grpSpPr bwMode="auto">
            <a:xfrm>
              <a:off x="3653" y="1200"/>
              <a:ext cx="1027" cy="768"/>
              <a:chOff x="3816" y="2496"/>
              <a:chExt cx="1027" cy="768"/>
            </a:xfrm>
          </p:grpSpPr>
          <p:grpSp>
            <p:nvGrpSpPr>
              <p:cNvPr id="242711" name="Group 23"/>
              <p:cNvGrpSpPr>
                <a:grpSpLocks/>
              </p:cNvGrpSpPr>
              <p:nvPr/>
            </p:nvGrpSpPr>
            <p:grpSpPr bwMode="auto">
              <a:xfrm>
                <a:off x="3816" y="2496"/>
                <a:ext cx="1027" cy="768"/>
                <a:chOff x="3816" y="1728"/>
                <a:chExt cx="1027" cy="768"/>
              </a:xfrm>
            </p:grpSpPr>
            <p:sp>
              <p:nvSpPr>
                <p:cNvPr id="242712" name="Rectangle 24"/>
                <p:cNvSpPr>
                  <a:spLocks noChangeArrowheads="1"/>
                </p:cNvSpPr>
                <p:nvPr/>
              </p:nvSpPr>
              <p:spPr bwMode="auto">
                <a:xfrm>
                  <a:off x="4258" y="1743"/>
                  <a:ext cx="546" cy="753"/>
                </a:xfrm>
                <a:prstGeom prst="rect">
                  <a:avLst/>
                </a:prstGeom>
                <a:solidFill>
                  <a:srgbClr val="800000"/>
                </a:solidFill>
                <a:ln w="28575">
                  <a:solidFill>
                    <a:srgbClr val="FF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2713" name="Text Box 25"/>
                <p:cNvSpPr txBox="1">
                  <a:spLocks noChangeArrowheads="1"/>
                </p:cNvSpPr>
                <p:nvPr/>
              </p:nvSpPr>
              <p:spPr bwMode="auto">
                <a:xfrm>
                  <a:off x="3816" y="1728"/>
                  <a:ext cx="1027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8575">
                      <a:solidFill>
                        <a:srgbClr val="FF0000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rgbClr val="006666"/>
                      </a:solidFill>
                    </a:rPr>
                    <a:t>    x</a:t>
                  </a:r>
                  <a:r>
                    <a:rPr lang="en-US"/>
                    <a:t>          </a:t>
                  </a:r>
                </a:p>
              </p:txBody>
            </p:sp>
          </p:grpSp>
          <p:sp>
            <p:nvSpPr>
              <p:cNvPr id="242714" name="Text Box 26"/>
              <p:cNvSpPr txBox="1">
                <a:spLocks noChangeArrowheads="1"/>
              </p:cNvSpPr>
              <p:nvPr/>
            </p:nvSpPr>
            <p:spPr bwMode="auto">
              <a:xfrm>
                <a:off x="4224" y="2736"/>
                <a:ext cx="116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242715" name="Text Box 27"/>
            <p:cNvSpPr txBox="1">
              <a:spLocks noChangeArrowheads="1"/>
            </p:cNvSpPr>
            <p:nvPr/>
          </p:nvSpPr>
          <p:spPr bwMode="auto">
            <a:xfrm>
              <a:off x="4046" y="1440"/>
              <a:ext cx="43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    1</a:t>
              </a:r>
            </a:p>
          </p:txBody>
        </p:sp>
      </p:grpSp>
      <p:sp>
        <p:nvSpPr>
          <p:cNvPr id="242720" name="Line 32"/>
          <p:cNvSpPr>
            <a:spLocks noChangeShapeType="1"/>
          </p:cNvSpPr>
          <p:nvPr/>
        </p:nvSpPr>
        <p:spPr bwMode="auto">
          <a:xfrm>
            <a:off x="7285037" y="2384425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42725" name="Group 37"/>
          <p:cNvGrpSpPr>
            <a:grpSpLocks/>
          </p:cNvGrpSpPr>
          <p:nvPr/>
        </p:nvGrpSpPr>
        <p:grpSpPr bwMode="auto">
          <a:xfrm>
            <a:off x="5689600" y="3276600"/>
            <a:ext cx="1536700" cy="1219200"/>
            <a:chOff x="3683" y="1200"/>
            <a:chExt cx="968" cy="768"/>
          </a:xfrm>
        </p:grpSpPr>
        <p:grpSp>
          <p:nvGrpSpPr>
            <p:cNvPr id="242726" name="Group 38"/>
            <p:cNvGrpSpPr>
              <a:grpSpLocks/>
            </p:cNvGrpSpPr>
            <p:nvPr/>
          </p:nvGrpSpPr>
          <p:grpSpPr bwMode="auto">
            <a:xfrm>
              <a:off x="3683" y="1200"/>
              <a:ext cx="968" cy="768"/>
              <a:chOff x="3846" y="2496"/>
              <a:chExt cx="968" cy="768"/>
            </a:xfrm>
          </p:grpSpPr>
          <p:grpSp>
            <p:nvGrpSpPr>
              <p:cNvPr id="242727" name="Group 39"/>
              <p:cNvGrpSpPr>
                <a:grpSpLocks/>
              </p:cNvGrpSpPr>
              <p:nvPr/>
            </p:nvGrpSpPr>
            <p:grpSpPr bwMode="auto">
              <a:xfrm>
                <a:off x="3846" y="2496"/>
                <a:ext cx="968" cy="768"/>
                <a:chOff x="3846" y="1728"/>
                <a:chExt cx="968" cy="768"/>
              </a:xfrm>
            </p:grpSpPr>
            <p:sp>
              <p:nvSpPr>
                <p:cNvPr id="242728" name="Rectangle 40"/>
                <p:cNvSpPr>
                  <a:spLocks noChangeArrowheads="1"/>
                </p:cNvSpPr>
                <p:nvPr/>
              </p:nvSpPr>
              <p:spPr bwMode="auto">
                <a:xfrm>
                  <a:off x="4258" y="1743"/>
                  <a:ext cx="546" cy="753"/>
                </a:xfrm>
                <a:prstGeom prst="rect">
                  <a:avLst/>
                </a:prstGeom>
                <a:solidFill>
                  <a:srgbClr val="800000"/>
                </a:solidFill>
                <a:ln w="28575">
                  <a:solidFill>
                    <a:srgbClr val="FF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2729" name="Text Box 41"/>
                <p:cNvSpPr txBox="1">
                  <a:spLocks noChangeArrowheads="1"/>
                </p:cNvSpPr>
                <p:nvPr/>
              </p:nvSpPr>
              <p:spPr bwMode="auto">
                <a:xfrm>
                  <a:off x="3846" y="1728"/>
                  <a:ext cx="968" cy="29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8575">
                      <a:solidFill>
                        <a:srgbClr val="FF0000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rgbClr val="006666"/>
                      </a:solidFill>
                    </a:rPr>
                    <a:t> px</a:t>
                  </a:r>
                  <a:r>
                    <a:rPr lang="en-US" dirty="0"/>
                    <a:t>          </a:t>
                  </a:r>
                </a:p>
              </p:txBody>
            </p:sp>
          </p:grpSp>
          <p:sp>
            <p:nvSpPr>
              <p:cNvPr id="242730" name="Text Box 42"/>
              <p:cNvSpPr txBox="1">
                <a:spLocks noChangeArrowheads="1"/>
              </p:cNvSpPr>
              <p:nvPr/>
            </p:nvSpPr>
            <p:spPr bwMode="auto">
              <a:xfrm>
                <a:off x="4224" y="2736"/>
                <a:ext cx="116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242731" name="Text Box 43"/>
            <p:cNvSpPr txBox="1">
              <a:spLocks noChangeArrowheads="1"/>
            </p:cNvSpPr>
            <p:nvPr/>
          </p:nvSpPr>
          <p:spPr bwMode="auto">
            <a:xfrm>
              <a:off x="4046" y="1440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242732" name="Text Box 44"/>
          <p:cNvSpPr txBox="1">
            <a:spLocks noChangeArrowheads="1"/>
          </p:cNvSpPr>
          <p:nvPr/>
        </p:nvSpPr>
        <p:spPr bwMode="auto">
          <a:xfrm>
            <a:off x="6316662" y="3581400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FF00"/>
                </a:solidFill>
              </a:rPr>
              <a:t>9240</a:t>
            </a:r>
          </a:p>
        </p:txBody>
      </p:sp>
      <p:sp>
        <p:nvSpPr>
          <p:cNvPr id="242740" name="Rectangle 52"/>
          <p:cNvSpPr>
            <a:spLocks noChangeArrowheads="1"/>
          </p:cNvSpPr>
          <p:nvPr/>
        </p:nvSpPr>
        <p:spPr bwMode="auto">
          <a:xfrm>
            <a:off x="6469062" y="2438400"/>
            <a:ext cx="638175" cy="381000"/>
          </a:xfrm>
          <a:prstGeom prst="rect">
            <a:avLst/>
          </a:prstGeom>
          <a:solidFill>
            <a:srgbClr val="800000"/>
          </a:solidFill>
          <a:ln w="28575">
            <a:solidFill>
              <a:srgbClr val="8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600" dirty="0">
                <a:solidFill>
                  <a:srgbClr val="CCFFCC"/>
                </a:solidFill>
              </a:rPr>
              <a:t>5</a:t>
            </a:r>
          </a:p>
        </p:txBody>
      </p:sp>
      <p:sp>
        <p:nvSpPr>
          <p:cNvPr id="242748" name="Rectangle 60"/>
          <p:cNvSpPr>
            <a:spLocks noChangeArrowheads="1"/>
          </p:cNvSpPr>
          <p:nvPr/>
        </p:nvSpPr>
        <p:spPr bwMode="auto">
          <a:xfrm>
            <a:off x="685800" y="-76200"/>
            <a:ext cx="76200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/>
              <a:t>Another Pointer Example</a:t>
            </a:r>
          </a:p>
        </p:txBody>
      </p:sp>
      <p:sp>
        <p:nvSpPr>
          <p:cNvPr id="242752" name="Line 64"/>
          <p:cNvSpPr>
            <a:spLocks noChangeShapeType="1"/>
          </p:cNvSpPr>
          <p:nvPr/>
        </p:nvSpPr>
        <p:spPr bwMode="auto">
          <a:xfrm>
            <a:off x="485775" y="340042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42753" name="Line 65"/>
          <p:cNvSpPr>
            <a:spLocks noChangeShapeType="1"/>
          </p:cNvSpPr>
          <p:nvPr/>
        </p:nvSpPr>
        <p:spPr bwMode="auto">
          <a:xfrm>
            <a:off x="473075" y="39782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42754" name="Text Box 66"/>
          <p:cNvSpPr txBox="1">
            <a:spLocks noChangeArrowheads="1"/>
          </p:cNvSpPr>
          <p:nvPr/>
        </p:nvSpPr>
        <p:spPr bwMode="auto">
          <a:xfrm>
            <a:off x="1219200" y="3505200"/>
            <a:ext cx="927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3300"/>
                </a:solidFill>
              </a:rPr>
              <a:t>9240</a:t>
            </a:r>
          </a:p>
        </p:txBody>
      </p:sp>
      <p:sp>
        <p:nvSpPr>
          <p:cNvPr id="242755" name="Line 67"/>
          <p:cNvSpPr>
            <a:spLocks noChangeShapeType="1"/>
          </p:cNvSpPr>
          <p:nvPr/>
        </p:nvSpPr>
        <p:spPr bwMode="auto">
          <a:xfrm>
            <a:off x="76200" y="13716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42756" name="Line 68"/>
          <p:cNvSpPr>
            <a:spLocks noChangeShapeType="1"/>
          </p:cNvSpPr>
          <p:nvPr/>
        </p:nvSpPr>
        <p:spPr bwMode="auto">
          <a:xfrm>
            <a:off x="444500" y="19685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42757" name="Line 69"/>
          <p:cNvSpPr>
            <a:spLocks noChangeShapeType="1"/>
          </p:cNvSpPr>
          <p:nvPr/>
        </p:nvSpPr>
        <p:spPr bwMode="auto">
          <a:xfrm>
            <a:off x="136525" y="225742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42758" name="Line 70"/>
          <p:cNvSpPr>
            <a:spLocks noChangeShapeType="1"/>
          </p:cNvSpPr>
          <p:nvPr/>
        </p:nvSpPr>
        <p:spPr bwMode="auto">
          <a:xfrm>
            <a:off x="476250" y="45751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42763" name="Text Box 75"/>
          <p:cNvSpPr txBox="1">
            <a:spLocks noChangeArrowheads="1"/>
          </p:cNvSpPr>
          <p:nvPr/>
        </p:nvSpPr>
        <p:spPr bwMode="auto">
          <a:xfrm>
            <a:off x="4152900" y="5598340"/>
            <a:ext cx="47625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6600CC"/>
                </a:solidFill>
              </a:rPr>
              <a:t>Cool – that works!</a:t>
            </a:r>
            <a:r>
              <a:rPr lang="en-US" dirty="0"/>
              <a:t>  We can use </a:t>
            </a:r>
            <a:r>
              <a:rPr lang="en-US" dirty="0">
                <a:solidFill>
                  <a:srgbClr val="6600CC"/>
                </a:solidFill>
              </a:rPr>
              <a:t>pointers</a:t>
            </a:r>
            <a:r>
              <a:rPr lang="en-US" dirty="0"/>
              <a:t> to modify variables from other functions!</a:t>
            </a:r>
          </a:p>
        </p:txBody>
      </p:sp>
      <p:sp>
        <p:nvSpPr>
          <p:cNvPr id="57" name="Text Box 23"/>
          <p:cNvSpPr txBox="1">
            <a:spLocks noChangeArrowheads="1"/>
          </p:cNvSpPr>
          <p:nvPr/>
        </p:nvSpPr>
        <p:spPr bwMode="auto">
          <a:xfrm>
            <a:off x="253860" y="5581471"/>
            <a:ext cx="36576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/>
              <a:t>Let’s use pointers to modify a variable inside of another function.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286000" y="4394186"/>
            <a:ext cx="1340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66"/>
                </a:solidFill>
              </a:rPr>
              <a:t>// prints 5</a:t>
            </a:r>
          </a:p>
        </p:txBody>
      </p:sp>
      <p:sp>
        <p:nvSpPr>
          <p:cNvPr id="59" name="AutoShape 63"/>
          <p:cNvSpPr>
            <a:spLocks/>
          </p:cNvSpPr>
          <p:nvPr/>
        </p:nvSpPr>
        <p:spPr bwMode="auto">
          <a:xfrm>
            <a:off x="2590800" y="2061446"/>
            <a:ext cx="3124200" cy="906308"/>
          </a:xfrm>
          <a:prstGeom prst="borderCallout1">
            <a:avLst>
              <a:gd name="adj1" fmla="val 13042"/>
              <a:gd name="adj2" fmla="val -1481"/>
              <a:gd name="adj3" fmla="val -7249"/>
              <a:gd name="adj4" fmla="val -17334"/>
            </a:avLst>
          </a:prstGeom>
          <a:solidFill>
            <a:srgbClr val="CCFFCC"/>
          </a:solidFill>
          <a:ln w="31750">
            <a:solidFill>
              <a:schemeClr val="tx1"/>
            </a:solidFill>
            <a:miter lim="800000"/>
            <a:headEnd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dirty="0"/>
              <a:t>“Store a value of 5 at location          .”</a:t>
            </a:r>
          </a:p>
        </p:txBody>
      </p:sp>
      <p:sp>
        <p:nvSpPr>
          <p:cNvPr id="60" name="Text Box 37"/>
          <p:cNvSpPr txBox="1">
            <a:spLocks noChangeArrowheads="1"/>
          </p:cNvSpPr>
          <p:nvPr/>
        </p:nvSpPr>
        <p:spPr bwMode="auto">
          <a:xfrm>
            <a:off x="6316508" y="3581400"/>
            <a:ext cx="93487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9240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2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2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1.11111E-6 L 0.07604 -0.3912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427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02" y="-19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42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1.34166E-6 L -0.20937 -0.16331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69" y="-81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2427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2427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2427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 nodeType="clickPar">
                      <p:stCondLst>
                        <p:cond delay="indefinite"/>
                      </p:stCondLst>
                      <p:childTnLst>
                        <p:par>
                          <p:cTn id="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2427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2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2427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2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 nodeType="clickPar">
                      <p:stCondLst>
                        <p:cond delay="indefinite"/>
                      </p:stCondLst>
                      <p:childTnLst>
                        <p:par>
                          <p:cTn id="1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 nodeType="clickPar">
                      <p:stCondLst>
                        <p:cond delay="indefinite"/>
                      </p:stCondLst>
                      <p:childTnLst>
                        <p:par>
                          <p:cTn id="1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 nodeType="clickPar">
                      <p:stCondLst>
                        <p:cond delay="indefinite"/>
                      </p:stCondLst>
                      <p:childTnLst>
                        <p:par>
                          <p:cTn id="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42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242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2720" grpId="0" animBg="1"/>
      <p:bldP spid="242720" grpId="1" animBg="1"/>
      <p:bldP spid="242732" grpId="0"/>
      <p:bldP spid="242732" grpId="1"/>
      <p:bldP spid="242740" grpId="0" animBg="1"/>
      <p:bldP spid="242752" grpId="0" animBg="1"/>
      <p:bldP spid="242752" grpId="1" animBg="1"/>
      <p:bldP spid="242753" grpId="0" animBg="1"/>
      <p:bldP spid="242753" grpId="1" animBg="1"/>
      <p:bldP spid="242754" grpId="0"/>
      <p:bldP spid="242754" grpId="1"/>
      <p:bldP spid="242755" grpId="0" animBg="1"/>
      <p:bldP spid="242755" grpId="1" animBg="1"/>
      <p:bldP spid="242756" grpId="0" animBg="1"/>
      <p:bldP spid="242756" grpId="1" animBg="1"/>
      <p:bldP spid="242757" grpId="0" animBg="1"/>
      <p:bldP spid="242757" grpId="1" animBg="1"/>
      <p:bldP spid="242758" grpId="0" animBg="1"/>
      <p:bldP spid="242758" grpId="1" animBg="1"/>
      <p:bldP spid="242763" grpId="0"/>
      <p:bldP spid="58" grpId="0"/>
      <p:bldP spid="59" grpId="0" animBg="1"/>
      <p:bldP spid="59" grpId="1" animBg="1"/>
      <p:bldP spid="60" grpId="0"/>
      <p:bldP spid="60" grpId="1"/>
      <p:bldP spid="60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62"/>
          <p:cNvGrpSpPr>
            <a:grpSpLocks/>
          </p:cNvGrpSpPr>
          <p:nvPr/>
        </p:nvGrpSpPr>
        <p:grpSpPr bwMode="auto">
          <a:xfrm>
            <a:off x="-260968" y="1151092"/>
            <a:ext cx="3971970" cy="4046538"/>
            <a:chOff x="-346" y="642"/>
            <a:chExt cx="4138" cy="2549"/>
          </a:xfrm>
        </p:grpSpPr>
        <p:sp>
          <p:nvSpPr>
            <p:cNvPr id="54" name="Rectangle 2"/>
            <p:cNvSpPr>
              <a:spLocks noChangeArrowheads="1"/>
            </p:cNvSpPr>
            <p:nvPr/>
          </p:nvSpPr>
          <p:spPr bwMode="auto">
            <a:xfrm>
              <a:off x="96" y="642"/>
              <a:ext cx="3696" cy="2496"/>
            </a:xfrm>
            <a:prstGeom prst="rect">
              <a:avLst/>
            </a:prstGeom>
            <a:solidFill>
              <a:srgbClr val="ABFFE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Rectangle 3"/>
            <p:cNvSpPr>
              <a:spLocks noChangeArrowheads="1"/>
            </p:cNvSpPr>
            <p:nvPr/>
          </p:nvSpPr>
          <p:spPr bwMode="auto">
            <a:xfrm>
              <a:off x="-346" y="690"/>
              <a:ext cx="3984" cy="2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indent="45720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void set(int </a:t>
              </a:r>
              <a:r>
                <a:rPr lang="en-US" b="1" dirty="0">
                  <a:solidFill>
                    <a:srgbClr val="990000"/>
                  </a:solidFill>
                  <a:latin typeface="Courier New" pitchFamily="49" charset="0"/>
                  <a:ea typeface="MS Mincho" pitchFamily="49" charset="-128"/>
                </a:rPr>
                <a:t>*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px)   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</a:t>
              </a:r>
              <a:r>
                <a:rPr lang="en-US" sz="1900" b="1" dirty="0">
                  <a:solidFill>
                    <a:srgbClr val="990000"/>
                  </a:solidFill>
                  <a:latin typeface="Courier New" pitchFamily="49" charset="0"/>
                  <a:ea typeface="MS Mincho" pitchFamily="49" charset="-128"/>
                </a:rPr>
                <a:t>*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px = 5;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}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 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main()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{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int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x = 1;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 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set(&amp;x);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 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  </a:t>
              </a:r>
              <a:r>
                <a:rPr lang="en-US" sz="1900" b="1" dirty="0" err="1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cout</a:t>
              </a:r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  <a:ea typeface="MS Mincho" pitchFamily="49" charset="-128"/>
                </a:rPr>
                <a:t> &lt;&lt; x;</a:t>
              </a:r>
              <a:endParaRPr lang="en-US" sz="1900" dirty="0">
                <a:solidFill>
                  <a:schemeClr val="tx1"/>
                </a:solidFill>
                <a:latin typeface="Courier New" pitchFamily="49" charset="0"/>
              </a:endParaRPr>
            </a:p>
            <a:p>
              <a:pPr indent="457200" eaLnBrk="0" hangingPunct="0"/>
              <a:r>
                <a:rPr lang="en-US" sz="1900" b="1" dirty="0">
                  <a:solidFill>
                    <a:schemeClr val="tx1"/>
                  </a:solidFill>
                  <a:latin typeface="Courier New" pitchFamily="49" charset="0"/>
                </a:rPr>
                <a:t>}</a:t>
              </a:r>
              <a:r>
                <a:rPr lang="en-US" sz="1900" dirty="0">
                  <a:solidFill>
                    <a:schemeClr val="tx1"/>
                  </a:solidFill>
                  <a:latin typeface="Courier New" pitchFamily="49" charset="0"/>
                </a:rPr>
                <a:t> </a:t>
              </a:r>
            </a:p>
          </p:txBody>
        </p:sp>
      </p:grpSp>
      <p:sp>
        <p:nvSpPr>
          <p:cNvPr id="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2FBD-423C-4F5E-BAE9-59C45BA20BB5}" type="slidenum">
              <a:rPr lang="en-US"/>
              <a:pPr/>
              <a:t>9</a:t>
            </a:fld>
            <a:endParaRPr lang="en-US"/>
          </a:p>
        </p:txBody>
      </p:sp>
      <p:sp>
        <p:nvSpPr>
          <p:cNvPr id="3655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152400"/>
            <a:ext cx="8991600" cy="1143000"/>
          </a:xfrm>
        </p:spPr>
        <p:txBody>
          <a:bodyPr/>
          <a:lstStyle/>
          <a:p>
            <a:r>
              <a:rPr lang="en-US" sz="4000" dirty="0"/>
              <a:t>What if We Didn’t Use Pointers?</a:t>
            </a:r>
          </a:p>
        </p:txBody>
      </p:sp>
      <p:sp>
        <p:nvSpPr>
          <p:cNvPr id="365594" name="Text Box 26"/>
          <p:cNvSpPr txBox="1">
            <a:spLocks noChangeArrowheads="1"/>
          </p:cNvSpPr>
          <p:nvPr/>
        </p:nvSpPr>
        <p:spPr bwMode="auto">
          <a:xfrm>
            <a:off x="3886200" y="1150203"/>
            <a:ext cx="49530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/>
              <a:t>Now what would happen if we didn’t use pointers in our code?</a:t>
            </a:r>
          </a:p>
        </p:txBody>
      </p:sp>
      <p:sp>
        <p:nvSpPr>
          <p:cNvPr id="365595" name="Line 27"/>
          <p:cNvSpPr>
            <a:spLocks noChangeShapeType="1"/>
          </p:cNvSpPr>
          <p:nvPr/>
        </p:nvSpPr>
        <p:spPr bwMode="auto">
          <a:xfrm>
            <a:off x="377825" y="35052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65596" name="Rectangle 28"/>
          <p:cNvSpPr>
            <a:spLocks noChangeArrowheads="1"/>
          </p:cNvSpPr>
          <p:nvPr/>
        </p:nvSpPr>
        <p:spPr bwMode="auto">
          <a:xfrm>
            <a:off x="6932613" y="34258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597" name="Rectangle 29"/>
          <p:cNvSpPr>
            <a:spLocks noChangeArrowheads="1"/>
          </p:cNvSpPr>
          <p:nvPr/>
        </p:nvSpPr>
        <p:spPr bwMode="auto">
          <a:xfrm>
            <a:off x="6932613" y="37306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598" name="Rectangle 30"/>
          <p:cNvSpPr>
            <a:spLocks noChangeArrowheads="1"/>
          </p:cNvSpPr>
          <p:nvPr/>
        </p:nvSpPr>
        <p:spPr bwMode="auto">
          <a:xfrm>
            <a:off x="6932613" y="40354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599" name="Rectangle 31"/>
          <p:cNvSpPr>
            <a:spLocks noChangeArrowheads="1"/>
          </p:cNvSpPr>
          <p:nvPr/>
        </p:nvSpPr>
        <p:spPr bwMode="auto">
          <a:xfrm>
            <a:off x="6932613" y="43402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00" name="Rectangle 32"/>
          <p:cNvSpPr>
            <a:spLocks noChangeArrowheads="1"/>
          </p:cNvSpPr>
          <p:nvPr/>
        </p:nvSpPr>
        <p:spPr bwMode="auto">
          <a:xfrm>
            <a:off x="6932613" y="46450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01" name="Rectangle 33"/>
          <p:cNvSpPr>
            <a:spLocks noChangeArrowheads="1"/>
          </p:cNvSpPr>
          <p:nvPr/>
        </p:nvSpPr>
        <p:spPr bwMode="auto">
          <a:xfrm>
            <a:off x="6932613" y="49498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02" name="Rectangle 34"/>
          <p:cNvSpPr>
            <a:spLocks noChangeArrowheads="1"/>
          </p:cNvSpPr>
          <p:nvPr/>
        </p:nvSpPr>
        <p:spPr bwMode="auto">
          <a:xfrm>
            <a:off x="6932613" y="52546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03" name="Rectangle 35"/>
          <p:cNvSpPr>
            <a:spLocks noChangeArrowheads="1"/>
          </p:cNvSpPr>
          <p:nvPr/>
        </p:nvSpPr>
        <p:spPr bwMode="auto">
          <a:xfrm>
            <a:off x="6932613" y="55594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04" name="Rectangle 36"/>
          <p:cNvSpPr>
            <a:spLocks noChangeArrowheads="1"/>
          </p:cNvSpPr>
          <p:nvPr/>
        </p:nvSpPr>
        <p:spPr bwMode="auto">
          <a:xfrm>
            <a:off x="6932613" y="58642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05" name="Rectangle 37"/>
          <p:cNvSpPr>
            <a:spLocks noChangeArrowheads="1"/>
          </p:cNvSpPr>
          <p:nvPr/>
        </p:nvSpPr>
        <p:spPr bwMode="auto">
          <a:xfrm>
            <a:off x="6932613" y="61690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06" name="Rectangle 38"/>
          <p:cNvSpPr>
            <a:spLocks noChangeArrowheads="1"/>
          </p:cNvSpPr>
          <p:nvPr/>
        </p:nvSpPr>
        <p:spPr bwMode="auto">
          <a:xfrm>
            <a:off x="6932613" y="64738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07" name="Text Box 39"/>
          <p:cNvSpPr txBox="1">
            <a:spLocks noChangeArrowheads="1"/>
          </p:cNvSpPr>
          <p:nvPr/>
        </p:nvSpPr>
        <p:spPr bwMode="auto">
          <a:xfrm>
            <a:off x="7161213" y="2968625"/>
            <a:ext cx="390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…</a:t>
            </a:r>
          </a:p>
        </p:txBody>
      </p:sp>
      <p:sp>
        <p:nvSpPr>
          <p:cNvPr id="365608" name="Rectangle 40"/>
          <p:cNvSpPr>
            <a:spLocks noChangeArrowheads="1"/>
          </p:cNvSpPr>
          <p:nvPr/>
        </p:nvSpPr>
        <p:spPr bwMode="auto">
          <a:xfrm>
            <a:off x="6932613" y="25114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09" name="Rectangle 41"/>
          <p:cNvSpPr>
            <a:spLocks noChangeArrowheads="1"/>
          </p:cNvSpPr>
          <p:nvPr/>
        </p:nvSpPr>
        <p:spPr bwMode="auto">
          <a:xfrm>
            <a:off x="6932613" y="2816225"/>
            <a:ext cx="838200" cy="3048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5610" name="Text Box 42"/>
          <p:cNvSpPr txBox="1">
            <a:spLocks noChangeArrowheads="1"/>
          </p:cNvSpPr>
          <p:nvPr/>
        </p:nvSpPr>
        <p:spPr bwMode="auto">
          <a:xfrm>
            <a:off x="7740650" y="2487613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00000000</a:t>
            </a:r>
          </a:p>
          <a:p>
            <a:r>
              <a:rPr lang="en-US" sz="2000" b="1">
                <a:latin typeface="Courier New" pitchFamily="49" charset="0"/>
              </a:rPr>
              <a:t>00000001</a:t>
            </a:r>
          </a:p>
        </p:txBody>
      </p:sp>
      <p:sp>
        <p:nvSpPr>
          <p:cNvPr id="365611" name="Text Box 43"/>
          <p:cNvSpPr txBox="1">
            <a:spLocks noChangeArrowheads="1"/>
          </p:cNvSpPr>
          <p:nvPr/>
        </p:nvSpPr>
        <p:spPr bwMode="auto">
          <a:xfrm>
            <a:off x="7740650" y="3413125"/>
            <a:ext cx="1403350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>
                <a:latin typeface="Courier New" pitchFamily="49" charset="0"/>
              </a:rPr>
              <a:t>00009240</a:t>
            </a:r>
          </a:p>
          <a:p>
            <a:r>
              <a:rPr lang="en-US" sz="2000" b="1">
                <a:latin typeface="Courier New" pitchFamily="49" charset="0"/>
              </a:rPr>
              <a:t>00009241</a:t>
            </a:r>
          </a:p>
          <a:p>
            <a:r>
              <a:rPr lang="en-US" sz="2000" b="1">
                <a:latin typeface="Courier New" pitchFamily="49" charset="0"/>
              </a:rPr>
              <a:t>00009242</a:t>
            </a:r>
          </a:p>
          <a:p>
            <a:r>
              <a:rPr lang="en-US" sz="2000" b="1">
                <a:latin typeface="Courier New" pitchFamily="49" charset="0"/>
              </a:rPr>
              <a:t>00009243</a:t>
            </a:r>
          </a:p>
          <a:p>
            <a:r>
              <a:rPr lang="en-US" sz="2000" b="1">
                <a:latin typeface="Courier New" pitchFamily="49" charset="0"/>
              </a:rPr>
              <a:t>00009244</a:t>
            </a:r>
          </a:p>
          <a:p>
            <a:r>
              <a:rPr lang="en-US" sz="2000" b="1">
                <a:latin typeface="Courier New" pitchFamily="49" charset="0"/>
              </a:rPr>
              <a:t>00009245</a:t>
            </a:r>
          </a:p>
          <a:p>
            <a:r>
              <a:rPr lang="en-US" sz="2000" b="1">
                <a:latin typeface="Courier New" pitchFamily="49" charset="0"/>
              </a:rPr>
              <a:t>00009246</a:t>
            </a:r>
          </a:p>
          <a:p>
            <a:r>
              <a:rPr lang="en-US" sz="2000" b="1">
                <a:latin typeface="Courier New" pitchFamily="49" charset="0"/>
              </a:rPr>
              <a:t>00009247</a:t>
            </a:r>
          </a:p>
          <a:p>
            <a:r>
              <a:rPr lang="en-US" sz="2000" b="1">
                <a:latin typeface="Courier New" pitchFamily="49" charset="0"/>
              </a:rPr>
              <a:t>00009248</a:t>
            </a:r>
          </a:p>
          <a:p>
            <a:r>
              <a:rPr lang="en-US" sz="2000" b="1">
                <a:latin typeface="Courier New" pitchFamily="49" charset="0"/>
              </a:rPr>
              <a:t>00009249</a:t>
            </a:r>
          </a:p>
          <a:p>
            <a:r>
              <a:rPr lang="en-US" sz="2000" b="1">
                <a:latin typeface="Courier New" pitchFamily="49" charset="0"/>
              </a:rPr>
              <a:t>00009250</a:t>
            </a:r>
          </a:p>
        </p:txBody>
      </p:sp>
      <p:grpSp>
        <p:nvGrpSpPr>
          <p:cNvPr id="365612" name="Group 44"/>
          <p:cNvGrpSpPr>
            <a:grpSpLocks/>
          </p:cNvGrpSpPr>
          <p:nvPr/>
        </p:nvGrpSpPr>
        <p:grpSpPr bwMode="auto">
          <a:xfrm>
            <a:off x="6357938" y="3402013"/>
            <a:ext cx="1435100" cy="1219200"/>
            <a:chOff x="3900" y="2496"/>
            <a:chExt cx="904" cy="768"/>
          </a:xfrm>
        </p:grpSpPr>
        <p:grpSp>
          <p:nvGrpSpPr>
            <p:cNvPr id="365613" name="Group 45"/>
            <p:cNvGrpSpPr>
              <a:grpSpLocks/>
            </p:cNvGrpSpPr>
            <p:nvPr/>
          </p:nvGrpSpPr>
          <p:grpSpPr bwMode="auto">
            <a:xfrm>
              <a:off x="3900" y="2496"/>
              <a:ext cx="904" cy="768"/>
              <a:chOff x="3900" y="1728"/>
              <a:chExt cx="904" cy="768"/>
            </a:xfrm>
          </p:grpSpPr>
          <p:sp>
            <p:nvSpPr>
              <p:cNvPr id="365614" name="Rectangle 46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800000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5615" name="Text Box 47"/>
              <p:cNvSpPr txBox="1">
                <a:spLocks noChangeArrowheads="1"/>
              </p:cNvSpPr>
              <p:nvPr/>
            </p:nvSpPr>
            <p:spPr bwMode="auto">
              <a:xfrm>
                <a:off x="3900" y="1728"/>
                <a:ext cx="856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>
                    <a:solidFill>
                      <a:srgbClr val="006666"/>
                    </a:solidFill>
                  </a:rPr>
                  <a:t> x</a:t>
                </a:r>
                <a:r>
                  <a:rPr lang="en-US"/>
                  <a:t>          </a:t>
                </a:r>
              </a:p>
            </p:txBody>
          </p:sp>
        </p:grpSp>
        <p:sp>
          <p:nvSpPr>
            <p:cNvPr id="365616" name="Text Box 48"/>
            <p:cNvSpPr txBox="1">
              <a:spLocks noChangeArrowheads="1"/>
            </p:cNvSpPr>
            <p:nvPr/>
          </p:nvSpPr>
          <p:spPr bwMode="auto">
            <a:xfrm>
              <a:off x="4224" y="2736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365617" name="Text Box 49"/>
          <p:cNvSpPr txBox="1">
            <a:spLocks noChangeArrowheads="1"/>
          </p:cNvSpPr>
          <p:nvPr/>
        </p:nvSpPr>
        <p:spPr bwMode="auto">
          <a:xfrm>
            <a:off x="6848475" y="3783013"/>
            <a:ext cx="682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FF00"/>
                </a:solidFill>
              </a:rPr>
              <a:t>    1</a:t>
            </a:r>
          </a:p>
        </p:txBody>
      </p:sp>
      <p:sp>
        <p:nvSpPr>
          <p:cNvPr id="365618" name="Line 50"/>
          <p:cNvSpPr>
            <a:spLocks noChangeShapeType="1"/>
          </p:cNvSpPr>
          <p:nvPr/>
        </p:nvSpPr>
        <p:spPr bwMode="auto">
          <a:xfrm>
            <a:off x="365125" y="408305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65619" name="Text Box 51"/>
          <p:cNvSpPr txBox="1">
            <a:spLocks noChangeArrowheads="1"/>
          </p:cNvSpPr>
          <p:nvPr/>
        </p:nvSpPr>
        <p:spPr bwMode="auto">
          <a:xfrm>
            <a:off x="1355725" y="3657600"/>
            <a:ext cx="3206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3300"/>
                </a:solidFill>
              </a:rPr>
              <a:t>1</a:t>
            </a:r>
          </a:p>
        </p:txBody>
      </p:sp>
      <p:sp>
        <p:nvSpPr>
          <p:cNvPr id="365620" name="Line 52"/>
          <p:cNvSpPr>
            <a:spLocks noChangeShapeType="1"/>
          </p:cNvSpPr>
          <p:nvPr/>
        </p:nvSpPr>
        <p:spPr bwMode="auto">
          <a:xfrm>
            <a:off x="-31750" y="14763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365621" name="Group 53"/>
          <p:cNvGrpSpPr>
            <a:grpSpLocks/>
          </p:cNvGrpSpPr>
          <p:nvPr/>
        </p:nvGrpSpPr>
        <p:grpSpPr bwMode="auto">
          <a:xfrm>
            <a:off x="6267450" y="4921250"/>
            <a:ext cx="1536700" cy="1219200"/>
            <a:chOff x="3844" y="2496"/>
            <a:chExt cx="968" cy="768"/>
          </a:xfrm>
        </p:grpSpPr>
        <p:grpSp>
          <p:nvGrpSpPr>
            <p:cNvPr id="365622" name="Group 54"/>
            <p:cNvGrpSpPr>
              <a:grpSpLocks/>
            </p:cNvGrpSpPr>
            <p:nvPr/>
          </p:nvGrpSpPr>
          <p:grpSpPr bwMode="auto">
            <a:xfrm>
              <a:off x="3844" y="2496"/>
              <a:ext cx="968" cy="768"/>
              <a:chOff x="3844" y="1728"/>
              <a:chExt cx="968" cy="768"/>
            </a:xfrm>
          </p:grpSpPr>
          <p:sp>
            <p:nvSpPr>
              <p:cNvPr id="365623" name="Rectangle 55"/>
              <p:cNvSpPr>
                <a:spLocks noChangeArrowheads="1"/>
              </p:cNvSpPr>
              <p:nvPr/>
            </p:nvSpPr>
            <p:spPr bwMode="auto">
              <a:xfrm>
                <a:off x="4258" y="1743"/>
                <a:ext cx="546" cy="753"/>
              </a:xfrm>
              <a:prstGeom prst="rect">
                <a:avLst/>
              </a:prstGeom>
              <a:solidFill>
                <a:srgbClr val="800000"/>
              </a:solidFill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5624" name="Text Box 56"/>
              <p:cNvSpPr txBox="1">
                <a:spLocks noChangeArrowheads="1"/>
              </p:cNvSpPr>
              <p:nvPr/>
            </p:nvSpPr>
            <p:spPr bwMode="auto">
              <a:xfrm>
                <a:off x="3844" y="1728"/>
                <a:ext cx="968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FF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6666"/>
                    </a:solidFill>
                  </a:rPr>
                  <a:t> px</a:t>
                </a:r>
                <a:r>
                  <a:rPr lang="en-US" dirty="0"/>
                  <a:t>          </a:t>
                </a:r>
              </a:p>
            </p:txBody>
          </p:sp>
        </p:grpSp>
        <p:sp>
          <p:nvSpPr>
            <p:cNvPr id="365625" name="Text Box 57"/>
            <p:cNvSpPr txBox="1">
              <a:spLocks noChangeArrowheads="1"/>
            </p:cNvSpPr>
            <p:nvPr/>
          </p:nvSpPr>
          <p:spPr bwMode="auto">
            <a:xfrm>
              <a:off x="4224" y="2736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FF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365626" name="Text Box 58"/>
          <p:cNvSpPr txBox="1">
            <a:spLocks noChangeArrowheads="1"/>
          </p:cNvSpPr>
          <p:nvPr/>
        </p:nvSpPr>
        <p:spPr bwMode="auto">
          <a:xfrm>
            <a:off x="6858000" y="5257800"/>
            <a:ext cx="682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FF00"/>
                </a:solidFill>
              </a:rPr>
              <a:t>    1</a:t>
            </a:r>
          </a:p>
        </p:txBody>
      </p:sp>
      <p:sp>
        <p:nvSpPr>
          <p:cNvPr id="365628" name="Text Box 60"/>
          <p:cNvSpPr txBox="1">
            <a:spLocks noChangeArrowheads="1"/>
          </p:cNvSpPr>
          <p:nvPr/>
        </p:nvSpPr>
        <p:spPr bwMode="auto">
          <a:xfrm>
            <a:off x="6843713" y="5257800"/>
            <a:ext cx="7318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CCFFCC"/>
                </a:solidFill>
              </a:rPr>
              <a:t>    5</a:t>
            </a:r>
          </a:p>
        </p:txBody>
      </p:sp>
      <p:sp>
        <p:nvSpPr>
          <p:cNvPr id="365629" name="Line 61"/>
          <p:cNvSpPr>
            <a:spLocks noChangeShapeType="1"/>
          </p:cNvSpPr>
          <p:nvPr/>
        </p:nvSpPr>
        <p:spPr bwMode="auto">
          <a:xfrm>
            <a:off x="28575" y="236220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65630" name="Text Box 62"/>
          <p:cNvSpPr txBox="1">
            <a:spLocks noChangeArrowheads="1"/>
          </p:cNvSpPr>
          <p:nvPr/>
        </p:nvSpPr>
        <p:spPr bwMode="auto">
          <a:xfrm>
            <a:off x="536637" y="5334000"/>
            <a:ext cx="5392823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Oh no! We tried to change the value of x</a:t>
            </a:r>
            <a:br>
              <a:rPr lang="en-US" sz="2000" dirty="0"/>
            </a:br>
            <a:r>
              <a:rPr lang="en-US" sz="2000" dirty="0"/>
              <a:t>in </a:t>
            </a:r>
            <a:r>
              <a:rPr lang="en-US" sz="2000" dirty="0">
                <a:solidFill>
                  <a:srgbClr val="6600CC"/>
                </a:solidFill>
              </a:rPr>
              <a:t>set </a:t>
            </a:r>
            <a:r>
              <a:rPr lang="en-US" sz="2000" dirty="0"/>
              <a:t>but it only changed the local variable!</a:t>
            </a:r>
          </a:p>
        </p:txBody>
      </p:sp>
      <p:sp>
        <p:nvSpPr>
          <p:cNvPr id="365631" name="Line 63"/>
          <p:cNvSpPr>
            <a:spLocks noChangeShapeType="1"/>
          </p:cNvSpPr>
          <p:nvPr/>
        </p:nvSpPr>
        <p:spPr bwMode="auto">
          <a:xfrm>
            <a:off x="368300" y="4679950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49" name="Rectangle 4"/>
          <p:cNvSpPr>
            <a:spLocks noChangeArrowheads="1"/>
          </p:cNvSpPr>
          <p:nvPr/>
        </p:nvSpPr>
        <p:spPr bwMode="auto">
          <a:xfrm>
            <a:off x="2167654" y="1319002"/>
            <a:ext cx="162852" cy="254765"/>
          </a:xfrm>
          <a:prstGeom prst="rect">
            <a:avLst/>
          </a:prstGeom>
          <a:solidFill>
            <a:srgbClr val="ABFFE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Rectangle 4"/>
          <p:cNvSpPr>
            <a:spLocks noChangeArrowheads="1"/>
          </p:cNvSpPr>
          <p:nvPr/>
        </p:nvSpPr>
        <p:spPr bwMode="auto">
          <a:xfrm>
            <a:off x="698950" y="1915902"/>
            <a:ext cx="162852" cy="254765"/>
          </a:xfrm>
          <a:prstGeom prst="rect">
            <a:avLst/>
          </a:prstGeom>
          <a:solidFill>
            <a:srgbClr val="ABFFE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Rectangle 4"/>
          <p:cNvSpPr>
            <a:spLocks noChangeArrowheads="1"/>
          </p:cNvSpPr>
          <p:nvPr/>
        </p:nvSpPr>
        <p:spPr bwMode="auto">
          <a:xfrm>
            <a:off x="1294726" y="3961185"/>
            <a:ext cx="162852" cy="254765"/>
          </a:xfrm>
          <a:prstGeom prst="rect">
            <a:avLst/>
          </a:prstGeom>
          <a:solidFill>
            <a:srgbClr val="ABFFE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2" name="Text Box 62"/>
          <p:cNvSpPr txBox="1">
            <a:spLocks noChangeArrowheads="1"/>
          </p:cNvSpPr>
          <p:nvPr/>
        </p:nvSpPr>
        <p:spPr bwMode="auto">
          <a:xfrm>
            <a:off x="465851" y="6243935"/>
            <a:ext cx="553549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Had we used a pointer, it would have worked!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209800" y="4507468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66"/>
                </a:solidFill>
              </a:rPr>
              <a:t>// prints 1</a:t>
            </a:r>
          </a:p>
        </p:txBody>
      </p:sp>
      <p:sp>
        <p:nvSpPr>
          <p:cNvPr id="365627" name="Line 59"/>
          <p:cNvSpPr>
            <a:spLocks noChangeShapeType="1"/>
          </p:cNvSpPr>
          <p:nvPr/>
        </p:nvSpPr>
        <p:spPr bwMode="auto">
          <a:xfrm>
            <a:off x="467180" y="2073275"/>
            <a:ext cx="304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3.33333E-6 L 0.1033 -0.37778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3656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56" y="-18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5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5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2000"/>
                                        <p:tgtEl>
                                          <p:spTgt spid="3656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65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656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656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656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65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 nodeType="clickPar">
                      <p:stCondLst>
                        <p:cond delay="indefinite"/>
                      </p:stCondLst>
                      <p:childTnLst>
                        <p:par>
                          <p:cTn id="1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 nodeType="clickPar">
                      <p:stCondLst>
                        <p:cond delay="indefinite"/>
                      </p:stCondLst>
                      <p:childTnLst>
                        <p:par>
                          <p:cTn id="1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5594" grpId="0"/>
      <p:bldP spid="365595" grpId="0" animBg="1"/>
      <p:bldP spid="365595" grpId="1" animBg="1"/>
      <p:bldP spid="365617" grpId="0" autoUpdateAnimBg="0"/>
      <p:bldP spid="365618" grpId="0" animBg="1"/>
      <p:bldP spid="365618" grpId="1" animBg="1"/>
      <p:bldP spid="365619" grpId="0"/>
      <p:bldP spid="365619" grpId="1"/>
      <p:bldP spid="365620" grpId="0" animBg="1"/>
      <p:bldP spid="365620" grpId="1" animBg="1"/>
      <p:bldP spid="365626" grpId="0" autoUpdateAnimBg="0"/>
      <p:bldP spid="365626" grpId="1"/>
      <p:bldP spid="365626" grpId="2"/>
      <p:bldP spid="365628" grpId="0" autoUpdateAnimBg="0"/>
      <p:bldP spid="365628" grpId="1"/>
      <p:bldP spid="365629" grpId="0" animBg="1"/>
      <p:bldP spid="365629" grpId="1" animBg="1"/>
      <p:bldP spid="365630" grpId="0"/>
      <p:bldP spid="365631" grpId="0" animBg="1"/>
      <p:bldP spid="365631" grpId="1" animBg="1"/>
      <p:bldP spid="49" grpId="0" animBg="1"/>
      <p:bldP spid="50" grpId="0" animBg="1"/>
      <p:bldP spid="51" grpId="0" animBg="1"/>
      <p:bldP spid="52" grpId="0"/>
      <p:bldP spid="56" grpId="0"/>
      <p:bldP spid="365627" grpId="0" animBg="1"/>
      <p:bldP spid="365627" grpId="1" animBg="1"/>
    </p:bld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Comic Sans MS"/>
        <a:ea typeface=""/>
        <a:cs typeface="Times New Roman"/>
      </a:majorFont>
      <a:minorFont>
        <a:latin typeface="Comic Sans MS"/>
        <a:ea typeface="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>
            <a:lumMod val="20000"/>
            <a:lumOff val="80000"/>
          </a:schemeClr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 dirty="0" smtClean="0">
            <a:ln>
              <a:noFill/>
            </a:ln>
            <a:solidFill>
              <a:schemeClr val="tx2"/>
            </a:solidFill>
            <a:effectLst/>
            <a:latin typeface="Comic Sans MS" pitchFamily="66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Comic Sans MS" pitchFamily="66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Comic Sans MS"/>
        <a:ea typeface=""/>
        <a:cs typeface="Times New Roman"/>
      </a:majorFont>
      <a:minorFont>
        <a:latin typeface="Comic Sans MS"/>
        <a:ea typeface="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99"/>
        </a:solidFill>
        <a:ln w="31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Courier New" pitchFamily="49" charset="0"/>
            <a:cs typeface="Courier New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99"/>
        </a:solidFill>
        <a:ln w="31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Courier New" pitchFamily="49" charset="0"/>
            <a:cs typeface="Courier New" pitchFamily="49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84689</TotalTime>
  <Words>9090</Words>
  <Application>Microsoft Office PowerPoint</Application>
  <PresentationFormat>On-screen Show (4:3)</PresentationFormat>
  <Paragraphs>2977</Paragraphs>
  <Slides>66</Slides>
  <Notes>58</Notes>
  <HiddenSlides>10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4" baseType="lpstr">
      <vt:lpstr>MS Mincho</vt:lpstr>
      <vt:lpstr>Comic Sans MS</vt:lpstr>
      <vt:lpstr>Courier New</vt:lpstr>
      <vt:lpstr>Times New Roman</vt:lpstr>
      <vt:lpstr>Wingdings</vt:lpstr>
      <vt:lpstr>Default Design</vt:lpstr>
      <vt:lpstr>1_Default Design</vt:lpstr>
      <vt:lpstr>Bitmap Image</vt:lpstr>
      <vt:lpstr>Lecture #3</vt:lpstr>
      <vt:lpstr>Pointers</vt:lpstr>
      <vt:lpstr>PowerPoint Presentation</vt:lpstr>
      <vt:lpstr>PowerPoint Presentation</vt:lpstr>
      <vt:lpstr>PowerPoint Presentation</vt:lpstr>
      <vt:lpstr>Ok, So What’s a Pointer?</vt:lpstr>
      <vt:lpstr>What do I do with Pointers?</vt:lpstr>
      <vt:lpstr>PowerPoint Presentation</vt:lpstr>
      <vt:lpstr>What if We Didn’t Use Pointers?</vt:lpstr>
      <vt:lpstr>PowerPoint Presentation</vt:lpstr>
      <vt:lpstr>Pointers are Dangerous!</vt:lpstr>
      <vt:lpstr>Class Challenge</vt:lpstr>
      <vt:lpstr>Class Challenge Solution</vt:lpstr>
      <vt:lpstr>Wrong Challenge Solution #1</vt:lpstr>
      <vt:lpstr>Wrong Challenge Solution #2</vt:lpstr>
      <vt:lpstr>Let’s Play….</vt:lpstr>
      <vt:lpstr>Arrays, Addresses and Pointers</vt:lpstr>
      <vt:lpstr>Arrays, Addresses and Pointers</vt:lpstr>
      <vt:lpstr>Pointer Arithmetic and Arrays</vt:lpstr>
      <vt:lpstr>Pointer Arithmetic and Arrays</vt:lpstr>
      <vt:lpstr>Pointers Work with Structures Too!</vt:lpstr>
      <vt:lpstr>PowerPoint Presentation</vt:lpstr>
      <vt:lpstr>PowerPoint Presentation</vt:lpstr>
      <vt:lpstr>Classes and the “this” Pointer</vt:lpstr>
      <vt:lpstr>The Old Days…Before Classes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Pointers… to Functions?!?</vt:lpstr>
      <vt:lpstr>Pointers… to Functions?!?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Copy Construction</vt:lpstr>
      <vt:lpstr>Copy Construction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3</dc:title>
  <dc:creator>Preferred Customer</dc:creator>
  <cp:lastModifiedBy>hello</cp:lastModifiedBy>
  <cp:revision>3529</cp:revision>
  <dcterms:created xsi:type="dcterms:W3CDTF">2002-10-09T05:27:34Z</dcterms:created>
  <dcterms:modified xsi:type="dcterms:W3CDTF">2024-02-14T08:56:24Z</dcterms:modified>
</cp:coreProperties>
</file>

<file path=docProps/thumbnail.jpeg>
</file>